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embeddings/oleObject2.bin" ContentType="application/vnd.openxmlformats-officedocument.oleObject"/>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8"/>
  </p:notesMasterIdLst>
  <p:sldIdLst>
    <p:sldId id="407" r:id="rId2"/>
    <p:sldId id="499" r:id="rId3"/>
    <p:sldId id="302" r:id="rId4"/>
    <p:sldId id="500" r:id="rId5"/>
    <p:sldId id="502" r:id="rId6"/>
    <p:sldId id="503" r:id="rId7"/>
    <p:sldId id="408" r:id="rId8"/>
    <p:sldId id="409" r:id="rId9"/>
    <p:sldId id="410" r:id="rId10"/>
    <p:sldId id="413" r:id="rId11"/>
    <p:sldId id="414" r:id="rId12"/>
    <p:sldId id="504" r:id="rId13"/>
    <p:sldId id="303" r:id="rId14"/>
    <p:sldId id="505" r:id="rId15"/>
    <p:sldId id="507" r:id="rId16"/>
    <p:sldId id="506" r:id="rId17"/>
    <p:sldId id="344" r:id="rId18"/>
    <p:sldId id="345" r:id="rId19"/>
    <p:sldId id="346" r:id="rId20"/>
    <p:sldId id="347" r:id="rId21"/>
    <p:sldId id="348" r:id="rId22"/>
    <p:sldId id="349" r:id="rId23"/>
    <p:sldId id="350" r:id="rId24"/>
    <p:sldId id="351" r:id="rId25"/>
    <p:sldId id="352" r:id="rId26"/>
    <p:sldId id="354" r:id="rId27"/>
    <p:sldId id="497" r:id="rId28"/>
    <p:sldId id="508" r:id="rId29"/>
    <p:sldId id="525" r:id="rId30"/>
    <p:sldId id="420" r:id="rId31"/>
    <p:sldId id="415" r:id="rId32"/>
    <p:sldId id="509" r:id="rId33"/>
    <p:sldId id="510" r:id="rId34"/>
    <p:sldId id="511" r:id="rId35"/>
    <p:sldId id="512" r:id="rId36"/>
    <p:sldId id="470" r:id="rId37"/>
    <p:sldId id="513" r:id="rId38"/>
    <p:sldId id="523" r:id="rId39"/>
    <p:sldId id="522" r:id="rId40"/>
    <p:sldId id="524" r:id="rId41"/>
    <p:sldId id="392" r:id="rId42"/>
    <p:sldId id="359" r:id="rId43"/>
    <p:sldId id="514" r:id="rId44"/>
    <p:sldId id="471" r:id="rId45"/>
    <p:sldId id="515" r:id="rId46"/>
    <p:sldId id="516" r:id="rId47"/>
    <p:sldId id="472" r:id="rId48"/>
    <p:sldId id="362" r:id="rId49"/>
    <p:sldId id="363" r:id="rId50"/>
    <p:sldId id="365" r:id="rId51"/>
    <p:sldId id="518" r:id="rId52"/>
    <p:sldId id="519" r:id="rId53"/>
    <p:sldId id="520" r:id="rId54"/>
    <p:sldId id="521" r:id="rId55"/>
    <p:sldId id="473" r:id="rId56"/>
    <p:sldId id="437" r:id="rId57"/>
    <p:sldId id="421" r:id="rId58"/>
    <p:sldId id="438" r:id="rId59"/>
    <p:sldId id="439" r:id="rId60"/>
    <p:sldId id="440" r:id="rId61"/>
    <p:sldId id="442" r:id="rId62"/>
    <p:sldId id="441" r:id="rId63"/>
    <p:sldId id="443" r:id="rId64"/>
    <p:sldId id="304" r:id="rId65"/>
    <p:sldId id="305" r:id="rId66"/>
    <p:sldId id="306" r:id="rId67"/>
    <p:sldId id="307" r:id="rId68"/>
    <p:sldId id="316" r:id="rId69"/>
    <p:sldId id="317" r:id="rId70"/>
    <p:sldId id="318" r:id="rId71"/>
    <p:sldId id="422" r:id="rId72"/>
    <p:sldId id="423" r:id="rId73"/>
    <p:sldId id="424" r:id="rId74"/>
    <p:sldId id="425" r:id="rId75"/>
    <p:sldId id="426" r:id="rId76"/>
    <p:sldId id="427" r:id="rId77"/>
    <p:sldId id="492" r:id="rId78"/>
    <p:sldId id="428" r:id="rId79"/>
    <p:sldId id="491" r:id="rId80"/>
    <p:sldId id="474" r:id="rId81"/>
    <p:sldId id="460" r:id="rId82"/>
    <p:sldId id="319" r:id="rId83"/>
    <p:sldId id="321" r:id="rId84"/>
    <p:sldId id="322" r:id="rId85"/>
    <p:sldId id="312" r:id="rId86"/>
    <p:sldId id="493" r:id="rId87"/>
    <p:sldId id="323" r:id="rId88"/>
    <p:sldId id="324" r:id="rId89"/>
    <p:sldId id="325" r:id="rId90"/>
    <p:sldId id="326" r:id="rId91"/>
    <p:sldId id="327" r:id="rId92"/>
    <p:sldId id="475" r:id="rId93"/>
    <p:sldId id="453" r:id="rId94"/>
    <p:sldId id="454" r:id="rId95"/>
    <p:sldId id="455" r:id="rId96"/>
    <p:sldId id="456" r:id="rId97"/>
    <p:sldId id="457" r:id="rId98"/>
    <p:sldId id="458" r:id="rId99"/>
    <p:sldId id="459" r:id="rId100"/>
    <p:sldId id="444" r:id="rId101"/>
    <p:sldId id="445" r:id="rId102"/>
    <p:sldId id="446" r:id="rId103"/>
    <p:sldId id="447" r:id="rId104"/>
    <p:sldId id="448" r:id="rId105"/>
    <p:sldId id="449" r:id="rId106"/>
    <p:sldId id="476" r:id="rId107"/>
    <p:sldId id="462" r:id="rId108"/>
    <p:sldId id="463" r:id="rId109"/>
    <p:sldId id="464" r:id="rId110"/>
    <p:sldId id="372" r:id="rId111"/>
    <p:sldId id="373" r:id="rId112"/>
    <p:sldId id="374" r:id="rId113"/>
    <p:sldId id="375" r:id="rId114"/>
    <p:sldId id="376" r:id="rId115"/>
    <p:sldId id="377" r:id="rId116"/>
    <p:sldId id="378" r:id="rId117"/>
    <p:sldId id="379" r:id="rId118"/>
    <p:sldId id="380" r:id="rId119"/>
    <p:sldId id="381" r:id="rId120"/>
    <p:sldId id="382" r:id="rId121"/>
    <p:sldId id="383" r:id="rId122"/>
    <p:sldId id="384" r:id="rId123"/>
    <p:sldId id="385" r:id="rId124"/>
    <p:sldId id="386" r:id="rId125"/>
    <p:sldId id="387" r:id="rId126"/>
    <p:sldId id="388" r:id="rId127"/>
    <p:sldId id="389" r:id="rId128"/>
    <p:sldId id="390" r:id="rId129"/>
    <p:sldId id="477" r:id="rId130"/>
    <p:sldId id="450" r:id="rId131"/>
    <p:sldId id="451" r:id="rId132"/>
    <p:sldId id="452" r:id="rId133"/>
    <p:sldId id="461" r:id="rId134"/>
    <p:sldId id="479" r:id="rId135"/>
    <p:sldId id="481" r:id="rId136"/>
    <p:sldId id="483" r:id="rId137"/>
    <p:sldId id="484" r:id="rId138"/>
    <p:sldId id="488" r:id="rId139"/>
    <p:sldId id="485" r:id="rId140"/>
    <p:sldId id="486" r:id="rId141"/>
    <p:sldId id="487" r:id="rId142"/>
    <p:sldId id="489" r:id="rId143"/>
    <p:sldId id="494" r:id="rId144"/>
    <p:sldId id="495" r:id="rId145"/>
    <p:sldId id="496" r:id="rId146"/>
    <p:sldId id="400" r:id="rId147"/>
    <p:sldId id="402" r:id="rId148"/>
    <p:sldId id="403" r:id="rId149"/>
    <p:sldId id="404" r:id="rId150"/>
    <p:sldId id="406" r:id="rId151"/>
    <p:sldId id="394" r:id="rId152"/>
    <p:sldId id="395" r:id="rId153"/>
    <p:sldId id="396" r:id="rId154"/>
    <p:sldId id="397" r:id="rId155"/>
    <p:sldId id="398" r:id="rId156"/>
    <p:sldId id="490" r:id="rId15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extLst>
    <p:ext uri="{521415D9-36F7-43E2-AB2F-B90AF26B5E84}">
      <p14:sectionLst xmlns:p14="http://schemas.microsoft.com/office/powerpoint/2010/main">
        <p14:section name="Default Section" id="{6E4A7CF7-040F-8D4A-A177-AF1A2F71DB81}">
          <p14:sldIdLst>
            <p14:sldId id="407"/>
            <p14:sldId id="499"/>
            <p14:sldId id="302"/>
            <p14:sldId id="500"/>
            <p14:sldId id="502"/>
            <p14:sldId id="503"/>
            <p14:sldId id="408"/>
            <p14:sldId id="409"/>
            <p14:sldId id="410"/>
            <p14:sldId id="413"/>
            <p14:sldId id="414"/>
            <p14:sldId id="504"/>
          </p14:sldIdLst>
        </p14:section>
        <p14:section name="Overview of DataSpaces" id="{F01738CA-B918-4A4D-BBD8-EF3682AA980F}">
          <p14:sldIdLst>
            <p14:sldId id="303"/>
            <p14:sldId id="505"/>
            <p14:sldId id="507"/>
            <p14:sldId id="506"/>
            <p14:sldId id="344"/>
            <p14:sldId id="345"/>
            <p14:sldId id="346"/>
            <p14:sldId id="347"/>
            <p14:sldId id="348"/>
            <p14:sldId id="349"/>
            <p14:sldId id="350"/>
            <p14:sldId id="351"/>
            <p14:sldId id="352"/>
            <p14:sldId id="354"/>
            <p14:sldId id="497"/>
            <p14:sldId id="508"/>
            <p14:sldId id="525"/>
            <p14:sldId id="420"/>
            <p14:sldId id="415"/>
            <p14:sldId id="509"/>
            <p14:sldId id="510"/>
            <p14:sldId id="511"/>
            <p14:sldId id="512"/>
            <p14:sldId id="470"/>
            <p14:sldId id="513"/>
            <p14:sldId id="523"/>
            <p14:sldId id="522"/>
            <p14:sldId id="524"/>
          </p14:sldIdLst>
        </p14:section>
        <p14:section name="Transition slides to research activities" id="{242E0231-2CA5-324A-9A13-754D585F0BFF}">
          <p14:sldIdLst>
            <p14:sldId id="392"/>
          </p14:sldIdLst>
        </p14:section>
        <p14:section name="In-situ in-transit data analytics" id="{84DF74B6-CD29-BA4C-82AC-4C2571AF48FF}">
          <p14:sldIdLst>
            <p14:sldId id="359"/>
            <p14:sldId id="514"/>
            <p14:sldId id="471"/>
            <p14:sldId id="515"/>
            <p14:sldId id="516"/>
            <p14:sldId id="472"/>
            <p14:sldId id="362"/>
            <p14:sldId id="363"/>
            <p14:sldId id="365"/>
            <p14:sldId id="518"/>
            <p14:sldId id="519"/>
            <p14:sldId id="520"/>
            <p14:sldId id="521"/>
            <p14:sldId id="473"/>
          </p14:sldIdLst>
        </p14:section>
        <p14:section name="Crosslayer Data Managment" id="{4CDD7CC3-52A1-BD46-85DE-1C5A886154A3}">
          <p14:sldIdLst>
            <p14:sldId id="437"/>
            <p14:sldId id="421"/>
            <p14:sldId id="438"/>
            <p14:sldId id="439"/>
            <p14:sldId id="440"/>
            <p14:sldId id="442"/>
            <p14:sldId id="441"/>
            <p14:sldId id="443"/>
            <p14:sldId id="304"/>
            <p14:sldId id="305"/>
            <p14:sldId id="306"/>
            <p14:sldId id="307"/>
            <p14:sldId id="316"/>
            <p14:sldId id="317"/>
            <p14:sldId id="318"/>
            <p14:sldId id="422"/>
            <p14:sldId id="423"/>
            <p14:sldId id="424"/>
            <p14:sldId id="425"/>
            <p14:sldId id="426"/>
            <p14:sldId id="427"/>
            <p14:sldId id="492"/>
            <p14:sldId id="428"/>
            <p14:sldId id="491"/>
            <p14:sldId id="474"/>
          </p14:sldIdLst>
        </p14:section>
        <p14:section name="In-memory index/query" id="{D6868923-B128-0141-A0D8-157641F970DC}">
          <p14:sldIdLst>
            <p14:sldId id="460"/>
            <p14:sldId id="319"/>
            <p14:sldId id="321"/>
            <p14:sldId id="322"/>
            <p14:sldId id="312"/>
            <p14:sldId id="493"/>
            <p14:sldId id="323"/>
            <p14:sldId id="324"/>
            <p14:sldId id="325"/>
            <p14:sldId id="326"/>
            <p14:sldId id="327"/>
            <p14:sldId id="475"/>
            <p14:sldId id="453"/>
            <p14:sldId id="454"/>
            <p14:sldId id="455"/>
            <p14:sldId id="456"/>
            <p14:sldId id="457"/>
            <p14:sldId id="458"/>
            <p14:sldId id="459"/>
          </p14:sldIdLst>
        </p14:section>
        <p14:section name="ActiveSpaces " id="{3B99A0E7-D45E-2B4D-8028-C308FA707E0D}">
          <p14:sldIdLst>
            <p14:sldId id="444"/>
            <p14:sldId id="445"/>
            <p14:sldId id="446"/>
            <p14:sldId id="447"/>
            <p14:sldId id="448"/>
            <p14:sldId id="449"/>
            <p14:sldId id="476"/>
          </p14:sldIdLst>
        </p14:section>
        <p14:section name="Power" id="{1D176E63-F50D-164E-95BF-87ADA19675EB}">
          <p14:sldIdLst>
            <p14:sldId id="462"/>
            <p14:sldId id="463"/>
            <p14:sldId id="464"/>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477"/>
          </p14:sldIdLst>
        </p14:section>
        <p14:section name="Conclusion" id="{DC681B03-0020-0B40-B7D5-D628453DEECA}">
          <p14:sldIdLst>
            <p14:sldId id="450"/>
            <p14:sldId id="451"/>
            <p14:sldId id="452"/>
            <p14:sldId id="461"/>
          </p14:sldIdLst>
        </p14:section>
        <p14:section name="Data-centric task mapping" id="{F9532772-30A6-E549-A2BF-9273A679F043}">
          <p14:sldIdLst>
            <p14:sldId id="479"/>
            <p14:sldId id="481"/>
            <p14:sldId id="483"/>
            <p14:sldId id="484"/>
            <p14:sldId id="488"/>
            <p14:sldId id="485"/>
            <p14:sldId id="486"/>
            <p14:sldId id="487"/>
            <p14:sldId id="489"/>
          </p14:sldIdLst>
        </p14:section>
        <p14:section name="DataSpaces as-a-service" id="{741E037D-FA63-8449-BD05-084DA21E1004}">
          <p14:sldIdLst>
            <p14:sldId id="494"/>
            <p14:sldId id="495"/>
            <p14:sldId id="496"/>
            <p14:sldId id="400"/>
            <p14:sldId id="402"/>
            <p14:sldId id="403"/>
            <p14:sldId id="404"/>
            <p14:sldId id="406"/>
            <p14:sldId id="394"/>
            <p14:sldId id="395"/>
            <p14:sldId id="396"/>
            <p14:sldId id="397"/>
            <p14:sldId id="398"/>
            <p14:sldId id="49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83DD"/>
    <a:srgbClr val="FF8000"/>
    <a:srgbClr val="95CE50"/>
    <a:srgbClr val="29FA29"/>
    <a:srgbClr val="CE0026"/>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50" autoAdjust="0"/>
    <p:restoredTop sz="96125" autoAdjust="0"/>
  </p:normalViewPr>
  <p:slideViewPr>
    <p:cSldViewPr snapToGrid="0">
      <p:cViewPr>
        <p:scale>
          <a:sx n="85" d="100"/>
          <a:sy n="85" d="100"/>
        </p:scale>
        <p:origin x="-984" y="-80"/>
      </p:cViewPr>
      <p:guideLst>
        <p:guide orient="horz" pos="2160"/>
        <p:guide pos="2880"/>
      </p:guideLst>
    </p:cSldViewPr>
  </p:slideViewPr>
  <p:outlineViewPr>
    <p:cViewPr>
      <p:scale>
        <a:sx n="33" d="100"/>
        <a:sy n="33" d="100"/>
      </p:scale>
      <p:origin x="78" y="42468"/>
    </p:cViewPr>
  </p:outlineViewPr>
  <p:notesTextViewPr>
    <p:cViewPr>
      <p:scale>
        <a:sx n="1" d="1"/>
        <a:sy n="1" d="1"/>
      </p:scale>
      <p:origin x="0" y="0"/>
    </p:cViewPr>
  </p:notesTextViewPr>
  <p:sorterViewPr>
    <p:cViewPr>
      <p:scale>
        <a:sx n="106" d="100"/>
        <a:sy n="106" d="100"/>
      </p:scale>
      <p:origin x="0" y="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notesMaster" Target="notesMasters/notesMaster1.xml"/><Relationship Id="rId15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presProps" Target="presProps.xml"/><Relationship Id="rId161" Type="http://schemas.openxmlformats.org/officeDocument/2006/relationships/viewProps" Target="viewProps.xml"/><Relationship Id="rId16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E57EF0-6D3E-734C-B617-59266A3F5F72}" type="datetimeFigureOut">
              <a:rPr lang="en-US" smtClean="0"/>
              <a:pPr/>
              <a:t>7/27/15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57631F-B654-E14C-A4C6-F9948287ECDD}" type="slidenum">
              <a:rPr lang="en-US" smtClean="0"/>
              <a:pPr/>
              <a:t>‹#›</a:t>
            </a:fld>
            <a:endParaRPr lang="en-US"/>
          </a:p>
        </p:txBody>
      </p:sp>
    </p:spTree>
    <p:extLst>
      <p:ext uri="{BB962C8B-B14F-4D97-AF65-F5344CB8AC3E}">
        <p14:creationId xmlns:p14="http://schemas.microsoft.com/office/powerpoint/2010/main" val="13087775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13</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1155424" y="685488"/>
            <a:ext cx="4547152"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 name="Shape 39"/>
          <p:cNvSpPr txBox="1">
            <a:spLocks noGrp="1"/>
          </p:cNvSpPr>
          <p:nvPr>
            <p:ph type="body" idx="1"/>
          </p:nvPr>
        </p:nvSpPr>
        <p:spPr>
          <a:xfrm>
            <a:off x="685801" y="4343400"/>
            <a:ext cx="5486399" cy="4114800"/>
          </a:xfrm>
          <a:prstGeom prst="rect">
            <a:avLst/>
          </a:prstGeom>
        </p:spPr>
        <p:txBody>
          <a:bodyPr lIns="91420" tIns="91420" rIns="91420" bIns="91420" anchor="t" anchorCtr="0">
            <a:noAutofit/>
          </a:bodyPr>
          <a:lstStyle/>
          <a:p>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125</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126</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 sz="2400" dirty="0">
                <a:latin typeface="Calibri" pitchFamily="34" charset="0"/>
                <a:cs typeface="Calibri" pitchFamily="34" charset="0"/>
              </a:rPr>
              <a:t>Observations:</a:t>
            </a:r>
          </a:p>
          <a:p>
            <a:pPr lvl="1">
              <a:buFont typeface="Arial" pitchFamily="34" charset="0"/>
              <a:buChar char="•"/>
            </a:pPr>
            <a:r>
              <a:rPr lang="en" sz="2400" dirty="0">
                <a:latin typeface="Calibri" pitchFamily="34" charset="0"/>
                <a:cs typeface="Calibri" pitchFamily="34" charset="0"/>
              </a:rPr>
              <a:t>Energy and time correlated (as expected)</a:t>
            </a:r>
          </a:p>
          <a:p>
            <a:pPr lvl="1">
              <a:buFont typeface="Arial" pitchFamily="34" charset="0"/>
              <a:buChar char="•"/>
            </a:pPr>
            <a:r>
              <a:rPr lang="en" sz="2400" dirty="0">
                <a:latin typeface="Calibri" pitchFamily="34" charset="0"/>
                <a:cs typeface="Calibri" pitchFamily="34" charset="0"/>
              </a:rPr>
              <a:t>Time(HDD) &gt; Time(SSD) &gt; Time(NVRAM)</a:t>
            </a:r>
          </a:p>
          <a:p>
            <a:pPr lvl="1">
              <a:buFont typeface="Arial" pitchFamily="34" charset="0"/>
              <a:buChar char="•"/>
            </a:pPr>
            <a:r>
              <a:rPr lang="en" sz="2400" dirty="0">
                <a:latin typeface="Calibri" pitchFamily="34" charset="0"/>
                <a:cs typeface="Calibri" pitchFamily="34" charset="0"/>
              </a:rPr>
              <a:t>Cached configuration-&gt; less variability</a:t>
            </a:r>
          </a:p>
          <a:p>
            <a:pPr lvl="1">
              <a:buFont typeface="Arial" pitchFamily="34" charset="0"/>
              <a:buChar char="•"/>
            </a:pPr>
            <a:r>
              <a:rPr lang="en" sz="2400" dirty="0">
                <a:latin typeface="Calibri" pitchFamily="34" charset="0"/>
                <a:cs typeface="Calibri" pitchFamily="34" charset="0"/>
              </a:rPr>
              <a:t>DirectIO can reduce execution time </a:t>
            </a:r>
          </a:p>
          <a:p>
            <a:pPr>
              <a:buFont typeface="Arial" pitchFamily="34" charset="0"/>
              <a:buNone/>
            </a:pPr>
            <a:endParaRPr lang="en-US" sz="2400" dirty="0">
              <a:latin typeface="Calibri" pitchFamily="34" charset="0"/>
              <a:cs typeface="Calibri" pitchFamily="34" charset="0"/>
            </a:endParaRPr>
          </a:p>
          <a:p>
            <a:pPr>
              <a:buFont typeface="Arial" pitchFamily="34" charset="0"/>
              <a:buNone/>
            </a:pPr>
            <a:r>
              <a:rPr lang="en" sz="2400" dirty="0">
                <a:latin typeface="Calibri" pitchFamily="34" charset="0"/>
                <a:cs typeface="Calibri" pitchFamily="34" charset="0"/>
              </a:rPr>
              <a:t>Conclusions:</a:t>
            </a:r>
          </a:p>
          <a:p>
            <a:pPr lvl="1">
              <a:buFont typeface="Arial" pitchFamily="34" charset="0"/>
              <a:buChar char="•"/>
            </a:pPr>
            <a:r>
              <a:rPr lang="en" sz="2400" dirty="0">
                <a:latin typeface="Calibri" pitchFamily="34" charset="0"/>
                <a:cs typeface="Calibri" pitchFamily="34" charset="0"/>
              </a:rPr>
              <a:t>Use HDD sparsely</a:t>
            </a:r>
          </a:p>
          <a:p>
            <a:pPr lvl="1">
              <a:buFont typeface="Arial" pitchFamily="34" charset="0"/>
              <a:buChar char="•"/>
            </a:pPr>
            <a:r>
              <a:rPr lang="en" sz="2400" dirty="0">
                <a:latin typeface="Calibri" pitchFamily="34" charset="0"/>
                <a:cs typeface="Calibri" pitchFamily="34" charset="0"/>
              </a:rPr>
              <a:t>Use NVRAM, when possible</a:t>
            </a:r>
          </a:p>
          <a:p>
            <a:pPr lvl="1">
              <a:buFont typeface="Arial" pitchFamily="34" charset="0"/>
              <a:buChar char="•"/>
            </a:pPr>
            <a:r>
              <a:rPr lang="en" sz="2400" dirty="0">
                <a:latin typeface="Calibri" pitchFamily="34" charset="0"/>
                <a:cs typeface="Calibri" pitchFamily="34" charset="0"/>
              </a:rPr>
              <a:t>SSD good alternative</a:t>
            </a:r>
          </a:p>
          <a:p>
            <a:endParaRPr lang="en-US" dirty="0"/>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127</a:t>
            </a:fld>
            <a:endParaRPr lang="en-US"/>
          </a:p>
        </p:txBody>
      </p:sp>
    </p:spTree>
    <p:extLst>
      <p:ext uri="{BB962C8B-B14F-4D97-AF65-F5344CB8AC3E}">
        <p14:creationId xmlns:p14="http://schemas.microsoft.com/office/powerpoint/2010/main" val="34680404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128</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fld id="{0F2F1F87-CDBF-534F-8235-2A4EA8A779BE}" type="slidenum">
              <a:rPr lang="en-US" smtClean="0"/>
              <a:pPr/>
              <a:t>129</a:t>
            </a:fld>
            <a:endParaRPr lang="en-US"/>
          </a:p>
        </p:txBody>
      </p:sp>
    </p:spTree>
    <p:extLst>
      <p:ext uri="{BB962C8B-B14F-4D97-AF65-F5344CB8AC3E}">
        <p14:creationId xmlns:p14="http://schemas.microsoft.com/office/powerpoint/2010/main" val="78334825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130</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3885641" y="8686512"/>
            <a:ext cx="2972361" cy="457488"/>
          </a:xfrm>
          <a:prstGeom prst="rect">
            <a:avLst/>
          </a:prstGeom>
          <a:noFill/>
          <a:ln w="9525">
            <a:noFill/>
            <a:miter lim="800000"/>
            <a:headEnd/>
            <a:tailEnd/>
          </a:ln>
        </p:spPr>
        <p:txBody>
          <a:bodyPr lIns="91427" tIns="45714" rIns="91427" bIns="45714" anchor="b"/>
          <a:lstStyle/>
          <a:p>
            <a:pPr algn="r" defTabSz="897224">
              <a:defRPr/>
            </a:pPr>
            <a:fld id="{291B0174-7381-8A4C-A125-C037DB806460}" type="slidenum">
              <a:rPr lang="de-DE" sz="1200">
                <a:solidFill>
                  <a:prstClr val="black"/>
                </a:solidFill>
                <a:latin typeface="Times New Roman" charset="0"/>
              </a:rPr>
              <a:pPr algn="r" defTabSz="897224">
                <a:defRPr/>
              </a:pPr>
              <a:t>131</a:t>
            </a:fld>
            <a:endParaRPr lang="de-DE" sz="1200">
              <a:solidFill>
                <a:prstClr val="black"/>
              </a:solidFill>
              <a:latin typeface="Times New Roman" charset="0"/>
            </a:endParaRPr>
          </a:p>
        </p:txBody>
      </p:sp>
      <p:sp>
        <p:nvSpPr>
          <p:cNvPr id="265218" name="Rectangle 2"/>
          <p:cNvSpPr>
            <a:spLocks noGrp="1" noRot="1" noChangeAspect="1" noChangeArrowheads="1" noTextEdit="1"/>
          </p:cNvSpPr>
          <p:nvPr>
            <p:ph type="sldImg"/>
          </p:nvPr>
        </p:nvSpPr>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134</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14</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CF625-0B14-FC47-AC3A-939ABE73B1D4}" type="slidenum">
              <a:rPr lang="en-US" smtClean="0"/>
              <a:pPr/>
              <a:t>136</a:t>
            </a:fld>
            <a:endParaRPr lang="en-US"/>
          </a:p>
        </p:txBody>
      </p:sp>
    </p:spTree>
    <p:extLst>
      <p:ext uri="{BB962C8B-B14F-4D97-AF65-F5344CB8AC3E}">
        <p14:creationId xmlns:p14="http://schemas.microsoft.com/office/powerpoint/2010/main" val="10098940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1CF625-0B14-FC47-AC3A-939ABE73B1D4}" type="slidenum">
              <a:rPr lang="en-US" smtClean="0"/>
              <a:pPr/>
              <a:t>137</a:t>
            </a:fld>
            <a:endParaRPr lang="en-US"/>
          </a:p>
        </p:txBody>
      </p:sp>
    </p:spTree>
    <p:extLst>
      <p:ext uri="{BB962C8B-B14F-4D97-AF65-F5344CB8AC3E}">
        <p14:creationId xmlns:p14="http://schemas.microsoft.com/office/powerpoint/2010/main" val="10098940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1CF625-0B14-FC47-AC3A-939ABE73B1D4}" type="slidenum">
              <a:rPr lang="en-US" smtClean="0"/>
              <a:pPr/>
              <a:t>138</a:t>
            </a:fld>
            <a:endParaRPr lang="en-US"/>
          </a:p>
        </p:txBody>
      </p:sp>
    </p:spTree>
    <p:extLst>
      <p:ext uri="{BB962C8B-B14F-4D97-AF65-F5344CB8AC3E}">
        <p14:creationId xmlns:p14="http://schemas.microsoft.com/office/powerpoint/2010/main" val="1009894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1CF625-0B14-FC47-AC3A-939ABE73B1D4}" type="slidenum">
              <a:rPr lang="en-US" smtClean="0"/>
              <a:pPr/>
              <a:t>139</a:t>
            </a:fld>
            <a:endParaRPr lang="en-US"/>
          </a:p>
        </p:txBody>
      </p:sp>
    </p:spTree>
    <p:extLst>
      <p:ext uri="{BB962C8B-B14F-4D97-AF65-F5344CB8AC3E}">
        <p14:creationId xmlns:p14="http://schemas.microsoft.com/office/powerpoint/2010/main" val="10098940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1CF625-0B14-FC47-AC3A-939ABE73B1D4}" type="slidenum">
              <a:rPr lang="en-US" smtClean="0"/>
              <a:pPr/>
              <a:t>140</a:t>
            </a:fld>
            <a:endParaRPr lang="en-US"/>
          </a:p>
        </p:txBody>
      </p:sp>
    </p:spTree>
    <p:extLst>
      <p:ext uri="{BB962C8B-B14F-4D97-AF65-F5344CB8AC3E}">
        <p14:creationId xmlns:p14="http://schemas.microsoft.com/office/powerpoint/2010/main" val="10098940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sz="1200" kern="1200" dirty="0" smtClean="0">
                <a:solidFill>
                  <a:schemeClr val="tx1"/>
                </a:solidFill>
                <a:effectLst/>
                <a:latin typeface="+mn-lt"/>
                <a:ea typeface="+mn-ea"/>
                <a:cs typeface="+mn-cs"/>
              </a:rPr>
              <a:t>Now let’s have a look at the impact on total communication time.</a:t>
            </a:r>
          </a:p>
          <a:p>
            <a:pPr marL="228600" lvl="0" indent="-228600">
              <a:buFont typeface="+mj-lt"/>
              <a:buAutoNum type="arabicPeriod"/>
            </a:pPr>
            <a:r>
              <a:rPr lang="en-US" sz="1200" kern="1200" dirty="0" smtClean="0">
                <a:solidFill>
                  <a:schemeClr val="tx1"/>
                </a:solidFill>
                <a:effectLst/>
                <a:latin typeface="+mn-lt"/>
                <a:ea typeface="+mn-ea"/>
                <a:cs typeface="+mn-cs"/>
              </a:rPr>
              <a:t>As I have mentioned, this performance metric is important, because reduction of communication time can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directly reduce the workflow execution time.</a:t>
            </a:r>
          </a:p>
          <a:p>
            <a:pPr marL="228600" lvl="0" indent="-228600">
              <a:buFont typeface="+mj-lt"/>
              <a:buAutoNum type="arabicPeriod"/>
            </a:pPr>
            <a:r>
              <a:rPr lang="en-US" sz="1200" kern="1200" dirty="0" smtClean="0">
                <a:solidFill>
                  <a:schemeClr val="tx1"/>
                </a:solidFill>
                <a:effectLst/>
                <a:latin typeface="+mn-lt"/>
                <a:ea typeface="+mn-ea"/>
                <a:cs typeface="+mn-cs"/>
              </a:rPr>
              <a:t>The experiment measures the total communication time over 100 time</a:t>
            </a:r>
            <a:r>
              <a:rPr lang="en-US" sz="1200" kern="1200" baseline="0" dirty="0" smtClean="0">
                <a:solidFill>
                  <a:schemeClr val="tx1"/>
                </a:solidFill>
                <a:effectLst/>
                <a:latin typeface="+mn-lt"/>
                <a:ea typeface="+mn-ea"/>
                <a:cs typeface="+mn-cs"/>
              </a:rPr>
              <a:t> steps</a:t>
            </a:r>
            <a:r>
              <a:rPr lang="en-US" sz="1200" kern="1200" dirty="0" smtClean="0">
                <a:solidFill>
                  <a:schemeClr val="tx1"/>
                </a:solidFill>
                <a:effectLst/>
                <a:latin typeface="+mn-lt"/>
                <a:ea typeface="+mn-ea"/>
                <a:cs typeface="+mn-cs"/>
              </a:rPr>
              <a:t>.</a:t>
            </a:r>
          </a:p>
          <a:p>
            <a:pPr marL="228600" lvl="0" indent="-228600">
              <a:buFont typeface="+mj-lt"/>
              <a:buAutoNum type="arabicPeriod"/>
            </a:pPr>
            <a:r>
              <a:rPr lang="en-US" sz="1200" kern="1200" dirty="0" smtClean="0">
                <a:solidFill>
                  <a:schemeClr val="tx1"/>
                </a:solidFill>
                <a:effectLst/>
                <a:latin typeface="+mn-lt"/>
                <a:ea typeface="+mn-ea"/>
                <a:cs typeface="+mn-cs"/>
              </a:rPr>
              <a:t>The plots show effective reduction of communication time when compared with the sequential mapping approach.</a:t>
            </a:r>
          </a:p>
          <a:p>
            <a:pPr marL="228600" lvl="0" indent="-228600">
              <a:buFont typeface="+mj-lt"/>
              <a:buAutoNum type="arabicPeriod"/>
            </a:pPr>
            <a:r>
              <a:rPr lang="en-US" sz="1200" kern="1200" dirty="0" smtClean="0">
                <a:solidFill>
                  <a:schemeClr val="tx1"/>
                </a:solidFill>
                <a:effectLst/>
                <a:latin typeface="+mn-lt"/>
                <a:ea typeface="+mn-ea"/>
                <a:cs typeface="+mn-cs"/>
              </a:rPr>
              <a:t>(Elaborate</a:t>
            </a:r>
            <a:r>
              <a:rPr lang="en-US" sz="1200" kern="1200" baseline="0" dirty="0" smtClean="0">
                <a:solidFill>
                  <a:schemeClr val="tx1"/>
                </a:solidFill>
                <a:effectLst/>
                <a:latin typeface="+mn-lt"/>
                <a:ea typeface="+mn-ea"/>
                <a:cs typeface="+mn-cs"/>
              </a:rPr>
              <a:t> on the reasons for the effective reduction of communication time).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CF625-0B14-FC47-AC3A-939ABE73B1D4}" type="slidenum">
              <a:rPr lang="en-US" smtClean="0"/>
              <a:pPr/>
              <a:t>141</a:t>
            </a:fld>
            <a:endParaRPr lang="en-US"/>
          </a:p>
        </p:txBody>
      </p:sp>
    </p:spTree>
    <p:extLst>
      <p:ext uri="{BB962C8B-B14F-4D97-AF65-F5344CB8AC3E}">
        <p14:creationId xmlns:p14="http://schemas.microsoft.com/office/powerpoint/2010/main" val="10098940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fld id="{0F2F1F87-CDBF-534F-8235-2A4EA8A779BE}" type="slidenum">
              <a:rPr lang="en-US" smtClean="0"/>
              <a:pPr/>
              <a:t>142</a:t>
            </a:fld>
            <a:endParaRPr lang="en-US"/>
          </a:p>
        </p:txBody>
      </p:sp>
    </p:spTree>
    <p:extLst>
      <p:ext uri="{BB962C8B-B14F-4D97-AF65-F5344CB8AC3E}">
        <p14:creationId xmlns:p14="http://schemas.microsoft.com/office/powerpoint/2010/main" val="78334825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fld id="{0F2F1F87-CDBF-534F-8235-2A4EA8A779BE}" type="slidenum">
              <a:rPr lang="en-US" smtClean="0"/>
              <a:pPr/>
              <a:t>156</a:t>
            </a:fld>
            <a:endParaRPr lang="en-US"/>
          </a:p>
        </p:txBody>
      </p:sp>
    </p:spTree>
    <p:extLst>
      <p:ext uri="{BB962C8B-B14F-4D97-AF65-F5344CB8AC3E}">
        <p14:creationId xmlns:p14="http://schemas.microsoft.com/office/powerpoint/2010/main" val="783348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t>Overview</a:t>
            </a:r>
          </a:p>
        </p:txBody>
      </p:sp>
      <p:sp>
        <p:nvSpPr>
          <p:cNvPr id="7" name="Rectangle 7"/>
          <p:cNvSpPr>
            <a:spLocks noGrp="1" noChangeArrowheads="1"/>
          </p:cNvSpPr>
          <p:nvPr>
            <p:ph type="sldNum" sz="quarter" idx="5"/>
          </p:nvPr>
        </p:nvSpPr>
        <p:spPr/>
        <p:txBody>
          <a:bodyPr/>
          <a:lstStyle/>
          <a:p>
            <a:pPr>
              <a:defRPr/>
            </a:pPr>
            <a:fld id="{C6692D08-133F-144B-992C-B5F4B121E6F3}" type="slidenum">
              <a:rPr lang="en-US"/>
              <a:pPr>
                <a:defRPr/>
              </a:pPr>
              <a:t>18</a:t>
            </a:fld>
            <a:endParaRPr lang="en-US"/>
          </a:p>
        </p:txBody>
      </p:sp>
      <p:sp>
        <p:nvSpPr>
          <p:cNvPr id="492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254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t>Overview</a:t>
            </a:r>
          </a:p>
        </p:txBody>
      </p:sp>
      <p:sp>
        <p:nvSpPr>
          <p:cNvPr id="7" name="Rectangle 7"/>
          <p:cNvSpPr>
            <a:spLocks noGrp="1" noChangeArrowheads="1"/>
          </p:cNvSpPr>
          <p:nvPr>
            <p:ph type="sldNum" sz="quarter" idx="5"/>
          </p:nvPr>
        </p:nvSpPr>
        <p:spPr/>
        <p:txBody>
          <a:bodyPr/>
          <a:lstStyle/>
          <a:p>
            <a:pPr>
              <a:defRPr/>
            </a:pPr>
            <a:fld id="{6DD9D0BA-0509-D74A-A93F-34AA9956C97C}" type="slidenum">
              <a:rPr lang="en-US"/>
              <a:pPr>
                <a:defRPr/>
              </a:pPr>
              <a:t>20</a:t>
            </a:fld>
            <a:endParaRPr lang="en-US"/>
          </a:p>
        </p:txBody>
      </p:sp>
      <p:sp>
        <p:nvSpPr>
          <p:cNvPr id="493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357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t>Overview</a:t>
            </a:r>
          </a:p>
        </p:txBody>
      </p:sp>
      <p:sp>
        <p:nvSpPr>
          <p:cNvPr id="7" name="Rectangle 7"/>
          <p:cNvSpPr>
            <a:spLocks noGrp="1" noChangeArrowheads="1"/>
          </p:cNvSpPr>
          <p:nvPr>
            <p:ph type="sldNum" sz="quarter" idx="5"/>
          </p:nvPr>
        </p:nvSpPr>
        <p:spPr/>
        <p:txBody>
          <a:bodyPr/>
          <a:lstStyle/>
          <a:p>
            <a:pPr>
              <a:defRPr/>
            </a:pPr>
            <a:fld id="{9A833C4B-5ADA-4542-8889-EE19F9F05147}" type="slidenum">
              <a:rPr lang="en-US"/>
              <a:pPr>
                <a:defRPr/>
              </a:pPr>
              <a:t>21</a:t>
            </a:fld>
            <a:endParaRPr lang="en-US"/>
          </a:p>
        </p:txBody>
      </p:sp>
      <p:sp>
        <p:nvSpPr>
          <p:cNvPr id="494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459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t>Overview</a:t>
            </a:r>
          </a:p>
        </p:txBody>
      </p:sp>
      <p:sp>
        <p:nvSpPr>
          <p:cNvPr id="7" name="Rectangle 7"/>
          <p:cNvSpPr>
            <a:spLocks noGrp="1" noChangeArrowheads="1"/>
          </p:cNvSpPr>
          <p:nvPr>
            <p:ph type="sldNum" sz="quarter" idx="5"/>
          </p:nvPr>
        </p:nvSpPr>
        <p:spPr/>
        <p:txBody>
          <a:bodyPr/>
          <a:lstStyle/>
          <a:p>
            <a:pPr>
              <a:defRPr/>
            </a:pPr>
            <a:fld id="{3D26D73F-E488-444E-B0C1-FAB6AA8D6BD8}" type="slidenum">
              <a:rPr lang="en-US"/>
              <a:pPr>
                <a:defRPr/>
              </a:pPr>
              <a:t>22</a:t>
            </a:fld>
            <a:endParaRPr lang="en-US"/>
          </a:p>
        </p:txBody>
      </p:sp>
      <p:sp>
        <p:nvSpPr>
          <p:cNvPr id="495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561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solidFill>
                  <a:prstClr val="black"/>
                </a:solidFill>
              </a:rPr>
              <a:pPr>
                <a:defRPr/>
              </a:pPr>
              <a:t>5</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t>Overview</a:t>
            </a:r>
          </a:p>
        </p:txBody>
      </p:sp>
      <p:sp>
        <p:nvSpPr>
          <p:cNvPr id="7" name="Rectangle 7"/>
          <p:cNvSpPr>
            <a:spLocks noGrp="1" noChangeArrowheads="1"/>
          </p:cNvSpPr>
          <p:nvPr>
            <p:ph type="sldNum" sz="quarter" idx="5"/>
          </p:nvPr>
        </p:nvSpPr>
        <p:spPr/>
        <p:txBody>
          <a:bodyPr/>
          <a:lstStyle/>
          <a:p>
            <a:pPr>
              <a:defRPr/>
            </a:pPr>
            <a:fld id="{17142E2A-D873-8B48-8813-C37AD8EFB0C2}" type="slidenum">
              <a:rPr lang="en-US"/>
              <a:pPr>
                <a:defRPr/>
              </a:pPr>
              <a:t>23</a:t>
            </a:fld>
            <a:endParaRPr lang="en-US"/>
          </a:p>
        </p:txBody>
      </p:sp>
      <p:sp>
        <p:nvSpPr>
          <p:cNvPr id="496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664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t>Overview</a:t>
            </a:r>
          </a:p>
        </p:txBody>
      </p:sp>
      <p:sp>
        <p:nvSpPr>
          <p:cNvPr id="7" name="Rectangle 7"/>
          <p:cNvSpPr>
            <a:spLocks noGrp="1" noChangeArrowheads="1"/>
          </p:cNvSpPr>
          <p:nvPr>
            <p:ph type="sldNum" sz="quarter" idx="5"/>
          </p:nvPr>
        </p:nvSpPr>
        <p:spPr/>
        <p:txBody>
          <a:bodyPr/>
          <a:lstStyle/>
          <a:p>
            <a:pPr>
              <a:defRPr/>
            </a:pPr>
            <a:fld id="{59B7902B-C1E5-094A-8648-58DC0382057F}" type="slidenum">
              <a:rPr lang="en-US"/>
              <a:pPr>
                <a:defRPr/>
              </a:pPr>
              <a:t>24</a:t>
            </a:fld>
            <a:endParaRPr lang="en-US"/>
          </a:p>
        </p:txBody>
      </p:sp>
      <p:sp>
        <p:nvSpPr>
          <p:cNvPr id="497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766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30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solidFill>
                  <a:prstClr val="black"/>
                </a:solidFill>
              </a:rPr>
              <a:pPr>
                <a:defRPr/>
              </a:pPr>
              <a:t>32</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0729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NWChem</a:t>
            </a:r>
            <a:r>
              <a:rPr lang="en-US" dirty="0" smtClean="0"/>
              <a:t>:</a:t>
            </a:r>
            <a:r>
              <a:rPr lang="en-US" baseline="0" dirty="0" smtClean="0"/>
              <a:t> computational chemistry at PNNL</a:t>
            </a:r>
          </a:p>
          <a:p>
            <a:r>
              <a:rPr lang="en-US" baseline="0" dirty="0" smtClean="0"/>
              <a:t>CCSM: climate modeling at UCAR</a:t>
            </a:r>
            <a:endParaRPr lang="en-US" dirty="0"/>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solidFill>
                  <a:prstClr val="black"/>
                </a:solidFill>
              </a:rPr>
              <a:pPr>
                <a:defRPr/>
              </a:pPr>
              <a:t>6</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Can we make the fonts in the figure bigger?</a:t>
            </a:r>
          </a:p>
        </p:txBody>
      </p:sp>
      <p:sp>
        <p:nvSpPr>
          <p:cNvPr id="149" name="Shape 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1144588" y="693738"/>
            <a:ext cx="4559300" cy="3419475"/>
          </a:xfrm>
        </p:spPr>
      </p:sp>
      <p:sp>
        <p:nvSpPr>
          <p:cNvPr id="41987" name="Notes Placeholder 2"/>
          <p:cNvSpPr>
            <a:spLocks noGrp="1"/>
          </p:cNvSpPr>
          <p:nvPr>
            <p:ph type="body" idx="1"/>
          </p:nvPr>
        </p:nvSpPr>
        <p:spPr>
          <a:noFill/>
        </p:spPr>
        <p:txBody>
          <a:bodyPr/>
          <a:lstStyle/>
          <a:p>
            <a:r>
              <a:rPr lang="en-US" baseline="0" dirty="0" smtClean="0"/>
              <a:t>Cray XK</a:t>
            </a:r>
          </a:p>
          <a:p>
            <a:r>
              <a:rPr lang="en-US" baseline="0" dirty="0" smtClean="0"/>
              <a:t>IB: </a:t>
            </a:r>
            <a:r>
              <a:rPr lang="en-US" baseline="0" dirty="0" err="1" smtClean="0"/>
              <a:t>Sith</a:t>
            </a:r>
            <a:r>
              <a:rPr lang="en-US" baseline="0" dirty="0" smtClean="0"/>
              <a:t>, Stampede, </a:t>
            </a:r>
          </a:p>
          <a:p>
            <a:r>
              <a:rPr lang="en-US" baseline="0" dirty="0" smtClean="0"/>
              <a:t>IBM BGP BGQ</a:t>
            </a:r>
          </a:p>
          <a:p>
            <a:r>
              <a:rPr lang="en-US" baseline="0" dirty="0" smtClean="0"/>
              <a:t>TCP</a:t>
            </a:r>
          </a:p>
          <a:p>
            <a:endParaRPr lang="en-US" baseline="0" dirty="0" smtClean="0"/>
          </a:p>
        </p:txBody>
      </p:sp>
      <p:sp>
        <p:nvSpPr>
          <p:cNvPr id="41988" name="Slide Number Placeholder 3"/>
          <p:cNvSpPr>
            <a:spLocks noGrp="1"/>
          </p:cNvSpPr>
          <p:nvPr>
            <p:ph type="sldNum" sz="quarter"/>
          </p:nvPr>
        </p:nvSpPr>
        <p:spPr>
          <a:noFill/>
        </p:spPr>
        <p:txBody>
          <a:bodyPr/>
          <a:lstStyle>
            <a:lvl1pPr eaLnBrk="0">
              <a:tabLst>
                <a:tab pos="673806" algn="l"/>
                <a:tab pos="1347612" algn="l"/>
                <a:tab pos="2021418" algn="l"/>
                <a:tab pos="2695224" algn="l"/>
              </a:tabLst>
              <a:defRPr sz="2200">
                <a:solidFill>
                  <a:schemeClr val="bg1"/>
                </a:solidFill>
                <a:latin typeface="Arial" charset="0"/>
                <a:ea typeface="ＭＳ Ｐゴシック" pitchFamily="32" charset="-128"/>
              </a:defRPr>
            </a:lvl1pPr>
            <a:lvl2pPr eaLnBrk="0">
              <a:tabLst>
                <a:tab pos="673806" algn="l"/>
                <a:tab pos="1347612" algn="l"/>
                <a:tab pos="2021418" algn="l"/>
                <a:tab pos="2695224" algn="l"/>
              </a:tabLst>
              <a:defRPr sz="2200">
                <a:solidFill>
                  <a:schemeClr val="bg1"/>
                </a:solidFill>
                <a:latin typeface="Arial" charset="0"/>
                <a:ea typeface="ＭＳ Ｐゴシック" pitchFamily="32" charset="-128"/>
              </a:defRPr>
            </a:lvl2pPr>
            <a:lvl3pPr eaLnBrk="0">
              <a:tabLst>
                <a:tab pos="673806" algn="l"/>
                <a:tab pos="1347612" algn="l"/>
                <a:tab pos="2021418" algn="l"/>
                <a:tab pos="2695224" algn="l"/>
              </a:tabLst>
              <a:defRPr sz="2200">
                <a:solidFill>
                  <a:schemeClr val="bg1"/>
                </a:solidFill>
                <a:latin typeface="Arial" charset="0"/>
                <a:ea typeface="ＭＳ Ｐゴシック" pitchFamily="32" charset="-128"/>
              </a:defRPr>
            </a:lvl3pPr>
            <a:lvl4pPr eaLnBrk="0">
              <a:tabLst>
                <a:tab pos="673806" algn="l"/>
                <a:tab pos="1347612" algn="l"/>
                <a:tab pos="2021418" algn="l"/>
                <a:tab pos="2695224" algn="l"/>
              </a:tabLst>
              <a:defRPr sz="2200">
                <a:solidFill>
                  <a:schemeClr val="bg1"/>
                </a:solidFill>
                <a:latin typeface="Arial" charset="0"/>
                <a:ea typeface="ＭＳ Ｐゴシック" pitchFamily="32" charset="-128"/>
              </a:defRPr>
            </a:lvl4pPr>
            <a:lvl5pPr eaLnBrk="0">
              <a:tabLst>
                <a:tab pos="673806" algn="l"/>
                <a:tab pos="1347612" algn="l"/>
                <a:tab pos="2021418" algn="l"/>
                <a:tab pos="2695224" algn="l"/>
              </a:tabLst>
              <a:defRPr sz="2200">
                <a:solidFill>
                  <a:schemeClr val="bg1"/>
                </a:solidFill>
                <a:latin typeface="Arial" charset="0"/>
                <a:ea typeface="ＭＳ Ｐゴシック" pitchFamily="32" charset="-128"/>
              </a:defRPr>
            </a:lvl5pPr>
            <a:lvl6pPr marL="2340590" indent="-212781" defTabSz="425562" eaLnBrk="0" fontAlgn="base" hangingPunct="0">
              <a:lnSpc>
                <a:spcPct val="93000"/>
              </a:lnSpc>
              <a:spcBef>
                <a:spcPct val="0"/>
              </a:spcBef>
              <a:spcAft>
                <a:spcPct val="0"/>
              </a:spcAft>
              <a:buClr>
                <a:srgbClr val="000000"/>
              </a:buClr>
              <a:buSzPct val="100000"/>
              <a:buFont typeface="Times New Roman" pitchFamily="16" charset="0"/>
              <a:tabLst>
                <a:tab pos="673806" algn="l"/>
                <a:tab pos="1347612" algn="l"/>
                <a:tab pos="2021418" algn="l"/>
                <a:tab pos="2695224" algn="l"/>
              </a:tabLst>
              <a:defRPr sz="2200">
                <a:solidFill>
                  <a:schemeClr val="bg1"/>
                </a:solidFill>
                <a:latin typeface="Arial" charset="0"/>
                <a:ea typeface="ＭＳ Ｐゴシック" pitchFamily="32" charset="-128"/>
              </a:defRPr>
            </a:lvl6pPr>
            <a:lvl7pPr marL="2766151" indent="-212781" defTabSz="425562" eaLnBrk="0" fontAlgn="base" hangingPunct="0">
              <a:lnSpc>
                <a:spcPct val="93000"/>
              </a:lnSpc>
              <a:spcBef>
                <a:spcPct val="0"/>
              </a:spcBef>
              <a:spcAft>
                <a:spcPct val="0"/>
              </a:spcAft>
              <a:buClr>
                <a:srgbClr val="000000"/>
              </a:buClr>
              <a:buSzPct val="100000"/>
              <a:buFont typeface="Times New Roman" pitchFamily="16" charset="0"/>
              <a:tabLst>
                <a:tab pos="673806" algn="l"/>
                <a:tab pos="1347612" algn="l"/>
                <a:tab pos="2021418" algn="l"/>
                <a:tab pos="2695224" algn="l"/>
              </a:tabLst>
              <a:defRPr sz="2200">
                <a:solidFill>
                  <a:schemeClr val="bg1"/>
                </a:solidFill>
                <a:latin typeface="Arial" charset="0"/>
                <a:ea typeface="ＭＳ Ｐゴシック" pitchFamily="32" charset="-128"/>
              </a:defRPr>
            </a:lvl7pPr>
            <a:lvl8pPr marL="3191713" indent="-212781" defTabSz="425562" eaLnBrk="0" fontAlgn="base" hangingPunct="0">
              <a:lnSpc>
                <a:spcPct val="93000"/>
              </a:lnSpc>
              <a:spcBef>
                <a:spcPct val="0"/>
              </a:spcBef>
              <a:spcAft>
                <a:spcPct val="0"/>
              </a:spcAft>
              <a:buClr>
                <a:srgbClr val="000000"/>
              </a:buClr>
              <a:buSzPct val="100000"/>
              <a:buFont typeface="Times New Roman" pitchFamily="16" charset="0"/>
              <a:tabLst>
                <a:tab pos="673806" algn="l"/>
                <a:tab pos="1347612" algn="l"/>
                <a:tab pos="2021418" algn="l"/>
                <a:tab pos="2695224" algn="l"/>
              </a:tabLst>
              <a:defRPr sz="2200">
                <a:solidFill>
                  <a:schemeClr val="bg1"/>
                </a:solidFill>
                <a:latin typeface="Arial" charset="0"/>
                <a:ea typeface="ＭＳ Ｐゴシック" pitchFamily="32" charset="-128"/>
              </a:defRPr>
            </a:lvl8pPr>
            <a:lvl9pPr marL="3617275" indent="-212781" defTabSz="425562" eaLnBrk="0" fontAlgn="base" hangingPunct="0">
              <a:lnSpc>
                <a:spcPct val="93000"/>
              </a:lnSpc>
              <a:spcBef>
                <a:spcPct val="0"/>
              </a:spcBef>
              <a:spcAft>
                <a:spcPct val="0"/>
              </a:spcAft>
              <a:buClr>
                <a:srgbClr val="000000"/>
              </a:buClr>
              <a:buSzPct val="100000"/>
              <a:buFont typeface="Times New Roman" pitchFamily="16" charset="0"/>
              <a:tabLst>
                <a:tab pos="673806" algn="l"/>
                <a:tab pos="1347612" algn="l"/>
                <a:tab pos="2021418" algn="l"/>
                <a:tab pos="2695224" algn="l"/>
              </a:tabLst>
              <a:defRPr sz="2200">
                <a:solidFill>
                  <a:schemeClr val="bg1"/>
                </a:solidFill>
                <a:latin typeface="Arial" charset="0"/>
                <a:ea typeface="ＭＳ Ｐゴシック" pitchFamily="32" charset="-128"/>
              </a:defRPr>
            </a:lvl9pPr>
          </a:lstStyle>
          <a:p>
            <a:pPr eaLnBrk="1"/>
            <a:fld id="{A3F6AAB5-AD5A-4B92-9400-46B59C36C2CE}" type="slidenum">
              <a:rPr lang="en-US" sz="1300">
                <a:solidFill>
                  <a:srgbClr val="000000"/>
                </a:solidFill>
                <a:latin typeface="Times New Roman" pitchFamily="16" charset="0"/>
              </a:rPr>
              <a:pPr eaLnBrk="1"/>
              <a:t>38</a:t>
            </a:fld>
            <a:endParaRPr lang="en-US" sz="1300">
              <a:solidFill>
                <a:srgbClr val="000000"/>
              </a:solidFill>
              <a:latin typeface="Times New Roman" pitchFamily="16"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0" fontAlgn="base" hangingPunct="0">
              <a:spcBef>
                <a:spcPct val="30000"/>
              </a:spcBef>
              <a:spcAft>
                <a:spcPct val="0"/>
              </a:spcAft>
              <a:defRPr/>
            </a:pPr>
            <a:r>
              <a:rPr lang="en-US" dirty="0"/>
              <a:t>In this paper we con- sider two different S3D simulations. The first is a turbulent </a:t>
            </a:r>
            <a:r>
              <a:rPr lang="en-US" dirty="0" err="1"/>
              <a:t>autoignitive</a:t>
            </a:r>
            <a:r>
              <a:rPr lang="en-US" dirty="0"/>
              <a:t> mixture of di-methyl-ether and air under typical homogeneous charge compression ignition (HCCI) conditions [4]. This simulation is aimed at understanding the ignition characteristics of typical bio-fuels for automotive applications and has a domain size of over 175 million grid points. The second simulation describes a lifted ethylene jet flame [73], involved in a reduced chemical mechanism for ethylene-air combustion, with a domain size of 1.3 billion grid points. </a:t>
            </a:r>
          </a:p>
          <a:p>
            <a:endParaRPr lang="en-US" dirty="0"/>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42</a:t>
            </a:fld>
            <a:endParaRPr lang="en-US"/>
          </a:p>
        </p:txBody>
      </p:sp>
    </p:spTree>
    <p:extLst>
      <p:ext uri="{BB962C8B-B14F-4D97-AF65-F5344CB8AC3E}">
        <p14:creationId xmlns:p14="http://schemas.microsoft.com/office/powerpoint/2010/main" val="303950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the </a:t>
            </a:r>
            <a:r>
              <a:rPr lang="en-US" dirty="0" err="1">
                <a:latin typeface="+mn-lt"/>
              </a:rPr>
              <a:t>ExaCT</a:t>
            </a:r>
            <a:r>
              <a:rPr lang="en-US" dirty="0">
                <a:latin typeface="+mn-lt"/>
              </a:rPr>
              <a:t> center for </a:t>
            </a:r>
            <a:r>
              <a:rPr lang="en-US" dirty="0" err="1">
                <a:latin typeface="+mn-lt"/>
              </a:rPr>
              <a:t>exascale</a:t>
            </a:r>
            <a:r>
              <a:rPr lang="en-US" dirty="0">
                <a:latin typeface="+mn-lt"/>
              </a:rPr>
              <a:t> simulation of Combustion in turbulence is </a:t>
            </a:r>
          </a:p>
          <a:p>
            <a:r>
              <a:rPr lang="en-US" dirty="0">
                <a:latin typeface="+mn-lt"/>
              </a:rPr>
              <a:t>one of the three DOE Office of Science funded centers focused on </a:t>
            </a:r>
            <a:r>
              <a:rPr lang="en-US" dirty="0" err="1">
                <a:latin typeface="+mn-lt"/>
              </a:rPr>
              <a:t>exascale</a:t>
            </a:r>
            <a:r>
              <a:rPr lang="en-US" dirty="0">
                <a:latin typeface="+mn-lt"/>
              </a:rPr>
              <a:t> co-design</a:t>
            </a:r>
          </a:p>
          <a:p>
            <a:r>
              <a:rPr lang="en-US" dirty="0">
                <a:latin typeface="+mn-lt"/>
              </a:rPr>
              <a:t>One of the turbulent combustion codes we work with is S3D, developed at SNL by Jacqueline Chen and her research group</a:t>
            </a:r>
          </a:p>
          <a:p>
            <a:endParaRPr lang="en-US" dirty="0">
              <a:latin typeface="+mn-lt"/>
            </a:endParaRPr>
          </a:p>
          <a:p>
            <a:r>
              <a:rPr lang="en-US" dirty="0">
                <a:latin typeface="+mn-lt"/>
              </a:rPr>
              <a:t>Direct numerical simulations resolve all spatial and temporal scales associated with turbulence</a:t>
            </a:r>
          </a:p>
          <a:p>
            <a:r>
              <a:rPr lang="en-US" dirty="0">
                <a:latin typeface="+mn-lt"/>
              </a:rPr>
              <a:t>and for  production runs the time steps taken to advance the solution are smaller than the smallest time scales. </a:t>
            </a:r>
          </a:p>
          <a:p>
            <a:r>
              <a:rPr lang="en-US" dirty="0">
                <a:latin typeface="+mn-lt"/>
              </a:rPr>
              <a:t>The highest frequency features in the data are resolved on the order of 10 simulation time steps, </a:t>
            </a:r>
          </a:p>
          <a:p>
            <a:r>
              <a:rPr lang="en-US" dirty="0">
                <a:latin typeface="+mn-lt"/>
              </a:rPr>
              <a:t>however in order to keep I/O costs at a reasonable overhead, on the order of every 400</a:t>
            </a:r>
            <a:r>
              <a:rPr lang="en-US" baseline="30000" dirty="0">
                <a:latin typeface="+mn-lt"/>
              </a:rPr>
              <a:t>th</a:t>
            </a:r>
            <a:r>
              <a:rPr lang="en-US" dirty="0">
                <a:latin typeface="+mn-lt"/>
              </a:rPr>
              <a:t> time step is written to disk.</a:t>
            </a:r>
          </a:p>
          <a:p>
            <a:r>
              <a:rPr lang="en-US" dirty="0">
                <a:latin typeface="+mn-lt"/>
              </a:rPr>
              <a:t>So, when we perform analysis as a post-process, we are already losing the ability to track the simulation’s highest frequency events.</a:t>
            </a: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10"/>
          </p:nvPr>
        </p:nvSpPr>
        <p:spPr/>
        <p:txBody>
          <a:bodyPr/>
          <a:lstStyle/>
          <a:p>
            <a:fld id="{0F2F1F87-CDBF-534F-8235-2A4EA8A779BE}" type="slidenum">
              <a:rPr lang="en-US" smtClean="0"/>
              <a:pPr/>
              <a:t>43</a:t>
            </a:fld>
            <a:endParaRPr lang="en-US"/>
          </a:p>
        </p:txBody>
      </p:sp>
    </p:spTree>
    <p:extLst>
      <p:ext uri="{BB962C8B-B14F-4D97-AF65-F5344CB8AC3E}">
        <p14:creationId xmlns:p14="http://schemas.microsoft.com/office/powerpoint/2010/main" val="1259759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the </a:t>
            </a:r>
            <a:r>
              <a:rPr lang="en-US" dirty="0" err="1">
                <a:latin typeface="+mn-lt"/>
              </a:rPr>
              <a:t>ExaCT</a:t>
            </a:r>
            <a:r>
              <a:rPr lang="en-US" dirty="0">
                <a:latin typeface="+mn-lt"/>
              </a:rPr>
              <a:t> center for </a:t>
            </a:r>
            <a:r>
              <a:rPr lang="en-US" dirty="0" err="1">
                <a:latin typeface="+mn-lt"/>
              </a:rPr>
              <a:t>exascale</a:t>
            </a:r>
            <a:r>
              <a:rPr lang="en-US" dirty="0">
                <a:latin typeface="+mn-lt"/>
              </a:rPr>
              <a:t> simulation of Combustion in turbulence is </a:t>
            </a:r>
          </a:p>
          <a:p>
            <a:r>
              <a:rPr lang="en-US" dirty="0">
                <a:latin typeface="+mn-lt"/>
              </a:rPr>
              <a:t>one of the three DOE Office of Science funded centers focused on </a:t>
            </a:r>
            <a:r>
              <a:rPr lang="en-US" dirty="0" err="1">
                <a:latin typeface="+mn-lt"/>
              </a:rPr>
              <a:t>exascale</a:t>
            </a:r>
            <a:r>
              <a:rPr lang="en-US" dirty="0">
                <a:latin typeface="+mn-lt"/>
              </a:rPr>
              <a:t> co-design</a:t>
            </a:r>
          </a:p>
          <a:p>
            <a:r>
              <a:rPr lang="en-US" dirty="0">
                <a:latin typeface="+mn-lt"/>
              </a:rPr>
              <a:t>One of the turbulent combustion codes we work with is S3D, developed at SNL by Jacqueline Chen and her research group</a:t>
            </a:r>
          </a:p>
          <a:p>
            <a:endParaRPr lang="en-US" dirty="0">
              <a:latin typeface="+mn-lt"/>
            </a:endParaRPr>
          </a:p>
          <a:p>
            <a:r>
              <a:rPr lang="en-US" dirty="0">
                <a:latin typeface="+mn-lt"/>
              </a:rPr>
              <a:t>Direct numerical simulations resolve all spatial and temporal scales associated with turbulence</a:t>
            </a:r>
          </a:p>
          <a:p>
            <a:r>
              <a:rPr lang="en-US" dirty="0">
                <a:latin typeface="+mn-lt"/>
              </a:rPr>
              <a:t>and for  production runs the time steps taken to advance the solution are smaller than the smallest time scales. </a:t>
            </a:r>
          </a:p>
          <a:p>
            <a:r>
              <a:rPr lang="en-US" dirty="0">
                <a:latin typeface="+mn-lt"/>
              </a:rPr>
              <a:t>The highest frequency features in the data are resolved on the order of 10 simulation time steps, </a:t>
            </a:r>
          </a:p>
          <a:p>
            <a:r>
              <a:rPr lang="en-US" dirty="0">
                <a:latin typeface="+mn-lt"/>
              </a:rPr>
              <a:t>however in order to keep I/O costs at a reasonable overhead, on the order of every 400</a:t>
            </a:r>
            <a:r>
              <a:rPr lang="en-US" baseline="30000" dirty="0">
                <a:latin typeface="+mn-lt"/>
              </a:rPr>
              <a:t>th</a:t>
            </a:r>
            <a:r>
              <a:rPr lang="en-US" dirty="0">
                <a:latin typeface="+mn-lt"/>
              </a:rPr>
              <a:t> time step is written to disk.</a:t>
            </a:r>
          </a:p>
          <a:p>
            <a:r>
              <a:rPr lang="en-US" dirty="0">
                <a:latin typeface="+mn-lt"/>
              </a:rPr>
              <a:t>So, when we perform analysis as a post-process, we are already losing the ability to track the simulation’s highest frequency events.</a:t>
            </a: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10"/>
          </p:nvPr>
        </p:nvSpPr>
        <p:spPr/>
        <p:txBody>
          <a:bodyPr/>
          <a:lstStyle/>
          <a:p>
            <a:fld id="{0F2F1F87-CDBF-534F-8235-2A4EA8A779BE}" type="slidenum">
              <a:rPr lang="en-US" smtClean="0"/>
              <a:pPr/>
              <a:t>44</a:t>
            </a:fld>
            <a:endParaRPr lang="en-US"/>
          </a:p>
        </p:txBody>
      </p:sp>
    </p:spTree>
    <p:extLst>
      <p:ext uri="{BB962C8B-B14F-4D97-AF65-F5344CB8AC3E}">
        <p14:creationId xmlns:p14="http://schemas.microsoft.com/office/powerpoint/2010/main" val="12597596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0" fontAlgn="base" hangingPunct="0">
              <a:spcBef>
                <a:spcPct val="30000"/>
              </a:spcBef>
              <a:spcAft>
                <a:spcPct val="0"/>
              </a:spcAft>
              <a:defRPr/>
            </a:pPr>
            <a:r>
              <a:rPr lang="en-US" dirty="0">
                <a:latin typeface="Arial" charset="0"/>
              </a:rPr>
              <a:t>Topological analysis technique for computing merge-</a:t>
            </a:r>
            <a:r>
              <a:rPr lang="en-US" dirty="0" err="1">
                <a:latin typeface="Arial" charset="0"/>
              </a:rPr>
              <a:t>trees.This</a:t>
            </a:r>
            <a:r>
              <a:rPr lang="en-US" dirty="0">
                <a:latin typeface="Arial" charset="0"/>
              </a:rPr>
              <a:t> algorithm is for analysis purposes to identify features of interest in the data based on the level-set behavior of a simulation variable</a:t>
            </a:r>
          </a:p>
          <a:p>
            <a:endParaRPr lang="en-US" dirty="0"/>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45</a:t>
            </a:fld>
            <a:endParaRPr lang="en-US"/>
          </a:p>
        </p:txBody>
      </p:sp>
    </p:spTree>
    <p:extLst>
      <p:ext uri="{BB962C8B-B14F-4D97-AF65-F5344CB8AC3E}">
        <p14:creationId xmlns:p14="http://schemas.microsoft.com/office/powerpoint/2010/main" val="1393186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46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F1F87-CDBF-534F-8235-2A4EA8A779BE}"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574606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This plot demonstrates results </a:t>
            </a:r>
          </a:p>
          <a:p>
            <a:endParaRPr lang="en-US" dirty="0">
              <a:latin typeface="+mn-lt"/>
            </a:endParaRPr>
          </a:p>
          <a:p>
            <a:pPr defTabSz="914350">
              <a:defRPr/>
            </a:pPr>
            <a:r>
              <a:rPr lang="en-US" dirty="0">
                <a:latin typeface="+mn-lt"/>
              </a:rPr>
              <a:t>Various in-situ/in-transit decompositions were created for volume rendering, topological feature extraction and computation of descriptive statistics – 3 algorithms with different levels of inherent data parallelism.</a:t>
            </a:r>
          </a:p>
          <a:p>
            <a:endParaRPr lang="en-US" dirty="0">
              <a:latin typeface="+mn-lt"/>
            </a:endParaRPr>
          </a:p>
          <a:p>
            <a:r>
              <a:rPr lang="en-US" dirty="0">
                <a:latin typeface="+mn-lt"/>
              </a:rPr>
              <a:t>Details regarding plot:</a:t>
            </a:r>
          </a:p>
          <a:p>
            <a:r>
              <a:rPr lang="en-US" dirty="0">
                <a:latin typeface="+mn-lt"/>
              </a:rPr>
              <a:t>The grid domain size was 1600 × 1372 × 430 and the results shown here were for a core count of </a:t>
            </a:r>
            <a:r>
              <a:rPr lang="en-US" dirty="0">
                <a:latin typeface="+mn-lt"/>
                <a:cs typeface="Calibri"/>
              </a:rPr>
              <a:t>4896 </a:t>
            </a:r>
          </a:p>
          <a:p>
            <a:r>
              <a:rPr lang="en-US" dirty="0">
                <a:latin typeface="+mn-lt"/>
              </a:rPr>
              <a:t>Among the three analytics tasks, we compared visualization and descriptive statistics under two modes, an entirely in-situ mode and an in-situ + in-transit mode, while the topological analysis was tested in only the in-situ + in-transit mode. </a:t>
            </a:r>
          </a:p>
          <a:p>
            <a:r>
              <a:rPr lang="en-US" dirty="0">
                <a:latin typeface="+mn-lt"/>
              </a:rPr>
              <a:t>We can clearly see that the in-situ visualization and the in- situ descriptive statistics only account for a small fraction of the total simulation time (4.33 % and 9.73 % respectively)</a:t>
            </a:r>
          </a:p>
          <a:p>
            <a:pPr defTabSz="914350">
              <a:defRPr/>
            </a:pPr>
            <a:r>
              <a:rPr lang="en-US" dirty="0">
                <a:latin typeface="+mn-lt"/>
              </a:rPr>
              <a:t>We also see that while the overall time required to compute in a hybrid in-situ + in-transit manner may be greater than for a purely </a:t>
            </a:r>
            <a:r>
              <a:rPr lang="en-US" dirty="0" err="1">
                <a:latin typeface="+mn-lt"/>
              </a:rPr>
              <a:t>insitu</a:t>
            </a:r>
            <a:r>
              <a:rPr lang="en-US" dirty="0">
                <a:latin typeface="+mn-lt"/>
              </a:rPr>
              <a:t> analyses in some settings, the hybrid approach returns  control to the simulation more quickly than in the corresponding purely in-situ analysis.  </a:t>
            </a:r>
          </a:p>
          <a:p>
            <a:pPr defTabSz="914350">
              <a:defRPr/>
            </a:pPr>
            <a:r>
              <a:rPr lang="en-US" dirty="0">
                <a:latin typeface="+mn-lt"/>
              </a:rPr>
              <a:t>This is a huge win for analyses that are conventionally difficult to parallelize (such as topological analysis): a set of data parallel operations greatly reduces the amount of data to be transferred to the secondary resources, while still returning control to the simulation in a timely manner.</a:t>
            </a:r>
          </a:p>
          <a:p>
            <a:pPr defTabSz="914350">
              <a:defRPr/>
            </a:pPr>
            <a:endParaRPr lang="en-US" dirty="0">
              <a:latin typeface="+mn-lt"/>
            </a:endParaRPr>
          </a:p>
          <a:p>
            <a:pPr defTabSz="914350">
              <a:defRPr/>
            </a:pPr>
            <a:r>
              <a:rPr lang="en-US" dirty="0">
                <a:latin typeface="+mn-lt"/>
              </a:rPr>
              <a:t>While the approach shows great promise, many of the research challenges from the previous slide still remain!</a:t>
            </a:r>
          </a:p>
          <a:p>
            <a:endParaRPr lang="en-US" dirty="0"/>
          </a:p>
        </p:txBody>
      </p:sp>
      <p:sp>
        <p:nvSpPr>
          <p:cNvPr id="4" name="Slide Number Placeholder 3"/>
          <p:cNvSpPr>
            <a:spLocks noGrp="1"/>
          </p:cNvSpPr>
          <p:nvPr>
            <p:ph type="sldNum" sz="quarter" idx="10"/>
          </p:nvPr>
        </p:nvSpPr>
        <p:spPr/>
        <p:txBody>
          <a:bodyPr/>
          <a:lstStyle/>
          <a:p>
            <a:fld id="{0F2F1F87-CDBF-534F-8235-2A4EA8A779BE}"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574606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This plot demonstrates results </a:t>
            </a:r>
          </a:p>
          <a:p>
            <a:endParaRPr lang="en-US" dirty="0">
              <a:latin typeface="+mn-lt"/>
            </a:endParaRPr>
          </a:p>
          <a:p>
            <a:pPr defTabSz="914350">
              <a:defRPr/>
            </a:pPr>
            <a:r>
              <a:rPr lang="en-US" dirty="0">
                <a:latin typeface="+mn-lt"/>
              </a:rPr>
              <a:t>Various in-situ/in-transit decompositions were created for volume rendering, topological feature extraction and computation of descriptive statistics – 3 algorithms with different levels of inherent data parallelism.</a:t>
            </a:r>
          </a:p>
          <a:p>
            <a:endParaRPr lang="en-US" dirty="0">
              <a:latin typeface="+mn-lt"/>
            </a:endParaRPr>
          </a:p>
          <a:p>
            <a:r>
              <a:rPr lang="en-US" dirty="0">
                <a:latin typeface="+mn-lt"/>
              </a:rPr>
              <a:t>Details regarding plot:</a:t>
            </a:r>
          </a:p>
          <a:p>
            <a:r>
              <a:rPr lang="en-US" dirty="0">
                <a:latin typeface="+mn-lt"/>
              </a:rPr>
              <a:t>The grid domain size was 1600 × 1372 × 430 and the results shown here were for a core count of </a:t>
            </a:r>
            <a:r>
              <a:rPr lang="en-US" dirty="0">
                <a:latin typeface="+mn-lt"/>
                <a:cs typeface="Calibri"/>
              </a:rPr>
              <a:t>4896 </a:t>
            </a:r>
          </a:p>
          <a:p>
            <a:r>
              <a:rPr lang="en-US" dirty="0">
                <a:latin typeface="+mn-lt"/>
              </a:rPr>
              <a:t>Among the three analytics tasks, we compared visualization and descriptive statistics under two modes, an entirely in-situ mode and an in-situ + in-transit mode, while the topological analysis was tested in only the in-situ + in-transit mode. </a:t>
            </a:r>
          </a:p>
          <a:p>
            <a:r>
              <a:rPr lang="en-US" dirty="0">
                <a:latin typeface="+mn-lt"/>
              </a:rPr>
              <a:t>We can clearly see that the in-situ visualization and the in- situ descriptive statistics only account for a small fraction of the total simulation time (4.33 % and 9.73 % respectively)</a:t>
            </a:r>
          </a:p>
          <a:p>
            <a:pPr defTabSz="914350">
              <a:defRPr/>
            </a:pPr>
            <a:r>
              <a:rPr lang="en-US" dirty="0">
                <a:latin typeface="+mn-lt"/>
              </a:rPr>
              <a:t>We also see that while the overall time required to compute in a hybrid in-situ + in-transit manner may be greater than for a purely </a:t>
            </a:r>
            <a:r>
              <a:rPr lang="en-US" dirty="0" err="1">
                <a:latin typeface="+mn-lt"/>
              </a:rPr>
              <a:t>insitu</a:t>
            </a:r>
            <a:r>
              <a:rPr lang="en-US" dirty="0">
                <a:latin typeface="+mn-lt"/>
              </a:rPr>
              <a:t> analyses in some settings, the hybrid approach returns  control to the simulation more quickly than in the corresponding purely in-situ analysis.  </a:t>
            </a:r>
          </a:p>
          <a:p>
            <a:pPr defTabSz="914350">
              <a:defRPr/>
            </a:pPr>
            <a:r>
              <a:rPr lang="en-US" dirty="0">
                <a:latin typeface="+mn-lt"/>
              </a:rPr>
              <a:t>This is a huge win for analyses that are conventionally difficult to parallelize (such as topological analysis): a set of data parallel operations greatly reduces the amount of data to be transferred to the secondary resources, while still returning control to the simulation in a timely manner.</a:t>
            </a:r>
          </a:p>
          <a:p>
            <a:pPr defTabSz="914350">
              <a:defRPr/>
            </a:pPr>
            <a:endParaRPr lang="en-US" dirty="0">
              <a:latin typeface="+mn-lt"/>
            </a:endParaRPr>
          </a:p>
          <a:p>
            <a:pPr defTabSz="914350">
              <a:defRPr/>
            </a:pPr>
            <a:r>
              <a:rPr lang="en-US" dirty="0">
                <a:latin typeface="+mn-lt"/>
              </a:rPr>
              <a:t>While the approach shows great promise, many of the research challenges from the previous slide still remain!</a:t>
            </a:r>
          </a:p>
          <a:p>
            <a:endParaRPr lang="en-US" dirty="0"/>
          </a:p>
        </p:txBody>
      </p:sp>
      <p:sp>
        <p:nvSpPr>
          <p:cNvPr id="4" name="Slide Number Placeholder 3"/>
          <p:cNvSpPr>
            <a:spLocks noGrp="1"/>
          </p:cNvSpPr>
          <p:nvPr>
            <p:ph type="sldNum" sz="quarter" idx="10"/>
          </p:nvPr>
        </p:nvSpPr>
        <p:spPr/>
        <p:txBody>
          <a:bodyPr/>
          <a:lstStyle/>
          <a:p>
            <a:fld id="{0F2F1F87-CDBF-534F-8235-2A4EA8A779BE}"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574606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performed</a:t>
            </a:r>
            <a:r>
              <a:rPr lang="en-US" baseline="0" dirty="0" smtClean="0"/>
              <a:t> our case study on Jaguar the Cray XK6 with design specs shown here on the slide</a:t>
            </a:r>
            <a:endParaRPr lang="en-US" dirty="0" smtClean="0"/>
          </a:p>
          <a:p>
            <a:endParaRPr lang="en-US" dirty="0" smtClean="0"/>
          </a:p>
          <a:p>
            <a:r>
              <a:rPr lang="en-US" dirty="0" smtClean="0"/>
              <a:t>The</a:t>
            </a:r>
            <a:r>
              <a:rPr lang="en-US" baseline="0" dirty="0" smtClean="0"/>
              <a:t> table shows the experimental set up for the timing results I’ll show on the next few slides</a:t>
            </a:r>
          </a:p>
          <a:p>
            <a:endParaRPr lang="en-US" dirty="0" smtClean="0"/>
          </a:p>
          <a:p>
            <a:r>
              <a:rPr lang="en-US" dirty="0" smtClean="0"/>
              <a:t>The simulation volume size was 1600 x 1372</a:t>
            </a:r>
            <a:r>
              <a:rPr lang="en-US" baseline="0" dirty="0" smtClean="0"/>
              <a:t> x 430 with 14 double precision variables, resulting in a data size of 98.5 GB</a:t>
            </a:r>
          </a:p>
          <a:p>
            <a:r>
              <a:rPr lang="en-US" baseline="0" dirty="0" smtClean="0"/>
              <a:t>Run times for simulation, i/o read and write are shown for each simulation time step in seconds.</a:t>
            </a:r>
          </a:p>
          <a:p>
            <a:r>
              <a:rPr lang="en-US" baseline="0" dirty="0" smtClean="0"/>
              <a:t>Our framework allows the analysis frequency to be controlled by the scientist, but we staggered the analysis, and show timing results for a couple of different frequencies</a:t>
            </a:r>
          </a:p>
          <a:p>
            <a:r>
              <a:rPr lang="en-US" baseline="0" dirty="0" smtClean="0"/>
              <a:t>The number of simulation and in-situ cores used was 4480, the number of in-transit cores were 256, and the number of task-scheduler cores were 160</a:t>
            </a:r>
          </a:p>
          <a:p>
            <a:endParaRPr lang="en-US" baseline="0" dirty="0" smtClean="0"/>
          </a:p>
        </p:txBody>
      </p:sp>
      <p:sp>
        <p:nvSpPr>
          <p:cNvPr id="4" name="Slide Number Placeholder 3"/>
          <p:cNvSpPr>
            <a:spLocks noGrp="1"/>
          </p:cNvSpPr>
          <p:nvPr>
            <p:ph type="sldNum" sz="quarter" idx="10"/>
          </p:nvPr>
        </p:nvSpPr>
        <p:spPr/>
        <p:txBody>
          <a:bodyPr/>
          <a:lstStyle/>
          <a:p>
            <a:fld id="{0F2F1F87-CDBF-534F-8235-2A4EA8A779BE}" type="slidenum">
              <a:rPr lang="en-US" smtClean="0"/>
              <a:pPr/>
              <a:t>50</a:t>
            </a:fld>
            <a:endParaRPr lang="en-US"/>
          </a:p>
        </p:txBody>
      </p:sp>
    </p:spTree>
    <p:extLst>
      <p:ext uri="{BB962C8B-B14F-4D97-AF65-F5344CB8AC3E}">
        <p14:creationId xmlns:p14="http://schemas.microsoft.com/office/powerpoint/2010/main" val="12597596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These are timing results for the performing the analysis every </a:t>
            </a:r>
            <a:r>
              <a:rPr lang="en-US" dirty="0" err="1">
                <a:latin typeface="+mn-lt"/>
              </a:rPr>
              <a:t>timestep</a:t>
            </a:r>
            <a:endParaRPr lang="en-US" dirty="0">
              <a:latin typeface="+mn-lt"/>
            </a:endParaRPr>
          </a:p>
          <a:p>
            <a:endParaRPr lang="en-US" dirty="0">
              <a:latin typeface="+mn-lt"/>
            </a:endParaRPr>
          </a:p>
          <a:p>
            <a:r>
              <a:rPr lang="en-US" dirty="0">
                <a:latin typeface="+mn-lt"/>
              </a:rPr>
              <a:t>statistics- which is a largely data-parallel operation, the overhead of going to a hybrid technique was not worth it,  in fact the in-situ run time increased in the hybrid scenario</a:t>
            </a:r>
          </a:p>
          <a:p>
            <a:endParaRPr lang="en-US" dirty="0">
              <a:latin typeface="+mn-lt"/>
            </a:endParaRPr>
          </a:p>
          <a:p>
            <a:r>
              <a:rPr lang="en-US" dirty="0">
                <a:latin typeface="+mn-lt"/>
              </a:rPr>
              <a:t>For visualization, a fully in-situ algorithm is very efficient.</a:t>
            </a:r>
          </a:p>
          <a:p>
            <a:r>
              <a:rPr lang="en-US" dirty="0">
                <a:latin typeface="+mn-lt"/>
              </a:rPr>
              <a:t>However, when we move to a hybrid approach, although the total run-time increases, the impact to the simulation in terms of performance costs becomes almost negligible, even when done at each simulation time-step.  </a:t>
            </a:r>
          </a:p>
          <a:p>
            <a:endParaRPr lang="en-US" dirty="0">
              <a:latin typeface="+mn-lt"/>
            </a:endParaRPr>
          </a:p>
          <a:p>
            <a:r>
              <a:rPr lang="en-US" dirty="0">
                <a:latin typeface="+mn-lt"/>
              </a:rPr>
              <a:t>Our  hybrid implementation of the topology algorithm can efficiently compute local </a:t>
            </a:r>
            <a:r>
              <a:rPr lang="en-US" dirty="0" err="1">
                <a:latin typeface="+mn-lt"/>
              </a:rPr>
              <a:t>subtrees</a:t>
            </a:r>
            <a:r>
              <a:rPr lang="en-US" dirty="0">
                <a:latin typeface="+mn-lt"/>
              </a:rPr>
              <a:t>. </a:t>
            </a:r>
          </a:p>
          <a:p>
            <a:r>
              <a:rPr lang="en-US" dirty="0">
                <a:latin typeface="+mn-lt"/>
              </a:rPr>
              <a:t>The intermediate of ~ 87 MB,  is transferred asynchronously and aggregated in-transit to compute the global tree. </a:t>
            </a:r>
          </a:p>
          <a:p>
            <a:r>
              <a:rPr lang="en-US" dirty="0">
                <a:latin typeface="+mn-lt"/>
              </a:rPr>
              <a:t>Allowing the scientists to deploy algorithms that are not inherently data-parallel concurrently, making it possible to capture and track highly intermittent, transient  phenomena.</a:t>
            </a:r>
          </a:p>
          <a:p>
            <a:endParaRPr lang="en-US" dirty="0">
              <a:latin typeface="+mn-lt"/>
            </a:endParaRPr>
          </a:p>
          <a:p>
            <a:endParaRPr lang="en-US" dirty="0">
              <a:latin typeface="+mn-lt"/>
            </a:endParaRPr>
          </a:p>
        </p:txBody>
      </p:sp>
      <p:sp>
        <p:nvSpPr>
          <p:cNvPr id="4" name="Slide Number Placeholder 3"/>
          <p:cNvSpPr>
            <a:spLocks noGrp="1"/>
          </p:cNvSpPr>
          <p:nvPr>
            <p:ph type="sldNum" sz="quarter" idx="10"/>
          </p:nvPr>
        </p:nvSpPr>
        <p:spPr/>
        <p:txBody>
          <a:bodyPr/>
          <a:lstStyle/>
          <a:p>
            <a:fld id="{0F2F1F87-CDBF-534F-8235-2A4EA8A779BE}" type="slidenum">
              <a:rPr lang="en-US" smtClean="0"/>
              <a:pPr/>
              <a:t>51</a:t>
            </a:fld>
            <a:endParaRPr lang="en-US"/>
          </a:p>
        </p:txBody>
      </p:sp>
    </p:spTree>
    <p:extLst>
      <p:ext uri="{BB962C8B-B14F-4D97-AF65-F5344CB8AC3E}">
        <p14:creationId xmlns:p14="http://schemas.microsoft.com/office/powerpoint/2010/main" val="7833482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We can actually look at the analysis in terms of the percentage of the total simulation time </a:t>
            </a:r>
          </a:p>
        </p:txBody>
      </p:sp>
      <p:sp>
        <p:nvSpPr>
          <p:cNvPr id="4" name="Slide Number Placeholder 3"/>
          <p:cNvSpPr>
            <a:spLocks noGrp="1"/>
          </p:cNvSpPr>
          <p:nvPr>
            <p:ph type="sldNum" sz="quarter" idx="10"/>
          </p:nvPr>
        </p:nvSpPr>
        <p:spPr/>
        <p:txBody>
          <a:bodyPr/>
          <a:lstStyle/>
          <a:p>
            <a:fld id="{0F2F1F87-CDBF-534F-8235-2A4EA8A779BE}" type="slidenum">
              <a:rPr lang="en-US" smtClean="0"/>
              <a:pPr/>
              <a:t>52</a:t>
            </a:fld>
            <a:endParaRPr lang="en-US"/>
          </a:p>
        </p:txBody>
      </p:sp>
    </p:spTree>
    <p:extLst>
      <p:ext uri="{BB962C8B-B14F-4D97-AF65-F5344CB8AC3E}">
        <p14:creationId xmlns:p14="http://schemas.microsoft.com/office/powerpoint/2010/main" val="7833482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We can see that the impact to the simulation decreases as we increase the number of simulation time steps performed between analyses.  </a:t>
            </a:r>
          </a:p>
          <a:p>
            <a:r>
              <a:rPr lang="en-US" dirty="0">
                <a:latin typeface="+mn-lt"/>
              </a:rPr>
              <a:t>Here you see a plot for analysis performed once every 10</a:t>
            </a:r>
            <a:r>
              <a:rPr lang="en-US" baseline="30000" dirty="0">
                <a:latin typeface="+mn-lt"/>
              </a:rPr>
              <a:t>th</a:t>
            </a:r>
            <a:r>
              <a:rPr lang="en-US" dirty="0">
                <a:latin typeface="+mn-lt"/>
              </a:rPr>
              <a:t> </a:t>
            </a:r>
            <a:r>
              <a:rPr lang="en-US" dirty="0" err="1">
                <a:latin typeface="+mn-lt"/>
              </a:rPr>
              <a:t>timestep</a:t>
            </a:r>
            <a:endParaRPr lang="en-US" dirty="0">
              <a:latin typeface="+mn-lt"/>
            </a:endParaRPr>
          </a:p>
        </p:txBody>
      </p:sp>
      <p:sp>
        <p:nvSpPr>
          <p:cNvPr id="4" name="Slide Number Placeholder 3"/>
          <p:cNvSpPr>
            <a:spLocks noGrp="1"/>
          </p:cNvSpPr>
          <p:nvPr>
            <p:ph type="sldNum" sz="quarter" idx="10"/>
          </p:nvPr>
        </p:nvSpPr>
        <p:spPr/>
        <p:txBody>
          <a:bodyPr/>
          <a:lstStyle/>
          <a:p>
            <a:fld id="{0F2F1F87-CDBF-534F-8235-2A4EA8A779BE}" type="slidenum">
              <a:rPr lang="en-US" smtClean="0"/>
              <a:pPr/>
              <a:t>53</a:t>
            </a:fld>
            <a:endParaRPr lang="en-US"/>
          </a:p>
        </p:txBody>
      </p:sp>
    </p:spTree>
    <p:extLst>
      <p:ext uri="{BB962C8B-B14F-4D97-AF65-F5344CB8AC3E}">
        <p14:creationId xmlns:p14="http://schemas.microsoft.com/office/powerpoint/2010/main" val="7833482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And here analysis being performed every 100</a:t>
            </a:r>
            <a:r>
              <a:rPr lang="en-US" baseline="30000" dirty="0">
                <a:latin typeface="+mn-lt"/>
              </a:rPr>
              <a:t>th</a:t>
            </a:r>
            <a:r>
              <a:rPr lang="en-US" dirty="0">
                <a:latin typeface="+mn-lt"/>
              </a:rPr>
              <a:t> simulation </a:t>
            </a:r>
            <a:r>
              <a:rPr lang="en-US" dirty="0" err="1">
                <a:latin typeface="+mn-lt"/>
              </a:rPr>
              <a:t>timestep</a:t>
            </a:r>
            <a:endParaRPr lang="en-US" dirty="0">
              <a:latin typeface="+mn-lt"/>
            </a:endParaRPr>
          </a:p>
          <a:p>
            <a:endParaRPr lang="en-US" dirty="0">
              <a:latin typeface="+mn-lt"/>
            </a:endParaRPr>
          </a:p>
          <a:p>
            <a:r>
              <a:rPr lang="en-US" dirty="0">
                <a:latin typeface="+mn-lt"/>
              </a:rPr>
              <a:t>The analysis frequency for different types of simulations as well as different analyses will be different and </a:t>
            </a:r>
          </a:p>
          <a:p>
            <a:endParaRPr lang="en-US" dirty="0">
              <a:latin typeface="+mn-lt"/>
            </a:endParaRPr>
          </a:p>
          <a:p>
            <a:r>
              <a:rPr lang="en-US" dirty="0">
                <a:latin typeface="+mn-lt"/>
              </a:rPr>
              <a:t>And will depend on the type of simulation and analysis being performed.</a:t>
            </a:r>
          </a:p>
        </p:txBody>
      </p:sp>
      <p:sp>
        <p:nvSpPr>
          <p:cNvPr id="4" name="Slide Number Placeholder 3"/>
          <p:cNvSpPr>
            <a:spLocks noGrp="1"/>
          </p:cNvSpPr>
          <p:nvPr>
            <p:ph type="sldNum" sz="quarter" idx="10"/>
          </p:nvPr>
        </p:nvSpPr>
        <p:spPr/>
        <p:txBody>
          <a:bodyPr/>
          <a:lstStyle/>
          <a:p>
            <a:fld id="{0F2F1F87-CDBF-534F-8235-2A4EA8A779BE}" type="slidenum">
              <a:rPr lang="en-US" smtClean="0"/>
              <a:pPr/>
              <a:t>54</a:t>
            </a:fld>
            <a:endParaRPr lang="en-US"/>
          </a:p>
        </p:txBody>
      </p:sp>
    </p:spTree>
    <p:extLst>
      <p:ext uri="{BB962C8B-B14F-4D97-AF65-F5344CB8AC3E}">
        <p14:creationId xmlns:p14="http://schemas.microsoft.com/office/powerpoint/2010/main" val="7833482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fld id="{0F2F1F87-CDBF-534F-8235-2A4EA8A779BE}" type="slidenum">
              <a:rPr lang="en-US" smtClean="0"/>
              <a:pPr/>
              <a:t>55</a:t>
            </a:fld>
            <a:endParaRPr lang="en-US"/>
          </a:p>
        </p:txBody>
      </p:sp>
    </p:spTree>
    <p:extLst>
      <p:ext uri="{BB962C8B-B14F-4D97-AF65-F5344CB8AC3E}">
        <p14:creationId xmlns:p14="http://schemas.microsoft.com/office/powerpoint/2010/main" val="7833482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1158530" y="694858"/>
            <a:ext cx="4530070" cy="3418069"/>
          </a:xfrm>
        </p:spPr>
      </p:sp>
      <p:sp>
        <p:nvSpPr>
          <p:cNvPr id="1126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dirty="0" smtClean="0">
                <a:latin typeface="Times New Roman" charset="0"/>
              </a:rPr>
              <a:t>Coupled </a:t>
            </a:r>
            <a:r>
              <a:rPr lang="en-US" dirty="0">
                <a:latin typeface="Times New Roman" charset="0"/>
              </a:rPr>
              <a:t>workflow. </a:t>
            </a:r>
            <a:r>
              <a:rPr lang="en-US" dirty="0" smtClean="0">
                <a:latin typeface="Times New Roman" charset="0"/>
              </a:rPr>
              <a:t>Simulation-analytics</a:t>
            </a:r>
          </a:p>
          <a:p>
            <a:r>
              <a:rPr lang="en-US" dirty="0" smtClean="0">
                <a:latin typeface="Times New Roman" charset="0"/>
              </a:rPr>
              <a:t>Dynamic</a:t>
            </a:r>
            <a:r>
              <a:rPr lang="en-US" baseline="0" dirty="0" smtClean="0">
                <a:latin typeface="Times New Roman" charset="0"/>
              </a:rPr>
              <a:t> behavior in such simulation workflow.</a:t>
            </a:r>
          </a:p>
          <a:p>
            <a:r>
              <a:rPr lang="en-US" baseline="0" dirty="0" smtClean="0">
                <a:latin typeface="Times New Roman" charset="0"/>
              </a:rPr>
              <a:t>Figure: left: simulation-analytics workflow; right: peak memory distribution in </a:t>
            </a:r>
            <a:r>
              <a:rPr lang="en-US" baseline="0" dirty="0" err="1" smtClean="0">
                <a:latin typeface="Times New Roman" charset="0"/>
              </a:rPr>
              <a:t>chombo</a:t>
            </a:r>
            <a:r>
              <a:rPr lang="en-US" baseline="0" dirty="0" smtClean="0">
                <a:latin typeface="Times New Roman" charset="0"/>
              </a:rPr>
              <a:t>-based AMR code.</a:t>
            </a:r>
            <a:endParaRPr lang="en-US" dirty="0">
              <a:latin typeface="Times New Roman" charset="0"/>
            </a:endParaRPr>
          </a:p>
        </p:txBody>
      </p:sp>
      <p:sp>
        <p:nvSpPr>
          <p:cNvPr id="11268" name="Slide Number Placeholder 3"/>
          <p:cNvSpPr>
            <a:spLocks noGrp="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49627" algn="l"/>
                <a:tab pos="1299254" algn="l"/>
                <a:tab pos="1948881" algn="l"/>
                <a:tab pos="2598508" algn="l"/>
              </a:tabLst>
              <a:defRPr sz="2200">
                <a:solidFill>
                  <a:schemeClr val="bg1"/>
                </a:solidFill>
                <a:latin typeface="Arial" charset="0"/>
                <a:ea typeface="ＭＳ Ｐゴシック" charset="0"/>
                <a:cs typeface="ＭＳ Ｐゴシック" charset="0"/>
              </a:defRPr>
            </a:lvl1pPr>
            <a:lvl2pPr eaLnBrk="0">
              <a:tabLst>
                <a:tab pos="649627" algn="l"/>
                <a:tab pos="1299254" algn="l"/>
                <a:tab pos="1948881" algn="l"/>
                <a:tab pos="2598508" algn="l"/>
              </a:tabLst>
              <a:defRPr sz="2200">
                <a:solidFill>
                  <a:schemeClr val="bg1"/>
                </a:solidFill>
                <a:latin typeface="Arial" charset="0"/>
                <a:ea typeface="ＭＳ Ｐゴシック" charset="0"/>
              </a:defRPr>
            </a:lvl2pPr>
            <a:lvl3pPr eaLnBrk="0">
              <a:tabLst>
                <a:tab pos="649627" algn="l"/>
                <a:tab pos="1299254" algn="l"/>
                <a:tab pos="1948881" algn="l"/>
                <a:tab pos="2598508" algn="l"/>
              </a:tabLst>
              <a:defRPr sz="2200">
                <a:solidFill>
                  <a:schemeClr val="bg1"/>
                </a:solidFill>
                <a:latin typeface="Arial" charset="0"/>
                <a:ea typeface="ＭＳ Ｐゴシック" charset="0"/>
              </a:defRPr>
            </a:lvl3pPr>
            <a:lvl4pPr eaLnBrk="0">
              <a:tabLst>
                <a:tab pos="649627" algn="l"/>
                <a:tab pos="1299254" algn="l"/>
                <a:tab pos="1948881" algn="l"/>
                <a:tab pos="2598508" algn="l"/>
              </a:tabLst>
              <a:defRPr sz="2200">
                <a:solidFill>
                  <a:schemeClr val="bg1"/>
                </a:solidFill>
                <a:latin typeface="Arial" charset="0"/>
                <a:ea typeface="ＭＳ Ｐゴシック" charset="0"/>
              </a:defRPr>
            </a:lvl4pPr>
            <a:lvl5pPr eaLnBrk="0">
              <a:tabLst>
                <a:tab pos="649627" algn="l"/>
                <a:tab pos="1299254" algn="l"/>
                <a:tab pos="1948881" algn="l"/>
                <a:tab pos="2598508" algn="l"/>
              </a:tabLst>
              <a:defRPr sz="2200">
                <a:solidFill>
                  <a:schemeClr val="bg1"/>
                </a:solidFill>
                <a:latin typeface="Arial" charset="0"/>
                <a:ea typeface="ＭＳ Ｐゴシック" charset="0"/>
              </a:defRPr>
            </a:lvl5pPr>
            <a:lvl6pPr marL="2256599"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6pPr>
            <a:lvl7pPr marL="2666890"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7pPr>
            <a:lvl8pPr marL="3077181"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8pPr>
            <a:lvl9pPr marL="3487472"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9pPr>
          </a:lstStyle>
          <a:p>
            <a:pPr eaLnBrk="1"/>
            <a:fld id="{48F20FA3-8F43-4D4F-9587-EA2CD5A789AD}" type="slidenum">
              <a:rPr lang="en-US" sz="1300">
                <a:solidFill>
                  <a:srgbClr val="000000"/>
                </a:solidFill>
                <a:latin typeface="Times New Roman" charset="0"/>
              </a:rPr>
              <a:pPr eaLnBrk="1"/>
              <a:t>56</a:t>
            </a:fld>
            <a:endParaRPr lang="en-US" sz="1300">
              <a:solidFill>
                <a:srgbClr val="000000"/>
              </a:solidFill>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57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xfrm>
            <a:off x="1146175" y="695325"/>
            <a:ext cx="4554538" cy="3417888"/>
          </a:xfrm>
        </p:spPr>
      </p:sp>
      <p:sp>
        <p:nvSpPr>
          <p:cNvPr id="1433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r>
              <a:rPr lang="en-US" dirty="0" smtClean="0">
                <a:latin typeface="Times New Roman" charset="0"/>
              </a:rPr>
              <a:t>The approach and related adaptations.</a:t>
            </a:r>
          </a:p>
          <a:p>
            <a:r>
              <a:rPr lang="en-US" dirty="0" smtClean="0">
                <a:latin typeface="Times New Roman" charset="0"/>
              </a:rPr>
              <a:t>The conceptual architecture.</a:t>
            </a:r>
          </a:p>
        </p:txBody>
      </p:sp>
      <p:sp>
        <p:nvSpPr>
          <p:cNvPr id="14340" name="Slide Number Placeholder 3"/>
          <p:cNvSpPr>
            <a:spLocks noGrp="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49627" algn="l"/>
                <a:tab pos="1299254" algn="l"/>
                <a:tab pos="1948881" algn="l"/>
                <a:tab pos="2598508" algn="l"/>
              </a:tabLst>
              <a:defRPr sz="2200">
                <a:solidFill>
                  <a:schemeClr val="bg1"/>
                </a:solidFill>
                <a:latin typeface="Arial" charset="0"/>
                <a:ea typeface="ＭＳ Ｐゴシック" charset="0"/>
                <a:cs typeface="ＭＳ Ｐゴシック" charset="0"/>
              </a:defRPr>
            </a:lvl1pPr>
            <a:lvl2pPr eaLnBrk="0">
              <a:tabLst>
                <a:tab pos="649627" algn="l"/>
                <a:tab pos="1299254" algn="l"/>
                <a:tab pos="1948881" algn="l"/>
                <a:tab pos="2598508" algn="l"/>
              </a:tabLst>
              <a:defRPr sz="2200">
                <a:solidFill>
                  <a:schemeClr val="bg1"/>
                </a:solidFill>
                <a:latin typeface="Arial" charset="0"/>
                <a:ea typeface="ＭＳ Ｐゴシック" charset="0"/>
              </a:defRPr>
            </a:lvl2pPr>
            <a:lvl3pPr eaLnBrk="0">
              <a:tabLst>
                <a:tab pos="649627" algn="l"/>
                <a:tab pos="1299254" algn="l"/>
                <a:tab pos="1948881" algn="l"/>
                <a:tab pos="2598508" algn="l"/>
              </a:tabLst>
              <a:defRPr sz="2200">
                <a:solidFill>
                  <a:schemeClr val="bg1"/>
                </a:solidFill>
                <a:latin typeface="Arial" charset="0"/>
                <a:ea typeface="ＭＳ Ｐゴシック" charset="0"/>
              </a:defRPr>
            </a:lvl3pPr>
            <a:lvl4pPr eaLnBrk="0">
              <a:tabLst>
                <a:tab pos="649627" algn="l"/>
                <a:tab pos="1299254" algn="l"/>
                <a:tab pos="1948881" algn="l"/>
                <a:tab pos="2598508" algn="l"/>
              </a:tabLst>
              <a:defRPr sz="2200">
                <a:solidFill>
                  <a:schemeClr val="bg1"/>
                </a:solidFill>
                <a:latin typeface="Arial" charset="0"/>
                <a:ea typeface="ＭＳ Ｐゴシック" charset="0"/>
              </a:defRPr>
            </a:lvl4pPr>
            <a:lvl5pPr eaLnBrk="0">
              <a:tabLst>
                <a:tab pos="649627" algn="l"/>
                <a:tab pos="1299254" algn="l"/>
                <a:tab pos="1948881" algn="l"/>
                <a:tab pos="2598508" algn="l"/>
              </a:tabLst>
              <a:defRPr sz="2200">
                <a:solidFill>
                  <a:schemeClr val="bg1"/>
                </a:solidFill>
                <a:latin typeface="Arial" charset="0"/>
                <a:ea typeface="ＭＳ Ｐゴシック" charset="0"/>
              </a:defRPr>
            </a:lvl5pPr>
            <a:lvl6pPr marL="2256599"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6pPr>
            <a:lvl7pPr marL="2666890"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7pPr>
            <a:lvl8pPr marL="3077181"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8pPr>
            <a:lvl9pPr marL="3487472"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9pPr>
          </a:lstStyle>
          <a:p>
            <a:pPr eaLnBrk="1"/>
            <a:fld id="{DDCDFAA5-7133-6943-826B-50B53B3EB1C8}" type="slidenum">
              <a:rPr lang="en-US" sz="1300">
                <a:solidFill>
                  <a:srgbClr val="000000"/>
                </a:solidFill>
                <a:latin typeface="Times New Roman" charset="0"/>
              </a:rPr>
              <a:pPr eaLnBrk="1"/>
              <a:t>58</a:t>
            </a:fld>
            <a:endParaRPr lang="en-US" sz="1300">
              <a:solidFill>
                <a:srgbClr val="000000"/>
              </a:solidFill>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1146175" y="695325"/>
            <a:ext cx="4554538" cy="3417888"/>
          </a:xfrm>
        </p:spPr>
      </p:sp>
      <p:sp>
        <p:nvSpPr>
          <p:cNvPr id="1843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r>
              <a:rPr lang="en-US" dirty="0" smtClean="0">
                <a:latin typeface="Times New Roman" charset="0"/>
              </a:rPr>
              <a:t>Application</a:t>
            </a:r>
            <a:r>
              <a:rPr lang="en-US" baseline="0" dirty="0" smtClean="0">
                <a:latin typeface="Times New Roman" charset="0"/>
              </a:rPr>
              <a:t> layer adaptation result</a:t>
            </a:r>
          </a:p>
        </p:txBody>
      </p:sp>
      <p:sp>
        <p:nvSpPr>
          <p:cNvPr id="18436" name="Slide Number Placeholder 3"/>
          <p:cNvSpPr>
            <a:spLocks noGrp="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49627" algn="l"/>
                <a:tab pos="1299254" algn="l"/>
                <a:tab pos="1948881" algn="l"/>
                <a:tab pos="2598508" algn="l"/>
              </a:tabLst>
              <a:defRPr sz="2200">
                <a:solidFill>
                  <a:schemeClr val="bg1"/>
                </a:solidFill>
                <a:latin typeface="Arial" charset="0"/>
                <a:ea typeface="ＭＳ Ｐゴシック" charset="0"/>
                <a:cs typeface="ＭＳ Ｐゴシック" charset="0"/>
              </a:defRPr>
            </a:lvl1pPr>
            <a:lvl2pPr eaLnBrk="0">
              <a:tabLst>
                <a:tab pos="649627" algn="l"/>
                <a:tab pos="1299254" algn="l"/>
                <a:tab pos="1948881" algn="l"/>
                <a:tab pos="2598508" algn="l"/>
              </a:tabLst>
              <a:defRPr sz="2200">
                <a:solidFill>
                  <a:schemeClr val="bg1"/>
                </a:solidFill>
                <a:latin typeface="Arial" charset="0"/>
                <a:ea typeface="ＭＳ Ｐゴシック" charset="0"/>
              </a:defRPr>
            </a:lvl2pPr>
            <a:lvl3pPr eaLnBrk="0">
              <a:tabLst>
                <a:tab pos="649627" algn="l"/>
                <a:tab pos="1299254" algn="l"/>
                <a:tab pos="1948881" algn="l"/>
                <a:tab pos="2598508" algn="l"/>
              </a:tabLst>
              <a:defRPr sz="2200">
                <a:solidFill>
                  <a:schemeClr val="bg1"/>
                </a:solidFill>
                <a:latin typeface="Arial" charset="0"/>
                <a:ea typeface="ＭＳ Ｐゴシック" charset="0"/>
              </a:defRPr>
            </a:lvl3pPr>
            <a:lvl4pPr eaLnBrk="0">
              <a:tabLst>
                <a:tab pos="649627" algn="l"/>
                <a:tab pos="1299254" algn="l"/>
                <a:tab pos="1948881" algn="l"/>
                <a:tab pos="2598508" algn="l"/>
              </a:tabLst>
              <a:defRPr sz="2200">
                <a:solidFill>
                  <a:schemeClr val="bg1"/>
                </a:solidFill>
                <a:latin typeface="Arial" charset="0"/>
                <a:ea typeface="ＭＳ Ｐゴシック" charset="0"/>
              </a:defRPr>
            </a:lvl4pPr>
            <a:lvl5pPr eaLnBrk="0">
              <a:tabLst>
                <a:tab pos="649627" algn="l"/>
                <a:tab pos="1299254" algn="l"/>
                <a:tab pos="1948881" algn="l"/>
                <a:tab pos="2598508" algn="l"/>
              </a:tabLst>
              <a:defRPr sz="2200">
                <a:solidFill>
                  <a:schemeClr val="bg1"/>
                </a:solidFill>
                <a:latin typeface="Arial" charset="0"/>
                <a:ea typeface="ＭＳ Ｐゴシック" charset="0"/>
              </a:defRPr>
            </a:lvl5pPr>
            <a:lvl6pPr marL="2256599"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6pPr>
            <a:lvl7pPr marL="2666890"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7pPr>
            <a:lvl8pPr marL="3077181"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8pPr>
            <a:lvl9pPr marL="3487472"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9pPr>
          </a:lstStyle>
          <a:p>
            <a:pPr eaLnBrk="1"/>
            <a:fld id="{58570702-A37E-474B-875B-606D39E61DF2}" type="slidenum">
              <a:rPr lang="en-US" sz="1300">
                <a:solidFill>
                  <a:srgbClr val="000000"/>
                </a:solidFill>
                <a:latin typeface="Times New Roman" charset="0"/>
              </a:rPr>
              <a:pPr eaLnBrk="1"/>
              <a:t>60</a:t>
            </a:fld>
            <a:endParaRPr lang="en-US" sz="1300">
              <a:solidFill>
                <a:srgbClr val="000000"/>
              </a:solidFill>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8</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1146175" y="695325"/>
            <a:ext cx="4554538" cy="3417888"/>
          </a:xfrm>
        </p:spPr>
      </p:sp>
      <p:sp>
        <p:nvSpPr>
          <p:cNvPr id="1843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r>
              <a:rPr lang="en-US" dirty="0" smtClean="0">
                <a:latin typeface="Times New Roman" charset="0"/>
              </a:rPr>
              <a:t>Result 1: Utilize the flexibility of in-transit and in-situ,</a:t>
            </a:r>
            <a:r>
              <a:rPr lang="en-US" baseline="0" dirty="0" smtClean="0">
                <a:latin typeface="Times New Roman" charset="0"/>
              </a:rPr>
              <a:t> to achieve less data movement and minimizing overall time-to-solution</a:t>
            </a:r>
            <a:endParaRPr lang="en-US" dirty="0">
              <a:latin typeface="Times New Roman" charset="0"/>
            </a:endParaRPr>
          </a:p>
        </p:txBody>
      </p:sp>
      <p:sp>
        <p:nvSpPr>
          <p:cNvPr id="18436" name="Slide Number Placeholder 3"/>
          <p:cNvSpPr>
            <a:spLocks noGrp="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49627" algn="l"/>
                <a:tab pos="1299254" algn="l"/>
                <a:tab pos="1948881" algn="l"/>
                <a:tab pos="2598508" algn="l"/>
              </a:tabLst>
              <a:defRPr sz="2200">
                <a:solidFill>
                  <a:schemeClr val="bg1"/>
                </a:solidFill>
                <a:latin typeface="Arial" charset="0"/>
                <a:ea typeface="ＭＳ Ｐゴシック" charset="0"/>
                <a:cs typeface="ＭＳ Ｐゴシック" charset="0"/>
              </a:defRPr>
            </a:lvl1pPr>
            <a:lvl2pPr eaLnBrk="0">
              <a:tabLst>
                <a:tab pos="649627" algn="l"/>
                <a:tab pos="1299254" algn="l"/>
                <a:tab pos="1948881" algn="l"/>
                <a:tab pos="2598508" algn="l"/>
              </a:tabLst>
              <a:defRPr sz="2200">
                <a:solidFill>
                  <a:schemeClr val="bg1"/>
                </a:solidFill>
                <a:latin typeface="Arial" charset="0"/>
                <a:ea typeface="ＭＳ Ｐゴシック" charset="0"/>
              </a:defRPr>
            </a:lvl2pPr>
            <a:lvl3pPr eaLnBrk="0">
              <a:tabLst>
                <a:tab pos="649627" algn="l"/>
                <a:tab pos="1299254" algn="l"/>
                <a:tab pos="1948881" algn="l"/>
                <a:tab pos="2598508" algn="l"/>
              </a:tabLst>
              <a:defRPr sz="2200">
                <a:solidFill>
                  <a:schemeClr val="bg1"/>
                </a:solidFill>
                <a:latin typeface="Arial" charset="0"/>
                <a:ea typeface="ＭＳ Ｐゴシック" charset="0"/>
              </a:defRPr>
            </a:lvl3pPr>
            <a:lvl4pPr eaLnBrk="0">
              <a:tabLst>
                <a:tab pos="649627" algn="l"/>
                <a:tab pos="1299254" algn="l"/>
                <a:tab pos="1948881" algn="l"/>
                <a:tab pos="2598508" algn="l"/>
              </a:tabLst>
              <a:defRPr sz="2200">
                <a:solidFill>
                  <a:schemeClr val="bg1"/>
                </a:solidFill>
                <a:latin typeface="Arial" charset="0"/>
                <a:ea typeface="ＭＳ Ｐゴシック" charset="0"/>
              </a:defRPr>
            </a:lvl4pPr>
            <a:lvl5pPr eaLnBrk="0">
              <a:tabLst>
                <a:tab pos="649627" algn="l"/>
                <a:tab pos="1299254" algn="l"/>
                <a:tab pos="1948881" algn="l"/>
                <a:tab pos="2598508" algn="l"/>
              </a:tabLst>
              <a:defRPr sz="2200">
                <a:solidFill>
                  <a:schemeClr val="bg1"/>
                </a:solidFill>
                <a:latin typeface="Arial" charset="0"/>
                <a:ea typeface="ＭＳ Ｐゴシック" charset="0"/>
              </a:defRPr>
            </a:lvl5pPr>
            <a:lvl6pPr marL="2256599"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6pPr>
            <a:lvl7pPr marL="2666890"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7pPr>
            <a:lvl8pPr marL="3077181"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8pPr>
            <a:lvl9pPr marL="3487472"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9pPr>
          </a:lstStyle>
          <a:p>
            <a:pPr eaLnBrk="1"/>
            <a:fld id="{58570702-A37E-474B-875B-606D39E61DF2}" type="slidenum">
              <a:rPr lang="en-US" sz="1300">
                <a:solidFill>
                  <a:srgbClr val="000000"/>
                </a:solidFill>
                <a:latin typeface="Times New Roman" charset="0"/>
              </a:rPr>
              <a:pPr eaLnBrk="1"/>
              <a:t>61</a:t>
            </a:fld>
            <a:endParaRPr lang="en-US" sz="1300">
              <a:solidFill>
                <a:srgbClr val="000000"/>
              </a:solidFill>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1146175" y="695325"/>
            <a:ext cx="4554538" cy="3417888"/>
          </a:xfrm>
        </p:spPr>
      </p:sp>
      <p:sp>
        <p:nvSpPr>
          <p:cNvPr id="1843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r>
              <a:rPr lang="en-US" dirty="0" smtClean="0">
                <a:latin typeface="Times New Roman" charset="0"/>
              </a:rPr>
              <a:t>Result 1: Utilize the flexibility of in-transit and in-situ,</a:t>
            </a:r>
            <a:r>
              <a:rPr lang="en-US" baseline="0" dirty="0" smtClean="0">
                <a:latin typeface="Times New Roman" charset="0"/>
              </a:rPr>
              <a:t> to achieve less data movement and minimizing overall time-to-solution</a:t>
            </a:r>
            <a:endParaRPr lang="en-US" dirty="0">
              <a:latin typeface="Times New Roman" charset="0"/>
            </a:endParaRPr>
          </a:p>
        </p:txBody>
      </p:sp>
      <p:sp>
        <p:nvSpPr>
          <p:cNvPr id="18436" name="Slide Number Placeholder 3"/>
          <p:cNvSpPr>
            <a:spLocks noGrp="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49627" algn="l"/>
                <a:tab pos="1299254" algn="l"/>
                <a:tab pos="1948881" algn="l"/>
                <a:tab pos="2598508" algn="l"/>
              </a:tabLst>
              <a:defRPr sz="2200">
                <a:solidFill>
                  <a:schemeClr val="bg1"/>
                </a:solidFill>
                <a:latin typeface="Arial" charset="0"/>
                <a:ea typeface="ＭＳ Ｐゴシック" charset="0"/>
                <a:cs typeface="ＭＳ Ｐゴシック" charset="0"/>
              </a:defRPr>
            </a:lvl1pPr>
            <a:lvl2pPr eaLnBrk="0">
              <a:tabLst>
                <a:tab pos="649627" algn="l"/>
                <a:tab pos="1299254" algn="l"/>
                <a:tab pos="1948881" algn="l"/>
                <a:tab pos="2598508" algn="l"/>
              </a:tabLst>
              <a:defRPr sz="2200">
                <a:solidFill>
                  <a:schemeClr val="bg1"/>
                </a:solidFill>
                <a:latin typeface="Arial" charset="0"/>
                <a:ea typeface="ＭＳ Ｐゴシック" charset="0"/>
              </a:defRPr>
            </a:lvl2pPr>
            <a:lvl3pPr eaLnBrk="0">
              <a:tabLst>
                <a:tab pos="649627" algn="l"/>
                <a:tab pos="1299254" algn="l"/>
                <a:tab pos="1948881" algn="l"/>
                <a:tab pos="2598508" algn="l"/>
              </a:tabLst>
              <a:defRPr sz="2200">
                <a:solidFill>
                  <a:schemeClr val="bg1"/>
                </a:solidFill>
                <a:latin typeface="Arial" charset="0"/>
                <a:ea typeface="ＭＳ Ｐゴシック" charset="0"/>
              </a:defRPr>
            </a:lvl3pPr>
            <a:lvl4pPr eaLnBrk="0">
              <a:tabLst>
                <a:tab pos="649627" algn="l"/>
                <a:tab pos="1299254" algn="l"/>
                <a:tab pos="1948881" algn="l"/>
                <a:tab pos="2598508" algn="l"/>
              </a:tabLst>
              <a:defRPr sz="2200">
                <a:solidFill>
                  <a:schemeClr val="bg1"/>
                </a:solidFill>
                <a:latin typeface="Arial" charset="0"/>
                <a:ea typeface="ＭＳ Ｐゴシック" charset="0"/>
              </a:defRPr>
            </a:lvl4pPr>
            <a:lvl5pPr eaLnBrk="0">
              <a:tabLst>
                <a:tab pos="649627" algn="l"/>
                <a:tab pos="1299254" algn="l"/>
                <a:tab pos="1948881" algn="l"/>
                <a:tab pos="2598508" algn="l"/>
              </a:tabLst>
              <a:defRPr sz="2200">
                <a:solidFill>
                  <a:schemeClr val="bg1"/>
                </a:solidFill>
                <a:latin typeface="Arial" charset="0"/>
                <a:ea typeface="ＭＳ Ｐゴシック" charset="0"/>
              </a:defRPr>
            </a:lvl5pPr>
            <a:lvl6pPr marL="2256599"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6pPr>
            <a:lvl7pPr marL="2666890"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7pPr>
            <a:lvl8pPr marL="3077181"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8pPr>
            <a:lvl9pPr marL="3487472"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9pPr>
          </a:lstStyle>
          <a:p>
            <a:pPr eaLnBrk="1"/>
            <a:fld id="{58570702-A37E-474B-875B-606D39E61DF2}" type="slidenum">
              <a:rPr lang="en-US" sz="1300">
                <a:solidFill>
                  <a:srgbClr val="000000"/>
                </a:solidFill>
                <a:latin typeface="Times New Roman" charset="0"/>
              </a:rPr>
              <a:pPr eaLnBrk="1"/>
              <a:t>62</a:t>
            </a:fld>
            <a:endParaRPr lang="en-US" sz="1300">
              <a:solidFill>
                <a:srgbClr val="000000"/>
              </a:solidFill>
              <a:latin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1146175" y="695325"/>
            <a:ext cx="4554538" cy="3417888"/>
          </a:xfrm>
        </p:spPr>
      </p:sp>
      <p:sp>
        <p:nvSpPr>
          <p:cNvPr id="1843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defTabSz="897301" eaLnBrk="0" fontAlgn="base" hangingPunct="0">
              <a:spcBef>
                <a:spcPct val="30000"/>
              </a:spcBef>
              <a:spcAft>
                <a:spcPct val="0"/>
              </a:spcAft>
              <a:defRPr/>
            </a:pPr>
            <a:r>
              <a:rPr lang="en-US" smtClean="0">
                <a:latin typeface="Times New Roman" charset="0"/>
              </a:rPr>
              <a:t>Result 2: Combined</a:t>
            </a:r>
            <a:r>
              <a:rPr lang="en-US" baseline="0" smtClean="0">
                <a:latin typeface="Times New Roman" charset="0"/>
              </a:rPr>
              <a:t> </a:t>
            </a:r>
            <a:r>
              <a:rPr lang="en-US" baseline="0" dirty="0" smtClean="0">
                <a:latin typeface="Times New Roman" charset="0"/>
              </a:rPr>
              <a:t>cross-layer adaptation including both adaptive data resolution and adaptive analytic placement. </a:t>
            </a:r>
            <a:endParaRPr lang="en-US" dirty="0" smtClean="0">
              <a:latin typeface="Times New Roman" charset="0"/>
            </a:endParaRPr>
          </a:p>
          <a:p>
            <a:pPr defTabSz="897301" eaLnBrk="0" fontAlgn="base" hangingPunct="0">
              <a:spcBef>
                <a:spcPct val="30000"/>
              </a:spcBef>
              <a:spcAft>
                <a:spcPct val="0"/>
              </a:spcAft>
              <a:defRPr/>
            </a:pPr>
            <a:r>
              <a:rPr lang="en-US" dirty="0" smtClean="0">
                <a:latin typeface="Times New Roman" charset="0"/>
              </a:rPr>
              <a:t>Compared with only</a:t>
            </a:r>
            <a:r>
              <a:rPr lang="en-US" baseline="0" dirty="0" smtClean="0">
                <a:latin typeface="Times New Roman" charset="0"/>
              </a:rPr>
              <a:t> analytic placement adaptation</a:t>
            </a:r>
            <a:r>
              <a:rPr lang="en-US" dirty="0" smtClean="0">
                <a:latin typeface="Times New Roman" charset="0"/>
              </a:rPr>
              <a:t>, combined manner </a:t>
            </a:r>
            <a:r>
              <a:rPr lang="en-US" baseline="0" dirty="0" smtClean="0">
                <a:latin typeface="Times New Roman" charset="0"/>
              </a:rPr>
              <a:t>achieves more less data movement and minimized overall time-to-solution.</a:t>
            </a:r>
            <a:endParaRPr lang="en-US" dirty="0" smtClean="0">
              <a:latin typeface="Times New Roman" charset="0"/>
            </a:endParaRPr>
          </a:p>
          <a:p>
            <a:endParaRPr lang="en-US" dirty="0">
              <a:latin typeface="Times New Roman" charset="0"/>
            </a:endParaRPr>
          </a:p>
        </p:txBody>
      </p:sp>
      <p:sp>
        <p:nvSpPr>
          <p:cNvPr id="18436" name="Slide Number Placeholder 3"/>
          <p:cNvSpPr>
            <a:spLocks noGrp="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49627" algn="l"/>
                <a:tab pos="1299254" algn="l"/>
                <a:tab pos="1948881" algn="l"/>
                <a:tab pos="2598508" algn="l"/>
              </a:tabLst>
              <a:defRPr sz="2200">
                <a:solidFill>
                  <a:schemeClr val="bg1"/>
                </a:solidFill>
                <a:latin typeface="Arial" charset="0"/>
                <a:ea typeface="ＭＳ Ｐゴシック" charset="0"/>
                <a:cs typeface="ＭＳ Ｐゴシック" charset="0"/>
              </a:defRPr>
            </a:lvl1pPr>
            <a:lvl2pPr eaLnBrk="0">
              <a:tabLst>
                <a:tab pos="649627" algn="l"/>
                <a:tab pos="1299254" algn="l"/>
                <a:tab pos="1948881" algn="l"/>
                <a:tab pos="2598508" algn="l"/>
              </a:tabLst>
              <a:defRPr sz="2200">
                <a:solidFill>
                  <a:schemeClr val="bg1"/>
                </a:solidFill>
                <a:latin typeface="Arial" charset="0"/>
                <a:ea typeface="ＭＳ Ｐゴシック" charset="0"/>
              </a:defRPr>
            </a:lvl2pPr>
            <a:lvl3pPr eaLnBrk="0">
              <a:tabLst>
                <a:tab pos="649627" algn="l"/>
                <a:tab pos="1299254" algn="l"/>
                <a:tab pos="1948881" algn="l"/>
                <a:tab pos="2598508" algn="l"/>
              </a:tabLst>
              <a:defRPr sz="2200">
                <a:solidFill>
                  <a:schemeClr val="bg1"/>
                </a:solidFill>
                <a:latin typeface="Arial" charset="0"/>
                <a:ea typeface="ＭＳ Ｐゴシック" charset="0"/>
              </a:defRPr>
            </a:lvl3pPr>
            <a:lvl4pPr eaLnBrk="0">
              <a:tabLst>
                <a:tab pos="649627" algn="l"/>
                <a:tab pos="1299254" algn="l"/>
                <a:tab pos="1948881" algn="l"/>
                <a:tab pos="2598508" algn="l"/>
              </a:tabLst>
              <a:defRPr sz="2200">
                <a:solidFill>
                  <a:schemeClr val="bg1"/>
                </a:solidFill>
                <a:latin typeface="Arial" charset="0"/>
                <a:ea typeface="ＭＳ Ｐゴシック" charset="0"/>
              </a:defRPr>
            </a:lvl4pPr>
            <a:lvl5pPr eaLnBrk="0">
              <a:tabLst>
                <a:tab pos="649627" algn="l"/>
                <a:tab pos="1299254" algn="l"/>
                <a:tab pos="1948881" algn="l"/>
                <a:tab pos="2598508" algn="l"/>
              </a:tabLst>
              <a:defRPr sz="2200">
                <a:solidFill>
                  <a:schemeClr val="bg1"/>
                </a:solidFill>
                <a:latin typeface="Arial" charset="0"/>
                <a:ea typeface="ＭＳ Ｐゴシック" charset="0"/>
              </a:defRPr>
            </a:lvl5pPr>
            <a:lvl6pPr marL="2256599"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6pPr>
            <a:lvl7pPr marL="2666890"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7pPr>
            <a:lvl8pPr marL="3077181"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8pPr>
            <a:lvl9pPr marL="3487472"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9pPr>
          </a:lstStyle>
          <a:p>
            <a:pPr eaLnBrk="1"/>
            <a:fld id="{58570702-A37E-474B-875B-606D39E61DF2}" type="slidenum">
              <a:rPr lang="en-US" sz="1300">
                <a:solidFill>
                  <a:srgbClr val="000000"/>
                </a:solidFill>
                <a:latin typeface="Times New Roman" charset="0"/>
              </a:rPr>
              <a:pPr eaLnBrk="1"/>
              <a:t>63</a:t>
            </a:fld>
            <a:endParaRPr lang="en-US" sz="1300">
              <a:solidFill>
                <a:srgbClr val="000000"/>
              </a:solidFill>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1211637" y="694172"/>
            <a:ext cx="4424922" cy="3418897"/>
          </a:xfrm>
        </p:spPr>
      </p:sp>
      <p:sp>
        <p:nvSpPr>
          <p:cNvPr id="4198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41988" name="Slide Number Placeholder 3"/>
          <p:cNvSpPr>
            <a:spLocks noGrp="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49628" algn="l"/>
                <a:tab pos="1299256" algn="l"/>
                <a:tab pos="1948884" algn="l"/>
                <a:tab pos="2598511" algn="l"/>
              </a:tabLst>
              <a:defRPr sz="2200">
                <a:solidFill>
                  <a:schemeClr val="bg1"/>
                </a:solidFill>
                <a:latin typeface="Arial" charset="0"/>
                <a:ea typeface="ＭＳ Ｐゴシック" charset="0"/>
                <a:cs typeface="ＭＳ Ｐゴシック" charset="0"/>
              </a:defRPr>
            </a:lvl1pPr>
            <a:lvl2pPr eaLnBrk="0">
              <a:tabLst>
                <a:tab pos="649628" algn="l"/>
                <a:tab pos="1299256" algn="l"/>
                <a:tab pos="1948884" algn="l"/>
                <a:tab pos="2598511" algn="l"/>
              </a:tabLst>
              <a:defRPr sz="2200">
                <a:solidFill>
                  <a:schemeClr val="bg1"/>
                </a:solidFill>
                <a:latin typeface="Arial" charset="0"/>
                <a:ea typeface="ＭＳ Ｐゴシック" charset="0"/>
              </a:defRPr>
            </a:lvl2pPr>
            <a:lvl3pPr eaLnBrk="0">
              <a:tabLst>
                <a:tab pos="649628" algn="l"/>
                <a:tab pos="1299256" algn="l"/>
                <a:tab pos="1948884" algn="l"/>
                <a:tab pos="2598511" algn="l"/>
              </a:tabLst>
              <a:defRPr sz="2200">
                <a:solidFill>
                  <a:schemeClr val="bg1"/>
                </a:solidFill>
                <a:latin typeface="Arial" charset="0"/>
                <a:ea typeface="ＭＳ Ｐゴシック" charset="0"/>
              </a:defRPr>
            </a:lvl3pPr>
            <a:lvl4pPr eaLnBrk="0">
              <a:tabLst>
                <a:tab pos="649628" algn="l"/>
                <a:tab pos="1299256" algn="l"/>
                <a:tab pos="1948884" algn="l"/>
                <a:tab pos="2598511" algn="l"/>
              </a:tabLst>
              <a:defRPr sz="2200">
                <a:solidFill>
                  <a:schemeClr val="bg1"/>
                </a:solidFill>
                <a:latin typeface="Arial" charset="0"/>
                <a:ea typeface="ＭＳ Ｐゴシック" charset="0"/>
              </a:defRPr>
            </a:lvl4pPr>
            <a:lvl5pPr eaLnBrk="0">
              <a:tabLst>
                <a:tab pos="649628" algn="l"/>
                <a:tab pos="1299256" algn="l"/>
                <a:tab pos="1948884" algn="l"/>
                <a:tab pos="2598511" algn="l"/>
              </a:tabLst>
              <a:defRPr sz="2200">
                <a:solidFill>
                  <a:schemeClr val="bg1"/>
                </a:solidFill>
                <a:latin typeface="Arial" charset="0"/>
                <a:ea typeface="ＭＳ Ｐゴシック" charset="0"/>
              </a:defRPr>
            </a:lvl5pPr>
            <a:lvl6pPr marL="2256602"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6pPr>
            <a:lvl7pPr marL="2666893"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7pPr>
            <a:lvl8pPr marL="3077185"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8pPr>
            <a:lvl9pPr marL="3487476"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9pPr>
          </a:lstStyle>
          <a:p>
            <a:pPr eaLnBrk="1"/>
            <a:fld id="{097B64BA-05BA-D24F-A231-5EAC6AAA31E3}" type="slidenum">
              <a:rPr lang="en-US" sz="1300">
                <a:solidFill>
                  <a:srgbClr val="000000"/>
                </a:solidFill>
                <a:latin typeface="Times New Roman" charset="0"/>
              </a:rPr>
              <a:pPr eaLnBrk="1"/>
              <a:t>64</a:t>
            </a:fld>
            <a:endParaRPr lang="en-US" sz="1300">
              <a:solidFill>
                <a:srgbClr val="000000"/>
              </a:solidFill>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1211637" y="694172"/>
            <a:ext cx="4424922" cy="3418897"/>
          </a:xfrm>
        </p:spPr>
      </p:sp>
      <p:sp>
        <p:nvSpPr>
          <p:cNvPr id="43011"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43012" name="Slide Number Placeholder 3"/>
          <p:cNvSpPr>
            <a:spLocks noGrp="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49628" algn="l"/>
                <a:tab pos="1299256" algn="l"/>
                <a:tab pos="1948884" algn="l"/>
                <a:tab pos="2598511" algn="l"/>
              </a:tabLst>
              <a:defRPr sz="2200">
                <a:solidFill>
                  <a:schemeClr val="bg1"/>
                </a:solidFill>
                <a:latin typeface="Arial" charset="0"/>
                <a:ea typeface="ＭＳ Ｐゴシック" charset="0"/>
                <a:cs typeface="ＭＳ Ｐゴシック" charset="0"/>
              </a:defRPr>
            </a:lvl1pPr>
            <a:lvl2pPr eaLnBrk="0">
              <a:tabLst>
                <a:tab pos="649628" algn="l"/>
                <a:tab pos="1299256" algn="l"/>
                <a:tab pos="1948884" algn="l"/>
                <a:tab pos="2598511" algn="l"/>
              </a:tabLst>
              <a:defRPr sz="2200">
                <a:solidFill>
                  <a:schemeClr val="bg1"/>
                </a:solidFill>
                <a:latin typeface="Arial" charset="0"/>
                <a:ea typeface="ＭＳ Ｐゴシック" charset="0"/>
              </a:defRPr>
            </a:lvl2pPr>
            <a:lvl3pPr eaLnBrk="0">
              <a:tabLst>
                <a:tab pos="649628" algn="l"/>
                <a:tab pos="1299256" algn="l"/>
                <a:tab pos="1948884" algn="l"/>
                <a:tab pos="2598511" algn="l"/>
              </a:tabLst>
              <a:defRPr sz="2200">
                <a:solidFill>
                  <a:schemeClr val="bg1"/>
                </a:solidFill>
                <a:latin typeface="Arial" charset="0"/>
                <a:ea typeface="ＭＳ Ｐゴシック" charset="0"/>
              </a:defRPr>
            </a:lvl3pPr>
            <a:lvl4pPr eaLnBrk="0">
              <a:tabLst>
                <a:tab pos="649628" algn="l"/>
                <a:tab pos="1299256" algn="l"/>
                <a:tab pos="1948884" algn="l"/>
                <a:tab pos="2598511" algn="l"/>
              </a:tabLst>
              <a:defRPr sz="2200">
                <a:solidFill>
                  <a:schemeClr val="bg1"/>
                </a:solidFill>
                <a:latin typeface="Arial" charset="0"/>
                <a:ea typeface="ＭＳ Ｐゴシック" charset="0"/>
              </a:defRPr>
            </a:lvl4pPr>
            <a:lvl5pPr eaLnBrk="0">
              <a:tabLst>
                <a:tab pos="649628" algn="l"/>
                <a:tab pos="1299256" algn="l"/>
                <a:tab pos="1948884" algn="l"/>
                <a:tab pos="2598511" algn="l"/>
              </a:tabLst>
              <a:defRPr sz="2200">
                <a:solidFill>
                  <a:schemeClr val="bg1"/>
                </a:solidFill>
                <a:latin typeface="Arial" charset="0"/>
                <a:ea typeface="ＭＳ Ｐゴシック" charset="0"/>
              </a:defRPr>
            </a:lvl5pPr>
            <a:lvl6pPr marL="2256602"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6pPr>
            <a:lvl7pPr marL="2666893"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7pPr>
            <a:lvl8pPr marL="3077185"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8pPr>
            <a:lvl9pPr marL="3487476"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9pPr>
          </a:lstStyle>
          <a:p>
            <a:pPr eaLnBrk="1"/>
            <a:fld id="{A28A2877-AA8D-FE48-BB8E-50DEABD8681E}" type="slidenum">
              <a:rPr lang="en-US" sz="1300">
                <a:solidFill>
                  <a:srgbClr val="000000"/>
                </a:solidFill>
                <a:latin typeface="Times New Roman" charset="0"/>
              </a:rPr>
              <a:pPr eaLnBrk="1"/>
              <a:t>65</a:t>
            </a:fld>
            <a:endParaRPr lang="en-US" sz="1300">
              <a:solidFill>
                <a:srgbClr val="000000"/>
              </a:solidFill>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1211637" y="694172"/>
            <a:ext cx="4424922" cy="3418897"/>
          </a:xfrm>
        </p:spPr>
      </p:sp>
      <p:sp>
        <p:nvSpPr>
          <p:cNvPr id="4403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latin typeface="Times New Roman" charset="0"/>
              </a:rPr>
              <a:t>Current solution:</a:t>
            </a:r>
          </a:p>
          <a:p>
            <a:r>
              <a:rPr lang="en-US">
                <a:latin typeface="Times New Roman" charset="0"/>
              </a:rPr>
              <a:t>Allocate more resource – over-allocated. Estimated data size-&gt;memory-&gt; nodes</a:t>
            </a:r>
          </a:p>
        </p:txBody>
      </p:sp>
      <p:sp>
        <p:nvSpPr>
          <p:cNvPr id="44036" name="Slide Number Placeholder 3"/>
          <p:cNvSpPr>
            <a:spLocks noGrp="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49628" algn="l"/>
                <a:tab pos="1299256" algn="l"/>
                <a:tab pos="1948884" algn="l"/>
                <a:tab pos="2598511" algn="l"/>
              </a:tabLst>
              <a:defRPr sz="2200">
                <a:solidFill>
                  <a:schemeClr val="bg1"/>
                </a:solidFill>
                <a:latin typeface="Arial" charset="0"/>
                <a:ea typeface="ＭＳ Ｐゴシック" charset="0"/>
                <a:cs typeface="ＭＳ Ｐゴシック" charset="0"/>
              </a:defRPr>
            </a:lvl1pPr>
            <a:lvl2pPr eaLnBrk="0">
              <a:tabLst>
                <a:tab pos="649628" algn="l"/>
                <a:tab pos="1299256" algn="l"/>
                <a:tab pos="1948884" algn="l"/>
                <a:tab pos="2598511" algn="l"/>
              </a:tabLst>
              <a:defRPr sz="2200">
                <a:solidFill>
                  <a:schemeClr val="bg1"/>
                </a:solidFill>
                <a:latin typeface="Arial" charset="0"/>
                <a:ea typeface="ＭＳ Ｐゴシック" charset="0"/>
              </a:defRPr>
            </a:lvl2pPr>
            <a:lvl3pPr eaLnBrk="0">
              <a:tabLst>
                <a:tab pos="649628" algn="l"/>
                <a:tab pos="1299256" algn="l"/>
                <a:tab pos="1948884" algn="l"/>
                <a:tab pos="2598511" algn="l"/>
              </a:tabLst>
              <a:defRPr sz="2200">
                <a:solidFill>
                  <a:schemeClr val="bg1"/>
                </a:solidFill>
                <a:latin typeface="Arial" charset="0"/>
                <a:ea typeface="ＭＳ Ｐゴシック" charset="0"/>
              </a:defRPr>
            </a:lvl3pPr>
            <a:lvl4pPr eaLnBrk="0">
              <a:tabLst>
                <a:tab pos="649628" algn="l"/>
                <a:tab pos="1299256" algn="l"/>
                <a:tab pos="1948884" algn="l"/>
                <a:tab pos="2598511" algn="l"/>
              </a:tabLst>
              <a:defRPr sz="2200">
                <a:solidFill>
                  <a:schemeClr val="bg1"/>
                </a:solidFill>
                <a:latin typeface="Arial" charset="0"/>
                <a:ea typeface="ＭＳ Ｐゴシック" charset="0"/>
              </a:defRPr>
            </a:lvl4pPr>
            <a:lvl5pPr eaLnBrk="0">
              <a:tabLst>
                <a:tab pos="649628" algn="l"/>
                <a:tab pos="1299256" algn="l"/>
                <a:tab pos="1948884" algn="l"/>
                <a:tab pos="2598511" algn="l"/>
              </a:tabLst>
              <a:defRPr sz="2200">
                <a:solidFill>
                  <a:schemeClr val="bg1"/>
                </a:solidFill>
                <a:latin typeface="Arial" charset="0"/>
                <a:ea typeface="ＭＳ Ｐゴシック" charset="0"/>
              </a:defRPr>
            </a:lvl5pPr>
            <a:lvl6pPr marL="2256602"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6pPr>
            <a:lvl7pPr marL="2666893"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7pPr>
            <a:lvl8pPr marL="3077185"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8pPr>
            <a:lvl9pPr marL="3487476"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9pPr>
          </a:lstStyle>
          <a:p>
            <a:pPr eaLnBrk="1"/>
            <a:fld id="{3C740864-260C-2045-A259-34DAEEC14CFE}" type="slidenum">
              <a:rPr lang="en-US" sz="1300">
                <a:solidFill>
                  <a:srgbClr val="000000"/>
                </a:solidFill>
                <a:latin typeface="Times New Roman" charset="0"/>
              </a:rPr>
              <a:pPr eaLnBrk="1"/>
              <a:t>66</a:t>
            </a:fld>
            <a:endParaRPr lang="en-US" sz="1300">
              <a:solidFill>
                <a:srgbClr val="000000"/>
              </a:solidFill>
              <a:latin typeface="Times New Roman"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xfrm>
            <a:off x="1158530" y="694858"/>
            <a:ext cx="4530070" cy="3418069"/>
          </a:xfrm>
        </p:spPr>
      </p:sp>
      <p:sp>
        <p:nvSpPr>
          <p:cNvPr id="1433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r>
              <a:rPr lang="en-US" dirty="0" smtClean="0">
                <a:latin typeface="Times New Roman" charset="0"/>
              </a:rPr>
              <a:t>The approach and related adaptations.</a:t>
            </a:r>
          </a:p>
          <a:p>
            <a:r>
              <a:rPr lang="en-US" dirty="0" smtClean="0">
                <a:latin typeface="Times New Roman" charset="0"/>
              </a:rPr>
              <a:t>The conceptual architecture.</a:t>
            </a:r>
          </a:p>
        </p:txBody>
      </p:sp>
      <p:sp>
        <p:nvSpPr>
          <p:cNvPr id="14340" name="Slide Number Placeholder 3"/>
          <p:cNvSpPr>
            <a:spLocks noGrp="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49627" algn="l"/>
                <a:tab pos="1299254" algn="l"/>
                <a:tab pos="1948881" algn="l"/>
                <a:tab pos="2598508" algn="l"/>
              </a:tabLst>
              <a:defRPr sz="2200">
                <a:solidFill>
                  <a:schemeClr val="bg1"/>
                </a:solidFill>
                <a:latin typeface="Arial" charset="0"/>
                <a:ea typeface="ＭＳ Ｐゴシック" charset="0"/>
                <a:cs typeface="ＭＳ Ｐゴシック" charset="0"/>
              </a:defRPr>
            </a:lvl1pPr>
            <a:lvl2pPr eaLnBrk="0">
              <a:tabLst>
                <a:tab pos="649627" algn="l"/>
                <a:tab pos="1299254" algn="l"/>
                <a:tab pos="1948881" algn="l"/>
                <a:tab pos="2598508" algn="l"/>
              </a:tabLst>
              <a:defRPr sz="2200">
                <a:solidFill>
                  <a:schemeClr val="bg1"/>
                </a:solidFill>
                <a:latin typeface="Arial" charset="0"/>
                <a:ea typeface="ＭＳ Ｐゴシック" charset="0"/>
              </a:defRPr>
            </a:lvl2pPr>
            <a:lvl3pPr eaLnBrk="0">
              <a:tabLst>
                <a:tab pos="649627" algn="l"/>
                <a:tab pos="1299254" algn="l"/>
                <a:tab pos="1948881" algn="l"/>
                <a:tab pos="2598508" algn="l"/>
              </a:tabLst>
              <a:defRPr sz="2200">
                <a:solidFill>
                  <a:schemeClr val="bg1"/>
                </a:solidFill>
                <a:latin typeface="Arial" charset="0"/>
                <a:ea typeface="ＭＳ Ｐゴシック" charset="0"/>
              </a:defRPr>
            </a:lvl3pPr>
            <a:lvl4pPr eaLnBrk="0">
              <a:tabLst>
                <a:tab pos="649627" algn="l"/>
                <a:tab pos="1299254" algn="l"/>
                <a:tab pos="1948881" algn="l"/>
                <a:tab pos="2598508" algn="l"/>
              </a:tabLst>
              <a:defRPr sz="2200">
                <a:solidFill>
                  <a:schemeClr val="bg1"/>
                </a:solidFill>
                <a:latin typeface="Arial" charset="0"/>
                <a:ea typeface="ＭＳ Ｐゴシック" charset="0"/>
              </a:defRPr>
            </a:lvl4pPr>
            <a:lvl5pPr eaLnBrk="0">
              <a:tabLst>
                <a:tab pos="649627" algn="l"/>
                <a:tab pos="1299254" algn="l"/>
                <a:tab pos="1948881" algn="l"/>
                <a:tab pos="2598508" algn="l"/>
              </a:tabLst>
              <a:defRPr sz="2200">
                <a:solidFill>
                  <a:schemeClr val="bg1"/>
                </a:solidFill>
                <a:latin typeface="Arial" charset="0"/>
                <a:ea typeface="ＭＳ Ｐゴシック" charset="0"/>
              </a:defRPr>
            </a:lvl5pPr>
            <a:lvl6pPr marL="2256599"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6pPr>
            <a:lvl7pPr marL="2666890"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7pPr>
            <a:lvl8pPr marL="3077181"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8pPr>
            <a:lvl9pPr marL="3487472"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9pPr>
          </a:lstStyle>
          <a:p>
            <a:pPr eaLnBrk="1"/>
            <a:fld id="{DDCDFAA5-7133-6943-826B-50B53B3EB1C8}" type="slidenum">
              <a:rPr lang="en-US" sz="1300">
                <a:solidFill>
                  <a:srgbClr val="000000"/>
                </a:solidFill>
                <a:latin typeface="Times New Roman" charset="0"/>
              </a:rPr>
              <a:pPr eaLnBrk="1"/>
              <a:t>67</a:t>
            </a:fld>
            <a:endParaRPr lang="en-US" sz="1300">
              <a:solidFill>
                <a:srgbClr val="000000"/>
              </a:solidFill>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1211637" y="694172"/>
            <a:ext cx="4424922" cy="3418897"/>
          </a:xfrm>
        </p:spPr>
      </p:sp>
      <p:sp>
        <p:nvSpPr>
          <p:cNvPr id="4710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47108" name="Slide Number Placeholder 3"/>
          <p:cNvSpPr>
            <a:spLocks noGrp="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49628" algn="l"/>
                <a:tab pos="1299256" algn="l"/>
                <a:tab pos="1948884" algn="l"/>
                <a:tab pos="2598511" algn="l"/>
              </a:tabLst>
              <a:defRPr sz="2200">
                <a:solidFill>
                  <a:schemeClr val="bg1"/>
                </a:solidFill>
                <a:latin typeface="Arial" charset="0"/>
                <a:ea typeface="ＭＳ Ｐゴシック" charset="0"/>
                <a:cs typeface="ＭＳ Ｐゴシック" charset="0"/>
              </a:defRPr>
            </a:lvl1pPr>
            <a:lvl2pPr eaLnBrk="0">
              <a:tabLst>
                <a:tab pos="649628" algn="l"/>
                <a:tab pos="1299256" algn="l"/>
                <a:tab pos="1948884" algn="l"/>
                <a:tab pos="2598511" algn="l"/>
              </a:tabLst>
              <a:defRPr sz="2200">
                <a:solidFill>
                  <a:schemeClr val="bg1"/>
                </a:solidFill>
                <a:latin typeface="Arial" charset="0"/>
                <a:ea typeface="ＭＳ Ｐゴシック" charset="0"/>
              </a:defRPr>
            </a:lvl2pPr>
            <a:lvl3pPr eaLnBrk="0">
              <a:tabLst>
                <a:tab pos="649628" algn="l"/>
                <a:tab pos="1299256" algn="l"/>
                <a:tab pos="1948884" algn="l"/>
                <a:tab pos="2598511" algn="l"/>
              </a:tabLst>
              <a:defRPr sz="2200">
                <a:solidFill>
                  <a:schemeClr val="bg1"/>
                </a:solidFill>
                <a:latin typeface="Arial" charset="0"/>
                <a:ea typeface="ＭＳ Ｐゴシック" charset="0"/>
              </a:defRPr>
            </a:lvl3pPr>
            <a:lvl4pPr eaLnBrk="0">
              <a:tabLst>
                <a:tab pos="649628" algn="l"/>
                <a:tab pos="1299256" algn="l"/>
                <a:tab pos="1948884" algn="l"/>
                <a:tab pos="2598511" algn="l"/>
              </a:tabLst>
              <a:defRPr sz="2200">
                <a:solidFill>
                  <a:schemeClr val="bg1"/>
                </a:solidFill>
                <a:latin typeface="Arial" charset="0"/>
                <a:ea typeface="ＭＳ Ｐゴシック" charset="0"/>
              </a:defRPr>
            </a:lvl4pPr>
            <a:lvl5pPr eaLnBrk="0">
              <a:tabLst>
                <a:tab pos="649628" algn="l"/>
                <a:tab pos="1299256" algn="l"/>
                <a:tab pos="1948884" algn="l"/>
                <a:tab pos="2598511" algn="l"/>
              </a:tabLst>
              <a:defRPr sz="2200">
                <a:solidFill>
                  <a:schemeClr val="bg1"/>
                </a:solidFill>
                <a:latin typeface="Arial" charset="0"/>
                <a:ea typeface="ＭＳ Ｐゴシック" charset="0"/>
              </a:defRPr>
            </a:lvl5pPr>
            <a:lvl6pPr marL="2256602"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6pPr>
            <a:lvl7pPr marL="2666893"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7pPr>
            <a:lvl8pPr marL="3077185"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8pPr>
            <a:lvl9pPr marL="3487476"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9pPr>
          </a:lstStyle>
          <a:p>
            <a:pPr eaLnBrk="1"/>
            <a:fld id="{30FB0E93-7FD3-9A4B-A266-C258ED1DED6B}" type="slidenum">
              <a:rPr lang="en-US" sz="1300">
                <a:solidFill>
                  <a:srgbClr val="000000"/>
                </a:solidFill>
                <a:latin typeface="Times New Roman" charset="0"/>
              </a:rPr>
              <a:pPr eaLnBrk="1"/>
              <a:t>68</a:t>
            </a:fld>
            <a:endParaRPr lang="en-US" sz="1300">
              <a:solidFill>
                <a:srgbClr val="000000"/>
              </a:solidFill>
              <a:latin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1211637" y="694172"/>
            <a:ext cx="4424922" cy="3418897"/>
          </a:xfrm>
        </p:spPr>
      </p:sp>
      <p:sp>
        <p:nvSpPr>
          <p:cNvPr id="48131"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48132" name="Slide Number Placeholder 3"/>
          <p:cNvSpPr>
            <a:spLocks noGrp="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49628" algn="l"/>
                <a:tab pos="1299256" algn="l"/>
                <a:tab pos="1948884" algn="l"/>
                <a:tab pos="2598511" algn="l"/>
              </a:tabLst>
              <a:defRPr sz="2200">
                <a:solidFill>
                  <a:schemeClr val="bg1"/>
                </a:solidFill>
                <a:latin typeface="Arial" charset="0"/>
                <a:ea typeface="ＭＳ Ｐゴシック" charset="0"/>
                <a:cs typeface="ＭＳ Ｐゴシック" charset="0"/>
              </a:defRPr>
            </a:lvl1pPr>
            <a:lvl2pPr eaLnBrk="0">
              <a:tabLst>
                <a:tab pos="649628" algn="l"/>
                <a:tab pos="1299256" algn="l"/>
                <a:tab pos="1948884" algn="l"/>
                <a:tab pos="2598511" algn="l"/>
              </a:tabLst>
              <a:defRPr sz="2200">
                <a:solidFill>
                  <a:schemeClr val="bg1"/>
                </a:solidFill>
                <a:latin typeface="Arial" charset="0"/>
                <a:ea typeface="ＭＳ Ｐゴシック" charset="0"/>
              </a:defRPr>
            </a:lvl2pPr>
            <a:lvl3pPr eaLnBrk="0">
              <a:tabLst>
                <a:tab pos="649628" algn="l"/>
                <a:tab pos="1299256" algn="l"/>
                <a:tab pos="1948884" algn="l"/>
                <a:tab pos="2598511" algn="l"/>
              </a:tabLst>
              <a:defRPr sz="2200">
                <a:solidFill>
                  <a:schemeClr val="bg1"/>
                </a:solidFill>
                <a:latin typeface="Arial" charset="0"/>
                <a:ea typeface="ＭＳ Ｐゴシック" charset="0"/>
              </a:defRPr>
            </a:lvl3pPr>
            <a:lvl4pPr eaLnBrk="0">
              <a:tabLst>
                <a:tab pos="649628" algn="l"/>
                <a:tab pos="1299256" algn="l"/>
                <a:tab pos="1948884" algn="l"/>
                <a:tab pos="2598511" algn="l"/>
              </a:tabLst>
              <a:defRPr sz="2200">
                <a:solidFill>
                  <a:schemeClr val="bg1"/>
                </a:solidFill>
                <a:latin typeface="Arial" charset="0"/>
                <a:ea typeface="ＭＳ Ｐゴシック" charset="0"/>
              </a:defRPr>
            </a:lvl4pPr>
            <a:lvl5pPr eaLnBrk="0">
              <a:tabLst>
                <a:tab pos="649628" algn="l"/>
                <a:tab pos="1299256" algn="l"/>
                <a:tab pos="1948884" algn="l"/>
                <a:tab pos="2598511" algn="l"/>
              </a:tabLst>
              <a:defRPr sz="2200">
                <a:solidFill>
                  <a:schemeClr val="bg1"/>
                </a:solidFill>
                <a:latin typeface="Arial" charset="0"/>
                <a:ea typeface="ＭＳ Ｐゴシック" charset="0"/>
              </a:defRPr>
            </a:lvl5pPr>
            <a:lvl6pPr marL="2256602"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6pPr>
            <a:lvl7pPr marL="2666893"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7pPr>
            <a:lvl8pPr marL="3077185"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8pPr>
            <a:lvl9pPr marL="3487476"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9pPr>
          </a:lstStyle>
          <a:p>
            <a:pPr eaLnBrk="1"/>
            <a:fld id="{4E023C01-9D32-894D-8C8E-50925686437B}" type="slidenum">
              <a:rPr lang="en-US" sz="1300">
                <a:solidFill>
                  <a:srgbClr val="000000"/>
                </a:solidFill>
                <a:latin typeface="Times New Roman" charset="0"/>
              </a:rPr>
              <a:pPr eaLnBrk="1"/>
              <a:t>69</a:t>
            </a:fld>
            <a:endParaRPr lang="en-US" sz="1300">
              <a:solidFill>
                <a:srgbClr val="000000"/>
              </a:solidFill>
              <a:latin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1211637" y="694172"/>
            <a:ext cx="4424922" cy="3418897"/>
          </a:xfrm>
        </p:spPr>
      </p:sp>
      <p:sp>
        <p:nvSpPr>
          <p:cNvPr id="5734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latin typeface="Times New Roman" charset="0"/>
              </a:rPr>
              <a:t>Both of them implement the AMR Godunov unsplit algorithm, but show different performance characteristics.</a:t>
            </a:r>
          </a:p>
        </p:txBody>
      </p:sp>
      <p:sp>
        <p:nvSpPr>
          <p:cNvPr id="57348" name="Slide Number Placeholder 3"/>
          <p:cNvSpPr>
            <a:spLocks noGrp="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49628" algn="l"/>
                <a:tab pos="1299256" algn="l"/>
                <a:tab pos="1948884" algn="l"/>
                <a:tab pos="2598511" algn="l"/>
              </a:tabLst>
              <a:defRPr sz="2200">
                <a:solidFill>
                  <a:schemeClr val="bg1"/>
                </a:solidFill>
                <a:latin typeface="Arial" charset="0"/>
                <a:ea typeface="ＭＳ Ｐゴシック" charset="0"/>
                <a:cs typeface="ＭＳ Ｐゴシック" charset="0"/>
              </a:defRPr>
            </a:lvl1pPr>
            <a:lvl2pPr eaLnBrk="0">
              <a:tabLst>
                <a:tab pos="649628" algn="l"/>
                <a:tab pos="1299256" algn="l"/>
                <a:tab pos="1948884" algn="l"/>
                <a:tab pos="2598511" algn="l"/>
              </a:tabLst>
              <a:defRPr sz="2200">
                <a:solidFill>
                  <a:schemeClr val="bg1"/>
                </a:solidFill>
                <a:latin typeface="Arial" charset="0"/>
                <a:ea typeface="ＭＳ Ｐゴシック" charset="0"/>
              </a:defRPr>
            </a:lvl2pPr>
            <a:lvl3pPr eaLnBrk="0">
              <a:tabLst>
                <a:tab pos="649628" algn="l"/>
                <a:tab pos="1299256" algn="l"/>
                <a:tab pos="1948884" algn="l"/>
                <a:tab pos="2598511" algn="l"/>
              </a:tabLst>
              <a:defRPr sz="2200">
                <a:solidFill>
                  <a:schemeClr val="bg1"/>
                </a:solidFill>
                <a:latin typeface="Arial" charset="0"/>
                <a:ea typeface="ＭＳ Ｐゴシック" charset="0"/>
              </a:defRPr>
            </a:lvl3pPr>
            <a:lvl4pPr eaLnBrk="0">
              <a:tabLst>
                <a:tab pos="649628" algn="l"/>
                <a:tab pos="1299256" algn="l"/>
                <a:tab pos="1948884" algn="l"/>
                <a:tab pos="2598511" algn="l"/>
              </a:tabLst>
              <a:defRPr sz="2200">
                <a:solidFill>
                  <a:schemeClr val="bg1"/>
                </a:solidFill>
                <a:latin typeface="Arial" charset="0"/>
                <a:ea typeface="ＭＳ Ｐゴシック" charset="0"/>
              </a:defRPr>
            </a:lvl4pPr>
            <a:lvl5pPr eaLnBrk="0">
              <a:tabLst>
                <a:tab pos="649628" algn="l"/>
                <a:tab pos="1299256" algn="l"/>
                <a:tab pos="1948884" algn="l"/>
                <a:tab pos="2598511" algn="l"/>
              </a:tabLst>
              <a:defRPr sz="2200">
                <a:solidFill>
                  <a:schemeClr val="bg1"/>
                </a:solidFill>
                <a:latin typeface="Arial" charset="0"/>
                <a:ea typeface="ＭＳ Ｐゴシック" charset="0"/>
              </a:defRPr>
            </a:lvl5pPr>
            <a:lvl6pPr marL="2256602"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6pPr>
            <a:lvl7pPr marL="2666893"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7pPr>
            <a:lvl8pPr marL="3077185"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8pPr>
            <a:lvl9pPr marL="3487476"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sz="2200">
                <a:solidFill>
                  <a:schemeClr val="bg1"/>
                </a:solidFill>
                <a:latin typeface="Arial" charset="0"/>
                <a:ea typeface="ＭＳ Ｐゴシック" charset="0"/>
              </a:defRPr>
            </a:lvl9pPr>
          </a:lstStyle>
          <a:p>
            <a:pPr eaLnBrk="1"/>
            <a:fld id="{6F47B7E1-FFDA-2148-B199-79CE32AA41B8}" type="slidenum">
              <a:rPr lang="en-US" sz="1300">
                <a:solidFill>
                  <a:srgbClr val="000000"/>
                </a:solidFill>
                <a:latin typeface="Times New Roman" charset="0"/>
              </a:rPr>
              <a:pPr eaLnBrk="1"/>
              <a:t>70</a:t>
            </a:fld>
            <a:endParaRPr lang="en-US" sz="1300">
              <a:solidFill>
                <a:srgbClr val="000000"/>
              </a:solidFill>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9</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71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72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73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74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77</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Experiment were</a:t>
            </a:r>
            <a:r>
              <a:rPr lang="en-US" baseline="0" dirty="0" smtClean="0"/>
              <a:t> run on </a:t>
            </a:r>
            <a:r>
              <a:rPr lang="en-US" baseline="0" dirty="0" err="1" smtClean="0"/>
              <a:t>Sith</a:t>
            </a:r>
            <a:r>
              <a:rPr lang="en-US" baseline="0" dirty="0" smtClean="0"/>
              <a:t> cluster at ORNL.</a:t>
            </a:r>
          </a:p>
          <a:p>
            <a:r>
              <a:rPr lang="en-US" baseline="0" dirty="0" smtClean="0"/>
              <a:t>Result 1: experimental evaluation on adaptive data placement across deep memory hierarchies using synthetic codes.</a:t>
            </a:r>
            <a:endParaRPr lang="en-US" dirty="0"/>
          </a:p>
        </p:txBody>
      </p:sp>
      <p:sp>
        <p:nvSpPr>
          <p:cNvPr id="4" name="Slide Number Placeholder 3"/>
          <p:cNvSpPr>
            <a:spLocks noGrp="1"/>
          </p:cNvSpPr>
          <p:nvPr>
            <p:ph type="sldNum" sz="quarter" idx="10"/>
          </p:nvPr>
        </p:nvSpPr>
        <p:spPr/>
        <p:txBody>
          <a:bodyPr/>
          <a:lstStyle/>
          <a:p>
            <a:fld id="{C857631F-B654-E14C-A4C6-F9948287ECDD}" type="slidenum">
              <a:rPr lang="en-US" smtClean="0"/>
              <a:pPr/>
              <a:t>78</a:t>
            </a:fld>
            <a:endParaRPr lang="en-US"/>
          </a:p>
        </p:txBody>
      </p:sp>
    </p:spTree>
    <p:extLst>
      <p:ext uri="{BB962C8B-B14F-4D97-AF65-F5344CB8AC3E}">
        <p14:creationId xmlns:p14="http://schemas.microsoft.com/office/powerpoint/2010/main" val="20496969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Result 1: experimental evaluation on multi-tiered data staging with adaptive data placement across deep memory hierarchies using real applications: combustion S3D DNS-LES coupling code and plasma fusion </a:t>
            </a:r>
            <a:r>
              <a:rPr lang="en-US" baseline="0" smtClean="0"/>
              <a:t>XGC1-XGCa coupling code.</a:t>
            </a:r>
            <a:endParaRPr lang="en-US" dirty="0" smtClean="0"/>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79</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fld id="{0F2F1F87-CDBF-534F-8235-2A4EA8A779BE}" type="slidenum">
              <a:rPr lang="en-US" smtClean="0"/>
              <a:pPr/>
              <a:t>80</a:t>
            </a:fld>
            <a:endParaRPr lang="en-US"/>
          </a:p>
        </p:txBody>
      </p:sp>
    </p:spTree>
    <p:extLst>
      <p:ext uri="{BB962C8B-B14F-4D97-AF65-F5344CB8AC3E}">
        <p14:creationId xmlns:p14="http://schemas.microsoft.com/office/powerpoint/2010/main" val="7833482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xfrm>
            <a:off x="1158530" y="694858"/>
            <a:ext cx="4530070" cy="3418069"/>
          </a:xfrm>
        </p:spPr>
      </p:sp>
      <p:sp>
        <p:nvSpPr>
          <p:cNvPr id="1433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r>
              <a:rPr lang="en-US" dirty="0" smtClean="0">
                <a:latin typeface="Times New Roman" charset="0"/>
              </a:rPr>
              <a:t>The approach and related adaptations.</a:t>
            </a:r>
          </a:p>
          <a:p>
            <a:r>
              <a:rPr lang="en-US" dirty="0" smtClean="0">
                <a:latin typeface="Times New Roman" charset="0"/>
              </a:rPr>
              <a:t>The conceptual architecture.</a:t>
            </a:r>
          </a:p>
        </p:txBody>
      </p:sp>
      <p:sp>
        <p:nvSpPr>
          <p:cNvPr id="14340" name="Slide Number Placeholder 3"/>
          <p:cNvSpPr>
            <a:spLocks noGrp="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49627" algn="l"/>
                <a:tab pos="1299254" algn="l"/>
                <a:tab pos="1948881" algn="l"/>
                <a:tab pos="2598508" algn="l"/>
              </a:tabLst>
              <a:defRPr sz="2200">
                <a:solidFill>
                  <a:schemeClr val="bg1"/>
                </a:solidFill>
                <a:latin typeface="Arial" charset="0"/>
                <a:ea typeface="ＭＳ Ｐゴシック" charset="0"/>
                <a:cs typeface="ＭＳ Ｐゴシック" charset="0"/>
              </a:defRPr>
            </a:lvl1pPr>
            <a:lvl2pPr eaLnBrk="0">
              <a:tabLst>
                <a:tab pos="649627" algn="l"/>
                <a:tab pos="1299254" algn="l"/>
                <a:tab pos="1948881" algn="l"/>
                <a:tab pos="2598508" algn="l"/>
              </a:tabLst>
              <a:defRPr sz="2200">
                <a:solidFill>
                  <a:schemeClr val="bg1"/>
                </a:solidFill>
                <a:latin typeface="Arial" charset="0"/>
                <a:ea typeface="ＭＳ Ｐゴシック" charset="0"/>
              </a:defRPr>
            </a:lvl2pPr>
            <a:lvl3pPr eaLnBrk="0">
              <a:tabLst>
                <a:tab pos="649627" algn="l"/>
                <a:tab pos="1299254" algn="l"/>
                <a:tab pos="1948881" algn="l"/>
                <a:tab pos="2598508" algn="l"/>
              </a:tabLst>
              <a:defRPr sz="2200">
                <a:solidFill>
                  <a:schemeClr val="bg1"/>
                </a:solidFill>
                <a:latin typeface="Arial" charset="0"/>
                <a:ea typeface="ＭＳ Ｐゴシック" charset="0"/>
              </a:defRPr>
            </a:lvl3pPr>
            <a:lvl4pPr eaLnBrk="0">
              <a:tabLst>
                <a:tab pos="649627" algn="l"/>
                <a:tab pos="1299254" algn="l"/>
                <a:tab pos="1948881" algn="l"/>
                <a:tab pos="2598508" algn="l"/>
              </a:tabLst>
              <a:defRPr sz="2200">
                <a:solidFill>
                  <a:schemeClr val="bg1"/>
                </a:solidFill>
                <a:latin typeface="Arial" charset="0"/>
                <a:ea typeface="ＭＳ Ｐゴシック" charset="0"/>
              </a:defRPr>
            </a:lvl4pPr>
            <a:lvl5pPr eaLnBrk="0">
              <a:tabLst>
                <a:tab pos="649627" algn="l"/>
                <a:tab pos="1299254" algn="l"/>
                <a:tab pos="1948881" algn="l"/>
                <a:tab pos="2598508" algn="l"/>
              </a:tabLst>
              <a:defRPr sz="2200">
                <a:solidFill>
                  <a:schemeClr val="bg1"/>
                </a:solidFill>
                <a:latin typeface="Arial" charset="0"/>
                <a:ea typeface="ＭＳ Ｐゴシック" charset="0"/>
              </a:defRPr>
            </a:lvl5pPr>
            <a:lvl6pPr marL="2256599"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6pPr>
            <a:lvl7pPr marL="2666890"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7pPr>
            <a:lvl8pPr marL="3077181"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8pPr>
            <a:lvl9pPr marL="3487472"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9pPr>
          </a:lstStyle>
          <a:p>
            <a:pPr eaLnBrk="1"/>
            <a:fld id="{DDCDFAA5-7133-6943-826B-50B53B3EB1C8}" type="slidenum">
              <a:rPr lang="en-US" sz="1300">
                <a:solidFill>
                  <a:srgbClr val="000000"/>
                </a:solidFill>
                <a:latin typeface="Times New Roman" charset="0"/>
              </a:rPr>
              <a:pPr eaLnBrk="1"/>
              <a:t>81</a:t>
            </a:fld>
            <a:endParaRPr lang="en-US" sz="1300">
              <a:solidFill>
                <a:srgbClr val="000000"/>
              </a:solidFill>
              <a:latin typeface="Times New Roman"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3" name="Shape 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10</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7" name="Shape 1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ltLang="zh-CN" sz="1200" dirty="0" smtClean="0"/>
              <a:t>In-situ indexing - </a:t>
            </a:r>
            <a:r>
              <a:rPr lang="en" altLang="zh-CN" sz="1100" dirty="0" smtClean="0"/>
              <a:t>Integrating index generation with the simulation routines on the same cores as the simulation runs</a:t>
            </a: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xfrm>
            <a:off x="1146175" y="695325"/>
            <a:ext cx="4554538" cy="3417888"/>
          </a:xfrm>
        </p:spPr>
      </p:sp>
      <p:sp>
        <p:nvSpPr>
          <p:cNvPr id="1433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r>
              <a:rPr lang="en-US" dirty="0" smtClean="0">
                <a:latin typeface="Times New Roman" charset="0"/>
              </a:rPr>
              <a:t>The approach and related adaptations.</a:t>
            </a:r>
          </a:p>
          <a:p>
            <a:r>
              <a:rPr lang="en-US" dirty="0" smtClean="0">
                <a:latin typeface="Times New Roman" charset="0"/>
              </a:rPr>
              <a:t>The conceptual architecture.</a:t>
            </a:r>
          </a:p>
        </p:txBody>
      </p:sp>
      <p:sp>
        <p:nvSpPr>
          <p:cNvPr id="14340" name="Slide Number Placeholder 3"/>
          <p:cNvSpPr>
            <a:spLocks noGrp="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49627" algn="l"/>
                <a:tab pos="1299254" algn="l"/>
                <a:tab pos="1948881" algn="l"/>
                <a:tab pos="2598508" algn="l"/>
              </a:tabLst>
              <a:defRPr sz="2200">
                <a:solidFill>
                  <a:schemeClr val="bg1"/>
                </a:solidFill>
                <a:latin typeface="Arial" charset="0"/>
                <a:ea typeface="ＭＳ Ｐゴシック" charset="0"/>
                <a:cs typeface="ＭＳ Ｐゴシック" charset="0"/>
              </a:defRPr>
            </a:lvl1pPr>
            <a:lvl2pPr eaLnBrk="0">
              <a:tabLst>
                <a:tab pos="649627" algn="l"/>
                <a:tab pos="1299254" algn="l"/>
                <a:tab pos="1948881" algn="l"/>
                <a:tab pos="2598508" algn="l"/>
              </a:tabLst>
              <a:defRPr sz="2200">
                <a:solidFill>
                  <a:schemeClr val="bg1"/>
                </a:solidFill>
                <a:latin typeface="Arial" charset="0"/>
                <a:ea typeface="ＭＳ Ｐゴシック" charset="0"/>
              </a:defRPr>
            </a:lvl2pPr>
            <a:lvl3pPr eaLnBrk="0">
              <a:tabLst>
                <a:tab pos="649627" algn="l"/>
                <a:tab pos="1299254" algn="l"/>
                <a:tab pos="1948881" algn="l"/>
                <a:tab pos="2598508" algn="l"/>
              </a:tabLst>
              <a:defRPr sz="2200">
                <a:solidFill>
                  <a:schemeClr val="bg1"/>
                </a:solidFill>
                <a:latin typeface="Arial" charset="0"/>
                <a:ea typeface="ＭＳ Ｐゴシック" charset="0"/>
              </a:defRPr>
            </a:lvl3pPr>
            <a:lvl4pPr eaLnBrk="0">
              <a:tabLst>
                <a:tab pos="649627" algn="l"/>
                <a:tab pos="1299254" algn="l"/>
                <a:tab pos="1948881" algn="l"/>
                <a:tab pos="2598508" algn="l"/>
              </a:tabLst>
              <a:defRPr sz="2200">
                <a:solidFill>
                  <a:schemeClr val="bg1"/>
                </a:solidFill>
                <a:latin typeface="Arial" charset="0"/>
                <a:ea typeface="ＭＳ Ｐゴシック" charset="0"/>
              </a:defRPr>
            </a:lvl4pPr>
            <a:lvl5pPr eaLnBrk="0">
              <a:tabLst>
                <a:tab pos="649627" algn="l"/>
                <a:tab pos="1299254" algn="l"/>
                <a:tab pos="1948881" algn="l"/>
                <a:tab pos="2598508" algn="l"/>
              </a:tabLst>
              <a:defRPr sz="2200">
                <a:solidFill>
                  <a:schemeClr val="bg1"/>
                </a:solidFill>
                <a:latin typeface="Arial" charset="0"/>
                <a:ea typeface="ＭＳ Ｐゴシック" charset="0"/>
              </a:defRPr>
            </a:lvl5pPr>
            <a:lvl6pPr marL="2256599"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6pPr>
            <a:lvl7pPr marL="2666890"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7pPr>
            <a:lvl8pPr marL="3077181"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8pPr>
            <a:lvl9pPr marL="3487472"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9pPr>
          </a:lstStyle>
          <a:p>
            <a:pPr eaLnBrk="1"/>
            <a:fld id="{DDCDFAA5-7133-6943-826B-50B53B3EB1C8}" type="slidenum">
              <a:rPr lang="en-US" sz="1300">
                <a:solidFill>
                  <a:srgbClr val="000000"/>
                </a:solidFill>
                <a:latin typeface="Times New Roman" charset="0"/>
              </a:rPr>
              <a:pPr eaLnBrk="1"/>
              <a:t>85</a:t>
            </a:fld>
            <a:endParaRPr lang="en-US" sz="1300">
              <a:solidFill>
                <a:srgbClr val="000000"/>
              </a:solidFill>
              <a:latin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xfrm>
            <a:off x="1146175" y="695325"/>
            <a:ext cx="4554538" cy="3417888"/>
          </a:xfrm>
        </p:spPr>
      </p:sp>
      <p:sp>
        <p:nvSpPr>
          <p:cNvPr id="1433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r>
              <a:rPr lang="en-US" dirty="0" smtClean="0">
                <a:latin typeface="Times New Roman" charset="0"/>
              </a:rPr>
              <a:t>The approach and related adaptations.</a:t>
            </a:r>
          </a:p>
          <a:p>
            <a:r>
              <a:rPr lang="en-US" dirty="0" smtClean="0">
                <a:latin typeface="Times New Roman" charset="0"/>
              </a:rPr>
              <a:t>The conceptual architecture.</a:t>
            </a:r>
          </a:p>
        </p:txBody>
      </p:sp>
      <p:sp>
        <p:nvSpPr>
          <p:cNvPr id="14340" name="Slide Number Placeholder 3"/>
          <p:cNvSpPr>
            <a:spLocks noGrp="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49627" algn="l"/>
                <a:tab pos="1299254" algn="l"/>
                <a:tab pos="1948881" algn="l"/>
                <a:tab pos="2598508" algn="l"/>
              </a:tabLst>
              <a:defRPr sz="2200">
                <a:solidFill>
                  <a:schemeClr val="bg1"/>
                </a:solidFill>
                <a:latin typeface="Arial" charset="0"/>
                <a:ea typeface="ＭＳ Ｐゴシック" charset="0"/>
                <a:cs typeface="ＭＳ Ｐゴシック" charset="0"/>
              </a:defRPr>
            </a:lvl1pPr>
            <a:lvl2pPr eaLnBrk="0">
              <a:tabLst>
                <a:tab pos="649627" algn="l"/>
                <a:tab pos="1299254" algn="l"/>
                <a:tab pos="1948881" algn="l"/>
                <a:tab pos="2598508" algn="l"/>
              </a:tabLst>
              <a:defRPr sz="2200">
                <a:solidFill>
                  <a:schemeClr val="bg1"/>
                </a:solidFill>
                <a:latin typeface="Arial" charset="0"/>
                <a:ea typeface="ＭＳ Ｐゴシック" charset="0"/>
              </a:defRPr>
            </a:lvl2pPr>
            <a:lvl3pPr eaLnBrk="0">
              <a:tabLst>
                <a:tab pos="649627" algn="l"/>
                <a:tab pos="1299254" algn="l"/>
                <a:tab pos="1948881" algn="l"/>
                <a:tab pos="2598508" algn="l"/>
              </a:tabLst>
              <a:defRPr sz="2200">
                <a:solidFill>
                  <a:schemeClr val="bg1"/>
                </a:solidFill>
                <a:latin typeface="Arial" charset="0"/>
                <a:ea typeface="ＭＳ Ｐゴシック" charset="0"/>
              </a:defRPr>
            </a:lvl3pPr>
            <a:lvl4pPr eaLnBrk="0">
              <a:tabLst>
                <a:tab pos="649627" algn="l"/>
                <a:tab pos="1299254" algn="l"/>
                <a:tab pos="1948881" algn="l"/>
                <a:tab pos="2598508" algn="l"/>
              </a:tabLst>
              <a:defRPr sz="2200">
                <a:solidFill>
                  <a:schemeClr val="bg1"/>
                </a:solidFill>
                <a:latin typeface="Arial" charset="0"/>
                <a:ea typeface="ＭＳ Ｐゴシック" charset="0"/>
              </a:defRPr>
            </a:lvl4pPr>
            <a:lvl5pPr eaLnBrk="0">
              <a:tabLst>
                <a:tab pos="649627" algn="l"/>
                <a:tab pos="1299254" algn="l"/>
                <a:tab pos="1948881" algn="l"/>
                <a:tab pos="2598508" algn="l"/>
              </a:tabLst>
              <a:defRPr sz="2200">
                <a:solidFill>
                  <a:schemeClr val="bg1"/>
                </a:solidFill>
                <a:latin typeface="Arial" charset="0"/>
                <a:ea typeface="ＭＳ Ｐゴシック" charset="0"/>
              </a:defRPr>
            </a:lvl5pPr>
            <a:lvl6pPr marL="2256599"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6pPr>
            <a:lvl7pPr marL="2666890"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7pPr>
            <a:lvl8pPr marL="3077181"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8pPr>
            <a:lvl9pPr marL="3487472"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9pPr>
          </a:lstStyle>
          <a:p>
            <a:pPr eaLnBrk="1"/>
            <a:fld id="{DDCDFAA5-7133-6943-826B-50B53B3EB1C8}" type="slidenum">
              <a:rPr lang="en-US" sz="1300">
                <a:solidFill>
                  <a:srgbClr val="000000"/>
                </a:solidFill>
                <a:latin typeface="Times New Roman" charset="0"/>
              </a:rPr>
              <a:pPr eaLnBrk="1"/>
              <a:t>86</a:t>
            </a:fld>
            <a:endParaRPr lang="en-US" sz="1300">
              <a:solidFill>
                <a:srgbClr val="000000"/>
              </a:solidFill>
              <a:latin typeface="Times New Roma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1" name="Shape 1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0" name="Shape 1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8" name="Shape 1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fld id="{0F2F1F87-CDBF-534F-8235-2A4EA8A779BE}" type="slidenum">
              <a:rPr lang="en-US" smtClean="0"/>
              <a:pPr/>
              <a:t>92</a:t>
            </a:fld>
            <a:endParaRPr lang="en-US"/>
          </a:p>
        </p:txBody>
      </p:sp>
    </p:spTree>
    <p:extLst>
      <p:ext uri="{BB962C8B-B14F-4D97-AF65-F5344CB8AC3E}">
        <p14:creationId xmlns:p14="http://schemas.microsoft.com/office/powerpoint/2010/main" val="783348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11</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xfrm>
            <a:off x="1146175" y="695325"/>
            <a:ext cx="4554538" cy="3417888"/>
          </a:xfrm>
        </p:spPr>
      </p:sp>
      <p:sp>
        <p:nvSpPr>
          <p:cNvPr id="1433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r>
              <a:rPr lang="en-US" dirty="0" smtClean="0">
                <a:latin typeface="Times New Roman" charset="0"/>
              </a:rPr>
              <a:t>The approach and related adaptations.</a:t>
            </a:r>
          </a:p>
          <a:p>
            <a:r>
              <a:rPr lang="en-US" dirty="0" smtClean="0">
                <a:latin typeface="Times New Roman" charset="0"/>
              </a:rPr>
              <a:t>The conceptual architecture.</a:t>
            </a:r>
          </a:p>
        </p:txBody>
      </p:sp>
      <p:sp>
        <p:nvSpPr>
          <p:cNvPr id="14340" name="Slide Number Placeholder 3"/>
          <p:cNvSpPr>
            <a:spLocks noGrp="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49627" algn="l"/>
                <a:tab pos="1299254" algn="l"/>
                <a:tab pos="1948881" algn="l"/>
                <a:tab pos="2598508" algn="l"/>
              </a:tabLst>
              <a:defRPr sz="2200">
                <a:solidFill>
                  <a:schemeClr val="bg1"/>
                </a:solidFill>
                <a:latin typeface="Arial" charset="0"/>
                <a:ea typeface="ＭＳ Ｐゴシック" charset="0"/>
                <a:cs typeface="ＭＳ Ｐゴシック" charset="0"/>
              </a:defRPr>
            </a:lvl1pPr>
            <a:lvl2pPr eaLnBrk="0">
              <a:tabLst>
                <a:tab pos="649627" algn="l"/>
                <a:tab pos="1299254" algn="l"/>
                <a:tab pos="1948881" algn="l"/>
                <a:tab pos="2598508" algn="l"/>
              </a:tabLst>
              <a:defRPr sz="2200">
                <a:solidFill>
                  <a:schemeClr val="bg1"/>
                </a:solidFill>
                <a:latin typeface="Arial" charset="0"/>
                <a:ea typeface="ＭＳ Ｐゴシック" charset="0"/>
              </a:defRPr>
            </a:lvl2pPr>
            <a:lvl3pPr eaLnBrk="0">
              <a:tabLst>
                <a:tab pos="649627" algn="l"/>
                <a:tab pos="1299254" algn="l"/>
                <a:tab pos="1948881" algn="l"/>
                <a:tab pos="2598508" algn="l"/>
              </a:tabLst>
              <a:defRPr sz="2200">
                <a:solidFill>
                  <a:schemeClr val="bg1"/>
                </a:solidFill>
                <a:latin typeface="Arial" charset="0"/>
                <a:ea typeface="ＭＳ Ｐゴシック" charset="0"/>
              </a:defRPr>
            </a:lvl3pPr>
            <a:lvl4pPr eaLnBrk="0">
              <a:tabLst>
                <a:tab pos="649627" algn="l"/>
                <a:tab pos="1299254" algn="l"/>
                <a:tab pos="1948881" algn="l"/>
                <a:tab pos="2598508" algn="l"/>
              </a:tabLst>
              <a:defRPr sz="2200">
                <a:solidFill>
                  <a:schemeClr val="bg1"/>
                </a:solidFill>
                <a:latin typeface="Arial" charset="0"/>
                <a:ea typeface="ＭＳ Ｐゴシック" charset="0"/>
              </a:defRPr>
            </a:lvl4pPr>
            <a:lvl5pPr eaLnBrk="0">
              <a:tabLst>
                <a:tab pos="649627" algn="l"/>
                <a:tab pos="1299254" algn="l"/>
                <a:tab pos="1948881" algn="l"/>
                <a:tab pos="2598508" algn="l"/>
              </a:tabLst>
              <a:defRPr sz="2200">
                <a:solidFill>
                  <a:schemeClr val="bg1"/>
                </a:solidFill>
                <a:latin typeface="Arial" charset="0"/>
                <a:ea typeface="ＭＳ Ｐゴシック" charset="0"/>
              </a:defRPr>
            </a:lvl5pPr>
            <a:lvl6pPr marL="2256599"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6pPr>
            <a:lvl7pPr marL="2666890"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7pPr>
            <a:lvl8pPr marL="3077181"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8pPr>
            <a:lvl9pPr marL="3487472"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9pPr>
          </a:lstStyle>
          <a:p>
            <a:pPr eaLnBrk="1"/>
            <a:fld id="{DDCDFAA5-7133-6943-826B-50B53B3EB1C8}" type="slidenum">
              <a:rPr lang="en-US" sz="1300">
                <a:solidFill>
                  <a:srgbClr val="000000"/>
                </a:solidFill>
                <a:latin typeface="Times New Roman" charset="0"/>
              </a:rPr>
              <a:pPr eaLnBrk="1"/>
              <a:t>94</a:t>
            </a:fld>
            <a:endParaRPr lang="en-US" sz="1300">
              <a:solidFill>
                <a:srgbClr val="000000"/>
              </a:solidFill>
              <a:latin typeface="Times New Roman"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5" name="Shape 115"/>
          <p:cNvSpPr txBox="1">
            <a:spLocks noGrp="1"/>
          </p:cNvSpPr>
          <p:nvPr>
            <p:ph type="body" idx="1"/>
          </p:nvPr>
        </p:nvSpPr>
        <p:spPr>
          <a:xfrm>
            <a:off x="685801" y="4343400"/>
            <a:ext cx="5486399" cy="4114800"/>
          </a:xfrm>
          <a:prstGeom prst="rect">
            <a:avLst/>
          </a:prstGeom>
        </p:spPr>
        <p:txBody>
          <a:bodyPr lIns="91420" tIns="91420" rIns="91420" bIns="91420" anchor="t" anchorCtr="0">
            <a:noAutofit/>
          </a:bodyPr>
          <a:lstStyle/>
          <a:p>
            <a:endParaRPr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xfrm>
            <a:off x="1146175" y="695325"/>
            <a:ext cx="4554538" cy="3417888"/>
          </a:xfrm>
        </p:spPr>
      </p:sp>
      <p:sp>
        <p:nvSpPr>
          <p:cNvPr id="1433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r>
              <a:rPr lang="en-US" dirty="0" smtClean="0">
                <a:latin typeface="Times New Roman" charset="0"/>
              </a:rPr>
              <a:t>The approach and related adaptations.</a:t>
            </a:r>
          </a:p>
          <a:p>
            <a:r>
              <a:rPr lang="en-US" dirty="0" smtClean="0">
                <a:latin typeface="Times New Roman" charset="0"/>
              </a:rPr>
              <a:t>The conceptual architecture.</a:t>
            </a:r>
          </a:p>
        </p:txBody>
      </p:sp>
      <p:sp>
        <p:nvSpPr>
          <p:cNvPr id="14340" name="Slide Number Placeholder 3"/>
          <p:cNvSpPr>
            <a:spLocks noGrp="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49627" algn="l"/>
                <a:tab pos="1299254" algn="l"/>
                <a:tab pos="1948881" algn="l"/>
                <a:tab pos="2598508" algn="l"/>
              </a:tabLst>
              <a:defRPr sz="2200">
                <a:solidFill>
                  <a:schemeClr val="bg1"/>
                </a:solidFill>
                <a:latin typeface="Arial" charset="0"/>
                <a:ea typeface="ＭＳ Ｐゴシック" charset="0"/>
                <a:cs typeface="ＭＳ Ｐゴシック" charset="0"/>
              </a:defRPr>
            </a:lvl1pPr>
            <a:lvl2pPr eaLnBrk="0">
              <a:tabLst>
                <a:tab pos="649627" algn="l"/>
                <a:tab pos="1299254" algn="l"/>
                <a:tab pos="1948881" algn="l"/>
                <a:tab pos="2598508" algn="l"/>
              </a:tabLst>
              <a:defRPr sz="2200">
                <a:solidFill>
                  <a:schemeClr val="bg1"/>
                </a:solidFill>
                <a:latin typeface="Arial" charset="0"/>
                <a:ea typeface="ＭＳ Ｐゴシック" charset="0"/>
              </a:defRPr>
            </a:lvl2pPr>
            <a:lvl3pPr eaLnBrk="0">
              <a:tabLst>
                <a:tab pos="649627" algn="l"/>
                <a:tab pos="1299254" algn="l"/>
                <a:tab pos="1948881" algn="l"/>
                <a:tab pos="2598508" algn="l"/>
              </a:tabLst>
              <a:defRPr sz="2200">
                <a:solidFill>
                  <a:schemeClr val="bg1"/>
                </a:solidFill>
                <a:latin typeface="Arial" charset="0"/>
                <a:ea typeface="ＭＳ Ｐゴシック" charset="0"/>
              </a:defRPr>
            </a:lvl3pPr>
            <a:lvl4pPr eaLnBrk="0">
              <a:tabLst>
                <a:tab pos="649627" algn="l"/>
                <a:tab pos="1299254" algn="l"/>
                <a:tab pos="1948881" algn="l"/>
                <a:tab pos="2598508" algn="l"/>
              </a:tabLst>
              <a:defRPr sz="2200">
                <a:solidFill>
                  <a:schemeClr val="bg1"/>
                </a:solidFill>
                <a:latin typeface="Arial" charset="0"/>
                <a:ea typeface="ＭＳ Ｐゴシック" charset="0"/>
              </a:defRPr>
            </a:lvl4pPr>
            <a:lvl5pPr eaLnBrk="0">
              <a:tabLst>
                <a:tab pos="649627" algn="l"/>
                <a:tab pos="1299254" algn="l"/>
                <a:tab pos="1948881" algn="l"/>
                <a:tab pos="2598508" algn="l"/>
              </a:tabLst>
              <a:defRPr sz="2200">
                <a:solidFill>
                  <a:schemeClr val="bg1"/>
                </a:solidFill>
                <a:latin typeface="Arial" charset="0"/>
                <a:ea typeface="ＭＳ Ｐゴシック" charset="0"/>
              </a:defRPr>
            </a:lvl5pPr>
            <a:lvl6pPr marL="2256599"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6pPr>
            <a:lvl7pPr marL="2666890"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7pPr>
            <a:lvl8pPr marL="3077181"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8pPr>
            <a:lvl9pPr marL="3487472" indent="-205146" eaLnBrk="0" fontAlgn="base" hangingPunct="0">
              <a:lnSpc>
                <a:spcPct val="93000"/>
              </a:lnSpc>
              <a:spcBef>
                <a:spcPct val="0"/>
              </a:spcBef>
              <a:spcAft>
                <a:spcPct val="0"/>
              </a:spcAft>
              <a:buClr>
                <a:srgbClr val="000000"/>
              </a:buClr>
              <a:buSzPct val="100000"/>
              <a:buFont typeface="Times New Roman" charset="0"/>
              <a:tabLst>
                <a:tab pos="649627" algn="l"/>
                <a:tab pos="1299254" algn="l"/>
                <a:tab pos="1948881" algn="l"/>
                <a:tab pos="2598508" algn="l"/>
              </a:tabLst>
              <a:defRPr sz="2200">
                <a:solidFill>
                  <a:schemeClr val="bg1"/>
                </a:solidFill>
                <a:latin typeface="Arial" charset="0"/>
                <a:ea typeface="ＭＳ Ｐゴシック" charset="0"/>
              </a:defRPr>
            </a:lvl9pPr>
          </a:lstStyle>
          <a:p>
            <a:pPr eaLnBrk="1"/>
            <a:fld id="{DDCDFAA5-7133-6943-826B-50B53B3EB1C8}" type="slidenum">
              <a:rPr lang="en-US" sz="1300">
                <a:solidFill>
                  <a:srgbClr val="000000"/>
                </a:solidFill>
                <a:latin typeface="Times New Roman" charset="0"/>
              </a:rPr>
              <a:pPr eaLnBrk="1"/>
              <a:t>96</a:t>
            </a:fld>
            <a:endParaRPr lang="en-US" sz="1300">
              <a:solidFill>
                <a:srgbClr val="000000"/>
              </a:solidFill>
              <a:latin typeface="Times New Roman"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3" name="PlaceHolder 1"/>
          <p:cNvSpPr>
            <a:spLocks noGrp="1"/>
          </p:cNvSpPr>
          <p:nvPr>
            <p:ph type="body"/>
          </p:nvPr>
        </p:nvSpPr>
        <p:spPr>
          <a:xfrm>
            <a:off x="0" y="0"/>
            <a:ext cx="0" cy="0"/>
          </a:xfrm>
          <a:prstGeom prst="rect">
            <a:avLst/>
          </a:prstGeom>
        </p:spPr>
        <p:txBody>
          <a:bodyPr lIns="88317" tIns="44159" rIns="88317" bIns="44159"/>
          <a:lstStyle/>
          <a:p>
            <a:r>
              <a:rPr lang="en-US">
                <a:latin typeface="Times New Roman"/>
              </a:rPr>
              <a:t>The approach and related adaptations.</a:t>
            </a:r>
            <a:endParaRPr/>
          </a:p>
          <a:p>
            <a:r>
              <a:rPr lang="en-US">
                <a:latin typeface="Times New Roman"/>
              </a:rPr>
              <a:t>The conceptual architecture.</a:t>
            </a:r>
            <a:endParaRPr/>
          </a:p>
        </p:txBody>
      </p:sp>
      <p:sp>
        <p:nvSpPr>
          <p:cNvPr id="1364" name="TextShape 2"/>
          <p:cNvSpPr txBox="1"/>
          <p:nvPr/>
        </p:nvSpPr>
        <p:spPr>
          <a:xfrm>
            <a:off x="0" y="0"/>
            <a:ext cx="0" cy="0"/>
          </a:xfrm>
          <a:prstGeom prst="rect">
            <a:avLst/>
          </a:prstGeom>
        </p:spPr>
        <p:txBody>
          <a:bodyPr lIns="88317" tIns="44159" rIns="88317" bIns="44159"/>
          <a:lstStyle/>
          <a:p>
            <a:pPr>
              <a:lnSpc>
                <a:spcPct val="100000"/>
              </a:lnSpc>
            </a:pPr>
            <a:fld id="{E1611191-1191-4131-B1F1-513151718111}" type="slidenum">
              <a:rPr lang="en-US" sz="1300">
                <a:solidFill>
                  <a:srgbClr val="000000"/>
                </a:solidFill>
                <a:latin typeface="Times New Roman"/>
                <a:ea typeface="ＭＳ Ｐゴシック"/>
              </a:rPr>
              <a:pPr>
                <a:lnSpc>
                  <a:spcPct val="100000"/>
                </a:lnSpc>
              </a:pPr>
              <a:t>97</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0" name="Shape 180"/>
          <p:cNvSpPr txBox="1">
            <a:spLocks noGrp="1"/>
          </p:cNvSpPr>
          <p:nvPr>
            <p:ph type="body" idx="1"/>
          </p:nvPr>
        </p:nvSpPr>
        <p:spPr>
          <a:xfrm>
            <a:off x="685801" y="4343400"/>
            <a:ext cx="5486399" cy="4114800"/>
          </a:xfrm>
          <a:prstGeom prst="rect">
            <a:avLst/>
          </a:prstGeom>
        </p:spPr>
        <p:txBody>
          <a:bodyPr lIns="91420" tIns="91420" rIns="91420" bIns="91420" anchor="t" anchorCtr="0">
            <a:noAutofit/>
          </a:bodyPr>
          <a:lstStyle/>
          <a:p>
            <a:endParaRPr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8" name="Shape 188"/>
          <p:cNvSpPr txBox="1">
            <a:spLocks noGrp="1"/>
          </p:cNvSpPr>
          <p:nvPr>
            <p:ph type="body" idx="1"/>
          </p:nvPr>
        </p:nvSpPr>
        <p:spPr>
          <a:xfrm>
            <a:off x="685801" y="4343400"/>
            <a:ext cx="5486399" cy="4114800"/>
          </a:xfrm>
          <a:prstGeom prst="rect">
            <a:avLst/>
          </a:prstGeom>
        </p:spPr>
        <p:txBody>
          <a:bodyPr lIns="91420" tIns="91420" rIns="91420" bIns="91420" anchor="t" anchorCtr="0">
            <a:noAutofit/>
          </a:bodyPr>
          <a:lstStyle/>
          <a:p>
            <a:endParaRPr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100</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101</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102</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Figures: (top) </a:t>
            </a:r>
            <a:r>
              <a:rPr lang="en-US" sz="1200" b="0" i="0" u="none" strike="noStrike" kern="1200" baseline="0" dirty="0" smtClean="0">
                <a:solidFill>
                  <a:schemeClr val="tx1"/>
                </a:solidFill>
                <a:latin typeface="+mn-lt"/>
                <a:ea typeface="+mn-ea"/>
                <a:cs typeface="+mn-cs"/>
              </a:rPr>
              <a:t>Time for raw data transfer and kernel code offloading cases when data scales from 1 </a:t>
            </a:r>
            <a:r>
              <a:rPr lang="en-US" sz="1200" b="0" i="0" u="none" strike="noStrike" kern="1200" baseline="0" dirty="0" err="1" smtClean="0">
                <a:solidFill>
                  <a:schemeClr val="tx1"/>
                </a:solidFill>
                <a:latin typeface="+mn-lt"/>
                <a:ea typeface="+mn-ea"/>
                <a:cs typeface="+mn-cs"/>
              </a:rPr>
              <a:t>kB</a:t>
            </a:r>
            <a:r>
              <a:rPr lang="en-US" sz="1200" b="0" i="0" u="none" strike="noStrike" kern="1200" baseline="0" dirty="0" smtClean="0">
                <a:solidFill>
                  <a:schemeClr val="tx1"/>
                </a:solidFill>
                <a:latin typeface="+mn-lt"/>
                <a:ea typeface="+mn-ea"/>
                <a:cs typeface="+mn-cs"/>
              </a:rPr>
              <a:t> to 1 GB; (bottom) Time savings due to kernel code offloading when data scales from 1 </a:t>
            </a:r>
            <a:r>
              <a:rPr lang="en-US" sz="1200" b="0" i="0" u="none" strike="noStrike" kern="1200" baseline="0" dirty="0" err="1" smtClean="0">
                <a:solidFill>
                  <a:schemeClr val="tx1"/>
                </a:solidFill>
                <a:latin typeface="+mn-lt"/>
                <a:ea typeface="+mn-ea"/>
                <a:cs typeface="+mn-cs"/>
              </a:rPr>
              <a:t>kB</a:t>
            </a:r>
            <a:r>
              <a:rPr lang="en-US" sz="1200" b="0" i="0" u="none" strike="noStrike" kern="1200" baseline="0" dirty="0" smtClean="0">
                <a:solidFill>
                  <a:schemeClr val="tx1"/>
                </a:solidFill>
                <a:latin typeface="+mn-lt"/>
                <a:ea typeface="+mn-ea"/>
                <a:cs typeface="+mn-cs"/>
              </a:rPr>
              <a:t> to 1 GB.</a:t>
            </a:r>
            <a:endParaRPr lang="en-US" dirty="0"/>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103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solidFill>
                  <a:prstClr val="black"/>
                </a:solidFill>
              </a:rPr>
              <a:pPr>
                <a:defRPr/>
              </a:pPr>
              <a:t>12</a:t>
            </a:fld>
            <a:endParaRPr lang="en-US">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Figures: (top)</a:t>
            </a:r>
            <a:r>
              <a:rPr lang="en-US" baseline="0" dirty="0" smtClean="0"/>
              <a:t> </a:t>
            </a:r>
            <a:r>
              <a:rPr lang="en-US" sz="1200" b="0" i="0" u="none" strike="noStrike" kern="1200" baseline="0" dirty="0" smtClean="0">
                <a:solidFill>
                  <a:schemeClr val="tx1"/>
                </a:solidFill>
                <a:latin typeface="+mn-lt"/>
                <a:ea typeface="+mn-ea"/>
                <a:cs typeface="+mn-cs"/>
              </a:rPr>
              <a:t>Execution time for the mapping data kernel and data transfer time for raw and pre-processed data for the XGC0 – M3D-MPP coupled simulation scenario; (bottom) Time savings due to offloading map operations to the space for the XGC0 – M3D-MPP coupled simulation scenario.</a:t>
            </a:r>
            <a:endParaRPr lang="en-US" dirty="0"/>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104</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105</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fld id="{0F2F1F87-CDBF-534F-8235-2A4EA8A779BE}" type="slidenum">
              <a:rPr lang="en-US" smtClean="0"/>
              <a:pPr/>
              <a:t>106</a:t>
            </a:fld>
            <a:endParaRPr lang="en-US"/>
          </a:p>
        </p:txBody>
      </p:sp>
    </p:spTree>
    <p:extLst>
      <p:ext uri="{BB962C8B-B14F-4D97-AF65-F5344CB8AC3E}">
        <p14:creationId xmlns:p14="http://schemas.microsoft.com/office/powerpoint/2010/main" val="7833482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0" fontAlgn="base" hangingPunct="0">
              <a:spcBef>
                <a:spcPct val="30000"/>
              </a:spcBef>
              <a:spcAft>
                <a:spcPct val="0"/>
              </a:spcAft>
              <a:defRPr/>
            </a:pPr>
            <a:r>
              <a:rPr lang="en-US" dirty="0">
                <a:latin typeface="Arial" charset="0"/>
              </a:rPr>
              <a:t>Topological analysis technique for computing merge-</a:t>
            </a:r>
            <a:r>
              <a:rPr lang="en-US" dirty="0" err="1">
                <a:latin typeface="Arial" charset="0"/>
              </a:rPr>
              <a:t>trees.This</a:t>
            </a:r>
            <a:r>
              <a:rPr lang="en-US" dirty="0">
                <a:latin typeface="Arial" charset="0"/>
              </a:rPr>
              <a:t> algorithm is for analysis purposes to identify features of interest in the data based on the level-set behavior of a simulation variable</a:t>
            </a:r>
          </a:p>
          <a:p>
            <a:endParaRPr lang="en-US" dirty="0"/>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108</a:t>
            </a:fld>
            <a:endParaRPr lang="en-US"/>
          </a:p>
        </p:txBody>
      </p:sp>
    </p:spTree>
    <p:extLst>
      <p:ext uri="{BB962C8B-B14F-4D97-AF65-F5344CB8AC3E}">
        <p14:creationId xmlns:p14="http://schemas.microsoft.com/office/powerpoint/2010/main" val="13931866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75">
              <a:defRPr/>
            </a:pPr>
            <a:endParaRPr lang="en-US" dirty="0">
              <a:latin typeface="Arial" charset="0"/>
            </a:endParaRPr>
          </a:p>
          <a:p>
            <a:pPr defTabSz="457175">
              <a:defRPr/>
            </a:pPr>
            <a:r>
              <a:rPr lang="en-US" dirty="0"/>
              <a:t>The in-situ merge tree analysis has three main stages: 1) a local compute stage in which families of features are identified locally on each processor and a local tree is generated to capture feature interactions over the range of input parameter values; 2) a merge stage in which the local trees from each processor are joined in a k-nary merge pattern to capture global relationships; and 3) a correction phase, in which the local features at each processor are updated to reflect the global relationships uncovered during the various merge stages. </a:t>
            </a:r>
          </a:p>
          <a:p>
            <a:pPr defTabSz="457175">
              <a:defRPr/>
            </a:pPr>
            <a:endParaRPr lang="en-US" dirty="0">
              <a:latin typeface="Arial" charset="0"/>
            </a:endParaRPr>
          </a:p>
          <a:p>
            <a:pPr defTabSz="457175">
              <a:defRPr/>
            </a:pPr>
            <a:r>
              <a:rPr lang="en-US" dirty="0">
                <a:latin typeface="Arial" charset="0"/>
              </a:rPr>
              <a:t>++++++</a:t>
            </a:r>
          </a:p>
          <a:p>
            <a:pPr defTabSz="457175">
              <a:defRPr/>
            </a:pPr>
            <a:endParaRPr lang="en-US" dirty="0">
              <a:latin typeface="Arial" charset="0"/>
            </a:endParaRPr>
          </a:p>
          <a:p>
            <a:pPr defTabSz="457175">
              <a:defRPr/>
            </a:pPr>
            <a:r>
              <a:rPr lang="en-US" dirty="0">
                <a:latin typeface="Arial" charset="0"/>
              </a:rPr>
              <a:t>The algorithm itself is entirely FLOP-free and is based on filtering and comparisons to create a compact encoding of the behavior of a variable</a:t>
            </a:r>
          </a:p>
          <a:p>
            <a:r>
              <a:rPr lang="en-US" dirty="0">
                <a:latin typeface="Arial" charset="0"/>
              </a:rPr>
              <a:t>In a distributed setting, the computation of a merge tree is inherently not data-parallel due to complex communication costs which are entirely dependent on the features in the data (therefore the computation can be very load-imbalanced)  </a:t>
            </a:r>
          </a:p>
          <a:p>
            <a:endParaRPr lang="en-US" dirty="0">
              <a:latin typeface="Arial" charset="0"/>
            </a:endParaRPr>
          </a:p>
          <a:p>
            <a:pPr defTabSz="897301" eaLnBrk="0" fontAlgn="base" hangingPunct="0">
              <a:spcBef>
                <a:spcPct val="30000"/>
              </a:spcBef>
              <a:spcAft>
                <a:spcPct val="0"/>
              </a:spcAft>
              <a:defRPr/>
            </a:pPr>
            <a:r>
              <a:rPr lang="en-US" dirty="0">
                <a:latin typeface="Arial" charset="0"/>
              </a:rPr>
              <a:t>++++++</a:t>
            </a:r>
          </a:p>
          <a:p>
            <a:endParaRPr lang="en-US" dirty="0">
              <a:latin typeface="Arial" charset="0"/>
            </a:endParaRPr>
          </a:p>
          <a:p>
            <a:pPr defTabSz="457175">
              <a:defRPr/>
            </a:pPr>
            <a:r>
              <a:rPr lang="en-US" dirty="0"/>
              <a:t>Controllable input parameter—is the degree of fan-in during the merge stage. Larger fan-ins produce a more shallow merging hierarchy with fewer dependencies and shorter chains of messages. However, larger fan-ins also reduce the number of active cores, which more quickly results in an unbalanced load, potentially introducing performance problems. Moreover, the fan-in can have effects on the overall amount of on- vs. off-node communication. For example, choosing a fan-in larger than the available core count on each node forces significantly more messages to travel on the network which slows down the algorithm and increases its power consumption. </a:t>
            </a:r>
          </a:p>
          <a:p>
            <a:pPr defTabSz="457175">
              <a:defRPr/>
            </a:pPr>
            <a:endParaRPr lang="en-US" dirty="0">
              <a:latin typeface="Arial" charset="0"/>
            </a:endParaRPr>
          </a:p>
          <a:p>
            <a:endParaRPr lang="en-US" dirty="0">
              <a:latin typeface="Arial" charset="0"/>
            </a:endParaRPr>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109</a:t>
            </a:fld>
            <a:endParaRPr lang="en-US"/>
          </a:p>
        </p:txBody>
      </p:sp>
    </p:spTree>
    <p:extLst>
      <p:ext uri="{BB962C8B-B14F-4D97-AF65-F5344CB8AC3E}">
        <p14:creationId xmlns:p14="http://schemas.microsoft.com/office/powerpoint/2010/main" val="27139202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0" fontAlgn="base" hangingPunct="0">
              <a:spcBef>
                <a:spcPct val="30000"/>
              </a:spcBef>
              <a:spcAft>
                <a:spcPct val="0"/>
              </a:spcAft>
              <a:defRPr/>
            </a:pPr>
            <a:r>
              <a:rPr lang="en-US" dirty="0">
                <a:latin typeface="Arial" charset="0"/>
              </a:rPr>
              <a:t>To address this challenge, we use compiler-based application analysis using </a:t>
            </a:r>
            <a:r>
              <a:rPr lang="en-US" dirty="0" err="1">
                <a:latin typeface="Arial" charset="0"/>
              </a:rPr>
              <a:t>Byfl</a:t>
            </a:r>
            <a:r>
              <a:rPr lang="en-US" dirty="0">
                <a:latin typeface="Arial" charset="0"/>
              </a:rPr>
              <a:t> [57] to identify key data-centric operations in an architecture-independent way. These include counts of the total number of memory accesses as well as the total number of operations performed. To capture communication patterns, we have instrumented our code to generate trace information that encodes the size as well as the rank IDs of the source and destination of all messages sent during application execution.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110</a:t>
            </a:fld>
            <a:endParaRPr lang="en-US"/>
          </a:p>
        </p:txBody>
      </p:sp>
    </p:spTree>
    <p:extLst>
      <p:ext uri="{BB962C8B-B14F-4D97-AF65-F5344CB8AC3E}">
        <p14:creationId xmlns:p14="http://schemas.microsoft.com/office/powerpoint/2010/main" val="15788443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Summarizes the macro communication behavior of the topological analysis of the lifted ethylene jet data set</a:t>
            </a:r>
          </a:p>
          <a:p>
            <a:endParaRPr lang="en" dirty="0"/>
          </a:p>
          <a:p>
            <a:pPr defTabSz="897301" eaLnBrk="0" fontAlgn="base" hangingPunct="0">
              <a:spcBef>
                <a:spcPct val="30000"/>
              </a:spcBef>
              <a:spcAft>
                <a:spcPct val="0"/>
              </a:spcAft>
              <a:defRPr/>
            </a:pPr>
            <a:r>
              <a:rPr lang="en" dirty="0">
                <a:latin typeface="Arial" charset="0"/>
              </a:rPr>
              <a:t>First, total overall network data communication increases as the fan-in increases. Second, the total number of messages increases as the number of cores increases but the impact on the number of hops is not significant unless the random mapping algorithm is used. This suggests that the algorithm is highly scalable in terms of network communications, which is expected as data communication is structured as a tree. The mapping algorithm can significantly impact the amount of local (“on-chip”) com- munication, and therefore choosing the optimal fan-in will depend mainly of the number of MPI ranks that can be al- located per node and, consequently, the number of available cores. </a:t>
            </a:r>
            <a:endParaRPr lang="en" dirty="0" smtClean="0"/>
          </a:p>
          <a:p>
            <a:pPr defTabSz="897301" eaLnBrk="0" fontAlgn="base" hangingPunct="0">
              <a:spcBef>
                <a:spcPct val="30000"/>
              </a:spcBef>
              <a:spcAft>
                <a:spcPct val="0"/>
              </a:spcAft>
              <a:defRPr/>
            </a:pPr>
            <a:endParaRPr lang="en" dirty="0" smtClean="0"/>
          </a:p>
          <a:p>
            <a:r>
              <a:rPr lang="en" dirty="0">
                <a:latin typeface="Arial" charset="0"/>
              </a:rPr>
              <a:t>As can be observed by looking at the diagonals of the graphic from top-left to bottom-right, the mapping algorithm and fan-in are actually highly correlated </a:t>
            </a:r>
            <a:endParaRPr lang="en" dirty="0" smtClean="0"/>
          </a:p>
          <a:p>
            <a:endParaRPr lang="en-US" dirty="0"/>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116</a:t>
            </a:fld>
            <a:endParaRPr lang="en-US"/>
          </a:p>
        </p:txBody>
      </p:sp>
    </p:spTree>
    <p:extLst>
      <p:ext uri="{BB962C8B-B14F-4D97-AF65-F5344CB8AC3E}">
        <p14:creationId xmlns:p14="http://schemas.microsoft.com/office/powerpoint/2010/main" val="15895125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118</a:t>
            </a:fld>
            <a:endParaRPr lang="en-US"/>
          </a:p>
        </p:txBody>
      </p:sp>
    </p:spTree>
    <p:extLst>
      <p:ext uri="{BB962C8B-B14F-4D97-AF65-F5344CB8AC3E}">
        <p14:creationId xmlns:p14="http://schemas.microsoft.com/office/powerpoint/2010/main" val="40018311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The mapping algorithm clearly impacts the number of hops required to send messages. Specifically, as the number of ranks per node increases, there is a corresponding decrease in the total data communication while the number of ranks per node is greater than the fan-in merge parameter. When the number of ranks/node is equal or larger than the fan-in merge parameter, most of the communication is local.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A26204F-C6D3-45E2-BA8F-945043471487}" type="slidenum">
              <a:rPr lang="en-US" smtClean="0"/>
              <a:pPr>
                <a:defRPr/>
              </a:pPr>
              <a:t>119</a:t>
            </a:fld>
            <a:endParaRPr lang="en-US"/>
          </a:p>
        </p:txBody>
      </p:sp>
    </p:spTree>
    <p:extLst>
      <p:ext uri="{BB962C8B-B14F-4D97-AF65-F5344CB8AC3E}">
        <p14:creationId xmlns:p14="http://schemas.microsoft.com/office/powerpoint/2010/main" val="359796238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p:sp>
      <p:sp>
        <p:nvSpPr>
          <p:cNvPr id="2590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259075"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08843" eaLnBrk="0">
              <a:tabLst>
                <a:tab pos="649591" algn="l"/>
                <a:tab pos="1299182" algn="l"/>
                <a:tab pos="1948773" algn="l"/>
                <a:tab pos="2598365" algn="l"/>
              </a:tabLst>
              <a:defRPr sz="2200">
                <a:solidFill>
                  <a:schemeClr val="bg1"/>
                </a:solidFill>
                <a:latin typeface="Arial" charset="0"/>
                <a:ea typeface="ＭＳ Ｐゴシック" charset="0"/>
                <a:cs typeface="ＭＳ Ｐゴシック" charset="0"/>
              </a:defRPr>
            </a:lvl1pPr>
            <a:lvl2pPr marL="666686" indent="-256417" defTabSz="408843" eaLnBrk="0">
              <a:tabLst>
                <a:tab pos="649591" algn="l"/>
                <a:tab pos="1299182" algn="l"/>
                <a:tab pos="1948773" algn="l"/>
                <a:tab pos="2598365" algn="l"/>
              </a:tabLst>
              <a:defRPr sz="2200">
                <a:solidFill>
                  <a:schemeClr val="bg1"/>
                </a:solidFill>
                <a:latin typeface="Arial" charset="0"/>
                <a:ea typeface="ＭＳ Ｐゴシック" charset="0"/>
              </a:defRPr>
            </a:lvl2pPr>
            <a:lvl3pPr marL="1025670" indent="-205135" defTabSz="408843" eaLnBrk="0">
              <a:tabLst>
                <a:tab pos="649591" algn="l"/>
                <a:tab pos="1299182" algn="l"/>
                <a:tab pos="1948773" algn="l"/>
                <a:tab pos="2598365" algn="l"/>
              </a:tabLst>
              <a:defRPr sz="2200">
                <a:solidFill>
                  <a:schemeClr val="bg1"/>
                </a:solidFill>
                <a:latin typeface="Arial" charset="0"/>
                <a:ea typeface="ＭＳ Ｐゴシック" charset="0"/>
              </a:defRPr>
            </a:lvl3pPr>
            <a:lvl4pPr marL="1435938" indent="-205135" defTabSz="408843" eaLnBrk="0">
              <a:tabLst>
                <a:tab pos="649591" algn="l"/>
                <a:tab pos="1299182" algn="l"/>
                <a:tab pos="1948773" algn="l"/>
                <a:tab pos="2598365" algn="l"/>
              </a:tabLst>
              <a:defRPr sz="2200">
                <a:solidFill>
                  <a:schemeClr val="bg1"/>
                </a:solidFill>
                <a:latin typeface="Arial" charset="0"/>
                <a:ea typeface="ＭＳ Ｐゴシック" charset="0"/>
              </a:defRPr>
            </a:lvl4pPr>
            <a:lvl5pPr marL="1846206" indent="-205135" defTabSz="408843" eaLnBrk="0">
              <a:tabLst>
                <a:tab pos="649591" algn="l"/>
                <a:tab pos="1299182" algn="l"/>
                <a:tab pos="1948773" algn="l"/>
                <a:tab pos="2598365" algn="l"/>
              </a:tabLst>
              <a:defRPr sz="2200">
                <a:solidFill>
                  <a:schemeClr val="bg1"/>
                </a:solidFill>
                <a:latin typeface="Arial" charset="0"/>
                <a:ea typeface="ＭＳ Ｐゴシック" charset="0"/>
              </a:defRPr>
            </a:lvl5pPr>
            <a:lvl6pPr marL="2256474" indent="-205135" defTabSz="408843" eaLnBrk="0" fontAlgn="base" hangingPunct="0">
              <a:lnSpc>
                <a:spcPct val="93000"/>
              </a:lnSpc>
              <a:spcBef>
                <a:spcPct val="0"/>
              </a:spcBef>
              <a:spcAft>
                <a:spcPct val="0"/>
              </a:spcAft>
              <a:buClr>
                <a:srgbClr val="000000"/>
              </a:buClr>
              <a:buSzPct val="100000"/>
              <a:buFont typeface="Times New Roman" charset="0"/>
              <a:tabLst>
                <a:tab pos="649591" algn="l"/>
                <a:tab pos="1299182" algn="l"/>
                <a:tab pos="1948773" algn="l"/>
                <a:tab pos="2598365" algn="l"/>
              </a:tabLst>
              <a:defRPr sz="2200">
                <a:solidFill>
                  <a:schemeClr val="bg1"/>
                </a:solidFill>
                <a:latin typeface="Arial" charset="0"/>
                <a:ea typeface="ＭＳ Ｐゴシック" charset="0"/>
              </a:defRPr>
            </a:lvl6pPr>
            <a:lvl7pPr marL="2666743" indent="-205135" defTabSz="408843" eaLnBrk="0" fontAlgn="base" hangingPunct="0">
              <a:lnSpc>
                <a:spcPct val="93000"/>
              </a:lnSpc>
              <a:spcBef>
                <a:spcPct val="0"/>
              </a:spcBef>
              <a:spcAft>
                <a:spcPct val="0"/>
              </a:spcAft>
              <a:buClr>
                <a:srgbClr val="000000"/>
              </a:buClr>
              <a:buSzPct val="100000"/>
              <a:buFont typeface="Times New Roman" charset="0"/>
              <a:tabLst>
                <a:tab pos="649591" algn="l"/>
                <a:tab pos="1299182" algn="l"/>
                <a:tab pos="1948773" algn="l"/>
                <a:tab pos="2598365" algn="l"/>
              </a:tabLst>
              <a:defRPr sz="2200">
                <a:solidFill>
                  <a:schemeClr val="bg1"/>
                </a:solidFill>
                <a:latin typeface="Arial" charset="0"/>
                <a:ea typeface="ＭＳ Ｐゴシック" charset="0"/>
              </a:defRPr>
            </a:lvl7pPr>
            <a:lvl8pPr marL="3077010" indent="-205135" defTabSz="408843" eaLnBrk="0" fontAlgn="base" hangingPunct="0">
              <a:lnSpc>
                <a:spcPct val="93000"/>
              </a:lnSpc>
              <a:spcBef>
                <a:spcPct val="0"/>
              </a:spcBef>
              <a:spcAft>
                <a:spcPct val="0"/>
              </a:spcAft>
              <a:buClr>
                <a:srgbClr val="000000"/>
              </a:buClr>
              <a:buSzPct val="100000"/>
              <a:buFont typeface="Times New Roman" charset="0"/>
              <a:tabLst>
                <a:tab pos="649591" algn="l"/>
                <a:tab pos="1299182" algn="l"/>
                <a:tab pos="1948773" algn="l"/>
                <a:tab pos="2598365" algn="l"/>
              </a:tabLst>
              <a:defRPr sz="2200">
                <a:solidFill>
                  <a:schemeClr val="bg1"/>
                </a:solidFill>
                <a:latin typeface="Arial" charset="0"/>
                <a:ea typeface="ＭＳ Ｐゴシック" charset="0"/>
              </a:defRPr>
            </a:lvl8pPr>
            <a:lvl9pPr marL="3487279" indent="-205135" defTabSz="408843" eaLnBrk="0" fontAlgn="base" hangingPunct="0">
              <a:lnSpc>
                <a:spcPct val="93000"/>
              </a:lnSpc>
              <a:spcBef>
                <a:spcPct val="0"/>
              </a:spcBef>
              <a:spcAft>
                <a:spcPct val="0"/>
              </a:spcAft>
              <a:buClr>
                <a:srgbClr val="000000"/>
              </a:buClr>
              <a:buSzPct val="100000"/>
              <a:buFont typeface="Times New Roman" charset="0"/>
              <a:tabLst>
                <a:tab pos="649591" algn="l"/>
                <a:tab pos="1299182" algn="l"/>
                <a:tab pos="1948773" algn="l"/>
                <a:tab pos="2598365" algn="l"/>
              </a:tabLst>
              <a:defRPr sz="2200">
                <a:solidFill>
                  <a:schemeClr val="bg1"/>
                </a:solidFill>
                <a:latin typeface="Arial" charset="0"/>
                <a:ea typeface="ＭＳ Ｐゴシック" charset="0"/>
              </a:defRPr>
            </a:lvl9pPr>
          </a:lstStyle>
          <a:p>
            <a:pPr eaLnBrk="1"/>
            <a:fld id="{3FE99C10-9AB9-2341-B5B2-91021873BB28}" type="slidenum">
              <a:rPr lang="en-US" sz="1300">
                <a:solidFill>
                  <a:srgbClr val="000000"/>
                </a:solidFill>
                <a:latin typeface="Times New Roman" charset="0"/>
                <a:cs typeface="DejaVu Sans" charset="0"/>
              </a:rPr>
              <a:pPr eaLnBrk="1"/>
              <a:t>123</a:t>
            </a:fld>
            <a:endParaRPr lang="en-US" sz="1300">
              <a:solidFill>
                <a:srgbClr val="000000"/>
              </a:solidFill>
              <a:latin typeface="Times New Roman" charset="0"/>
              <a:cs typeface="DejaVu San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RU_Cover.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RU_SIG_ST_PMS186_100K.eps"/>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396875" y="352425"/>
            <a:ext cx="28321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solidFill>
                  <a:schemeClr val="tx1"/>
                </a:solidFill>
              </a:defRPr>
            </a:lvl1pPr>
          </a:lstStyle>
          <a:p>
            <a:r>
              <a:rPr lang="en-US" dirty="0" smtClean="0"/>
              <a:t>Click to edit Master subtitle style</a:t>
            </a:r>
            <a:endParaRPr lang="en-US" dirty="0"/>
          </a:p>
        </p:txBody>
      </p:sp>
      <p:sp>
        <p:nvSpPr>
          <p:cNvPr id="4098" name="Rectangle 2"/>
          <p:cNvSpPr>
            <a:spLocks noGrp="1" noChangeArrowheads="1"/>
          </p:cNvSpPr>
          <p:nvPr>
            <p:ph type="ctrTitle"/>
          </p:nvPr>
        </p:nvSpPr>
        <p:spPr>
          <a:xfrm>
            <a:off x="685800" y="2130425"/>
            <a:ext cx="7772400" cy="1470025"/>
          </a:xfrm>
        </p:spPr>
        <p:txBody>
          <a:bodyPr/>
          <a:lstStyle>
            <a:lvl1pPr algn="ct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81495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5CA99C0-6856-4648-B71D-28D25FBEC7A1}" type="slidenum">
              <a:rPr lang="en-US"/>
              <a:pPr>
                <a:defRPr/>
              </a:pPr>
              <a:t>‹#›</a:t>
            </a:fld>
            <a:endParaRPr lang="en-US"/>
          </a:p>
        </p:txBody>
      </p:sp>
    </p:spTree>
    <p:extLst>
      <p:ext uri="{BB962C8B-B14F-4D97-AF65-F5344CB8AC3E}">
        <p14:creationId xmlns:p14="http://schemas.microsoft.com/office/powerpoint/2010/main" val="3573632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448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448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164FC41F-0C94-C042-B3C3-923597687189}" type="slidenum">
              <a:rPr lang="en-US"/>
              <a:pPr>
                <a:defRPr/>
              </a:pPr>
              <a:t>‹#›</a:t>
            </a:fld>
            <a:endParaRPr lang="en-US"/>
          </a:p>
        </p:txBody>
      </p:sp>
    </p:spTree>
    <p:extLst>
      <p:ext uri="{BB962C8B-B14F-4D97-AF65-F5344CB8AC3E}">
        <p14:creationId xmlns:p14="http://schemas.microsoft.com/office/powerpoint/2010/main" val="704605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AE71A66-C5E3-5A47-946A-B61AF455DD22}" type="slidenum">
              <a:rPr lang="en-US"/>
              <a:pPr>
                <a:defRPr/>
              </a:pPr>
              <a:t>‹#›</a:t>
            </a:fld>
            <a:endParaRPr lang="en-US"/>
          </a:p>
        </p:txBody>
      </p:sp>
    </p:spTree>
    <p:extLst>
      <p:ext uri="{BB962C8B-B14F-4D97-AF65-F5344CB8AC3E}">
        <p14:creationId xmlns:p14="http://schemas.microsoft.com/office/powerpoint/2010/main" val="3580652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F20FD9DE-9BBF-CA42-95A2-3D4D4D583716}" type="slidenum">
              <a:rPr lang="en-US"/>
              <a:pPr>
                <a:defRPr/>
              </a:pPr>
              <a:t>‹#›</a:t>
            </a:fld>
            <a:endParaRPr lang="en-US"/>
          </a:p>
        </p:txBody>
      </p:sp>
    </p:spTree>
    <p:extLst>
      <p:ext uri="{BB962C8B-B14F-4D97-AF65-F5344CB8AC3E}">
        <p14:creationId xmlns:p14="http://schemas.microsoft.com/office/powerpoint/2010/main" val="72705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327AFDCE-1A01-7443-A269-65BB0A8F4921}" type="slidenum">
              <a:rPr lang="en-US"/>
              <a:pPr>
                <a:defRPr/>
              </a:pPr>
              <a:t>‹#›</a:t>
            </a:fld>
            <a:endParaRPr lang="en-US"/>
          </a:p>
        </p:txBody>
      </p:sp>
    </p:spTree>
    <p:extLst>
      <p:ext uri="{BB962C8B-B14F-4D97-AF65-F5344CB8AC3E}">
        <p14:creationId xmlns:p14="http://schemas.microsoft.com/office/powerpoint/2010/main" val="698845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FACE245F-E23F-1645-AD84-B60DE70D30D6}" type="slidenum">
              <a:rPr lang="en-US"/>
              <a:pPr>
                <a:defRPr/>
              </a:pPr>
              <a:t>‹#›</a:t>
            </a:fld>
            <a:endParaRPr lang="en-US"/>
          </a:p>
        </p:txBody>
      </p:sp>
    </p:spTree>
    <p:extLst>
      <p:ext uri="{BB962C8B-B14F-4D97-AF65-F5344CB8AC3E}">
        <p14:creationId xmlns:p14="http://schemas.microsoft.com/office/powerpoint/2010/main" val="215298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1BAEB5F4-2CD3-8E4C-A685-9D3768E45768}" type="slidenum">
              <a:rPr lang="en-US"/>
              <a:pPr>
                <a:defRPr/>
              </a:pPr>
              <a:t>‹#›</a:t>
            </a:fld>
            <a:endParaRPr lang="en-US"/>
          </a:p>
        </p:txBody>
      </p:sp>
    </p:spTree>
    <p:extLst>
      <p:ext uri="{BB962C8B-B14F-4D97-AF65-F5344CB8AC3E}">
        <p14:creationId xmlns:p14="http://schemas.microsoft.com/office/powerpoint/2010/main" val="3569994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607AFAF-E701-1D49-B33B-A47F6202C1B6}" type="slidenum">
              <a:rPr lang="en-US"/>
              <a:pPr>
                <a:defRPr/>
              </a:pPr>
              <a:t>‹#›</a:t>
            </a:fld>
            <a:endParaRPr lang="en-US"/>
          </a:p>
        </p:txBody>
      </p:sp>
    </p:spTree>
    <p:extLst>
      <p:ext uri="{BB962C8B-B14F-4D97-AF65-F5344CB8AC3E}">
        <p14:creationId xmlns:p14="http://schemas.microsoft.com/office/powerpoint/2010/main" val="4130298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88F6B58-3872-B146-9D57-142A8E0DEE1F}" type="slidenum">
              <a:rPr lang="en-US"/>
              <a:pPr>
                <a:defRPr/>
              </a:pPr>
              <a:t>‹#›</a:t>
            </a:fld>
            <a:endParaRPr lang="en-US"/>
          </a:p>
        </p:txBody>
      </p:sp>
    </p:spTree>
    <p:extLst>
      <p:ext uri="{BB962C8B-B14F-4D97-AF65-F5344CB8AC3E}">
        <p14:creationId xmlns:p14="http://schemas.microsoft.com/office/powerpoint/2010/main" val="2430327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401DD79B-CC90-584C-9978-5F3638369709}" type="slidenum">
              <a:rPr lang="en-US"/>
              <a:pPr>
                <a:defRPr/>
              </a:pPr>
              <a:t>‹#›</a:t>
            </a:fld>
            <a:endParaRPr lang="en-US"/>
          </a:p>
        </p:txBody>
      </p:sp>
    </p:spTree>
    <p:extLst>
      <p:ext uri="{BB962C8B-B14F-4D97-AF65-F5344CB8AC3E}">
        <p14:creationId xmlns:p14="http://schemas.microsoft.com/office/powerpoint/2010/main" val="17999077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RU_ppt_top.jp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RU_LOGOTYPE_PMS186.eps"/>
          <p:cNvPicPr>
            <a:picLocks noChangeAspect="1"/>
          </p:cNvPicPr>
          <p:nvPr userDrawn="1"/>
        </p:nvPicPr>
        <p:blipFill>
          <a:blip r:embed="rId14" cstate="email">
            <a:extLst>
              <a:ext uri="{28A0092B-C50C-407E-A947-70E740481C1C}">
                <a14:useLocalDpi xmlns:a14="http://schemas.microsoft.com/office/drawing/2010/main" val="0"/>
              </a:ext>
            </a:extLst>
          </a:blip>
          <a:srcRect/>
          <a:stretch>
            <a:fillRect/>
          </a:stretch>
        </p:blipFill>
        <p:spPr bwMode="auto">
          <a:xfrm>
            <a:off x="387350" y="142875"/>
            <a:ext cx="1430338"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609600"/>
            <a:ext cx="82296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9" name="Rectangle 3"/>
          <p:cNvSpPr>
            <a:spLocks noGrp="1" noChangeArrowheads="1"/>
          </p:cNvSpPr>
          <p:nvPr>
            <p:ph type="body" idx="1"/>
          </p:nvPr>
        </p:nvSpPr>
        <p:spPr bwMode="auto">
          <a:xfrm>
            <a:off x="457200" y="1524000"/>
            <a:ext cx="82296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5F5F5F"/>
                </a:solidFill>
                <a:cs typeface="Geneva" charset="0"/>
              </a:defRPr>
            </a:lvl1pPr>
          </a:lstStyle>
          <a:p>
            <a:pPr>
              <a:defRPr/>
            </a:pPr>
            <a:fld id="{A43B07CD-0D0F-2242-A2A1-6A1210CD92C5}" type="slidenum">
              <a:rPr lang="en-US"/>
              <a:pPr>
                <a:defRPr/>
              </a:pPr>
              <a:t>‹#›</a:t>
            </a:fld>
            <a:endParaRPr lang="en-US"/>
          </a:p>
        </p:txBody>
      </p:sp>
      <p:sp>
        <p:nvSpPr>
          <p:cNvPr id="1031" name="Text Box 10"/>
          <p:cNvSpPr txBox="1">
            <a:spLocks noChangeArrowheads="1"/>
          </p:cNvSpPr>
          <p:nvPr/>
        </p:nvSpPr>
        <p:spPr bwMode="auto">
          <a:xfrm>
            <a:off x="4876800" y="98425"/>
            <a:ext cx="419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eaLnBrk="1" hangingPunct="1">
              <a:spcBef>
                <a:spcPct val="50000"/>
              </a:spcBef>
              <a:defRPr/>
            </a:pPr>
            <a:endParaRPr lang="en-US" sz="2000" smtClean="0">
              <a:solidFill>
                <a:schemeClr val="bg1"/>
              </a:solidFill>
            </a:endParaRPr>
          </a:p>
        </p:txBody>
      </p:sp>
    </p:spTree>
  </p:cSld>
  <p:clrMap bg1="lt1" tx1="dk1" bg2="lt2" tx2="dk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sldNum="0" hdr="0" ftr="0" dt="0"/>
  <p:txStyles>
    <p:titleStyle>
      <a:lvl1pPr algn="l" rtl="0" eaLnBrk="0" fontAlgn="base" hangingPunct="0">
        <a:spcBef>
          <a:spcPct val="0"/>
        </a:spcBef>
        <a:spcAft>
          <a:spcPct val="0"/>
        </a:spcAft>
        <a:defRPr sz="3000">
          <a:solidFill>
            <a:schemeClr val="tx2"/>
          </a:solidFill>
          <a:latin typeface="Trebuchet MS"/>
          <a:ea typeface="ヒラギノ角ゴ Pro W3" charset="0"/>
          <a:cs typeface="Trebuchet MS"/>
        </a:defRPr>
      </a:lvl1pPr>
      <a:lvl2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rgbClr val="5F5F5F"/>
          </a:solidFill>
          <a:latin typeface="Trebuchet MS"/>
          <a:ea typeface="ヒラギノ角ゴ Pro W3" charset="0"/>
          <a:cs typeface="Trebuchet MS"/>
        </a:defRPr>
      </a:lvl1pPr>
      <a:lvl2pPr marL="742950" indent="-285750" algn="l" rtl="0" eaLnBrk="0" fontAlgn="base" hangingPunct="0">
        <a:spcBef>
          <a:spcPct val="20000"/>
        </a:spcBef>
        <a:spcAft>
          <a:spcPct val="0"/>
        </a:spcAft>
        <a:buChar char="–"/>
        <a:defRPr>
          <a:solidFill>
            <a:srgbClr val="5F5F5F"/>
          </a:solidFill>
          <a:latin typeface="Trebuchet MS"/>
          <a:ea typeface="Geneva" charset="0"/>
          <a:cs typeface="Trebuchet MS"/>
        </a:defRPr>
      </a:lvl2pPr>
      <a:lvl3pPr marL="1143000" indent="-228600" algn="l" rtl="0" eaLnBrk="0" fontAlgn="base" hangingPunct="0">
        <a:spcBef>
          <a:spcPct val="20000"/>
        </a:spcBef>
        <a:spcAft>
          <a:spcPct val="0"/>
        </a:spcAft>
        <a:buChar char="•"/>
        <a:defRPr sz="1600">
          <a:solidFill>
            <a:srgbClr val="5F5F5F"/>
          </a:solidFill>
          <a:latin typeface="Trebuchet MS"/>
          <a:ea typeface="Geneva" charset="0"/>
          <a:cs typeface="Trebuchet MS"/>
        </a:defRPr>
      </a:lvl3pPr>
      <a:lvl4pPr marL="16002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4pPr>
      <a:lvl5pPr marL="20574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3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13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136.png"/></Relationships>
</file>

<file path=ppt/slides/_rels/slide103.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04.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4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09.xml.rels><?xml version="1.0" encoding="UTF-8" standalone="yes"?>
<Relationships xmlns="http://schemas.openxmlformats.org/package/2006/relationships"><Relationship Id="rId3" Type="http://schemas.openxmlformats.org/officeDocument/2006/relationships/image" Target="../media/image142.emf"/><Relationship Id="rId4" Type="http://schemas.openxmlformats.org/officeDocument/2006/relationships/image" Target="../media/image143.emf"/><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3.png"/></Relationships>
</file>

<file path=ppt/slides/_rels/slide110.xml.rels><?xml version="1.0" encoding="UTF-8" standalone="yes"?>
<Relationships xmlns="http://schemas.openxmlformats.org/package/2006/relationships"><Relationship Id="rId3" Type="http://schemas.openxmlformats.org/officeDocument/2006/relationships/image" Target="../media/image144.emf"/><Relationship Id="rId4" Type="http://schemas.openxmlformats.org/officeDocument/2006/relationships/image" Target="../media/image145.emf"/><Relationship Id="rId5" Type="http://schemas.openxmlformats.org/officeDocument/2006/relationships/image" Target="../media/image146.emf"/><Relationship Id="rId6" Type="http://schemas.openxmlformats.org/officeDocument/2006/relationships/image" Target="../media/image147.emf"/><Relationship Id="rId7" Type="http://schemas.openxmlformats.org/officeDocument/2006/relationships/image" Target="../media/image148.emf"/><Relationship Id="rId8" Type="http://schemas.openxmlformats.org/officeDocument/2006/relationships/image" Target="../media/image149.emf"/><Relationship Id="rId9" Type="http://schemas.openxmlformats.org/officeDocument/2006/relationships/image" Target="../media/image150.emf"/><Relationship Id="rId10" Type="http://schemas.openxmlformats.org/officeDocument/2006/relationships/image" Target="../media/image151.emf"/><Relationship Id="rId1" Type="http://schemas.openxmlformats.org/officeDocument/2006/relationships/slideLayout" Target="../slideLayouts/slideLayout6.xml"/><Relationship Id="rId2" Type="http://schemas.openxmlformats.org/officeDocument/2006/relationships/notesSlide" Target="../notesSlides/notesSlide95.xml"/></Relationships>
</file>

<file path=ppt/slides/_rels/slide111.xml.rels><?xml version="1.0" encoding="UTF-8" standalone="yes"?>
<Relationships xmlns="http://schemas.openxmlformats.org/package/2006/relationships"><Relationship Id="rId3" Type="http://schemas.openxmlformats.org/officeDocument/2006/relationships/image" Target="../media/image153.emf"/><Relationship Id="rId4" Type="http://schemas.openxmlformats.org/officeDocument/2006/relationships/image" Target="../media/image154.emf"/><Relationship Id="rId1" Type="http://schemas.openxmlformats.org/officeDocument/2006/relationships/slideLayout" Target="../slideLayouts/slideLayout6.xml"/><Relationship Id="rId2" Type="http://schemas.openxmlformats.org/officeDocument/2006/relationships/image" Target="../media/image152.e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5.png"/><Relationship Id="rId3" Type="http://schemas.openxmlformats.org/officeDocument/2006/relationships/image" Target="../media/image156.png"/></Relationships>
</file>

<file path=ppt/slides/_rels/slide113.xml.rels><?xml version="1.0" encoding="UTF-8" standalone="yes"?>
<Relationships xmlns="http://schemas.openxmlformats.org/package/2006/relationships"><Relationship Id="rId3" Type="http://schemas.openxmlformats.org/officeDocument/2006/relationships/image" Target="../media/image158.emf"/><Relationship Id="rId4" Type="http://schemas.openxmlformats.org/officeDocument/2006/relationships/image" Target="../media/image159.jpeg"/><Relationship Id="rId1" Type="http://schemas.openxmlformats.org/officeDocument/2006/relationships/slideLayout" Target="../slideLayouts/slideLayout6.xml"/><Relationship Id="rId2" Type="http://schemas.openxmlformats.org/officeDocument/2006/relationships/image" Target="../media/image157.e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0.png"/><Relationship Id="rId3" Type="http://schemas.openxmlformats.org/officeDocument/2006/relationships/image" Target="../media/image143.emf"/></Relationships>
</file>

<file path=ppt/slides/_rels/slide116.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62.png"/><Relationship Id="rId1" Type="http://schemas.openxmlformats.org/officeDocument/2006/relationships/slideLayout" Target="../slideLayouts/slideLayout6.xml"/><Relationship Id="rId2" Type="http://schemas.openxmlformats.org/officeDocument/2006/relationships/notesSlide" Target="../notesSlides/notesSlide96.xml"/></Relationships>
</file>

<file path=ppt/slides/_rels/slide117.xml.rels><?xml version="1.0" encoding="UTF-8" standalone="yes"?>
<Relationships xmlns="http://schemas.openxmlformats.org/package/2006/relationships"><Relationship Id="rId3" Type="http://schemas.openxmlformats.org/officeDocument/2006/relationships/image" Target="../media/image164.emf"/><Relationship Id="rId4" Type="http://schemas.openxmlformats.org/officeDocument/2006/relationships/image" Target="../media/image165.png"/><Relationship Id="rId1" Type="http://schemas.openxmlformats.org/officeDocument/2006/relationships/slideLayout" Target="../slideLayouts/slideLayout6.xml"/><Relationship Id="rId2" Type="http://schemas.openxmlformats.org/officeDocument/2006/relationships/image" Target="../media/image163.emf"/></Relationships>
</file>

<file path=ppt/slides/_rels/slide118.xml.rels><?xml version="1.0" encoding="UTF-8" standalone="yes"?>
<Relationships xmlns="http://schemas.openxmlformats.org/package/2006/relationships"><Relationship Id="rId3" Type="http://schemas.openxmlformats.org/officeDocument/2006/relationships/image" Target="../media/image166.emf"/><Relationship Id="rId4" Type="http://schemas.openxmlformats.org/officeDocument/2006/relationships/image" Target="../media/image167.emf"/><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166.emf"/></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0.xml.rels><?xml version="1.0" encoding="UTF-8" standalone="yes"?>
<Relationships xmlns="http://schemas.openxmlformats.org/package/2006/relationships"><Relationship Id="rId3" Type="http://schemas.openxmlformats.org/officeDocument/2006/relationships/image" Target="../media/image167.emf"/><Relationship Id="rId4" Type="http://schemas.openxmlformats.org/officeDocument/2006/relationships/image" Target="../media/image164.emf"/><Relationship Id="rId1" Type="http://schemas.openxmlformats.org/officeDocument/2006/relationships/slideLayout" Target="../slideLayouts/slideLayout2.xml"/><Relationship Id="rId2" Type="http://schemas.openxmlformats.org/officeDocument/2006/relationships/image" Target="../media/image166.emf"/></Relationships>
</file>

<file path=ppt/slides/_rels/slide121.xml.rels><?xml version="1.0" encoding="UTF-8" standalone="yes"?>
<Relationships xmlns="http://schemas.openxmlformats.org/package/2006/relationships"><Relationship Id="rId3" Type="http://schemas.openxmlformats.org/officeDocument/2006/relationships/image" Target="../media/image163.emf"/><Relationship Id="rId4" Type="http://schemas.openxmlformats.org/officeDocument/2006/relationships/image" Target="../media/image164.emf"/><Relationship Id="rId1" Type="http://schemas.openxmlformats.org/officeDocument/2006/relationships/slideLayout" Target="../slideLayouts/slideLayout2.xml"/><Relationship Id="rId2" Type="http://schemas.openxmlformats.org/officeDocument/2006/relationships/image" Target="../media/image166.em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emf"/><Relationship Id="rId3" Type="http://schemas.openxmlformats.org/officeDocument/2006/relationships/image" Target="../media/image168.em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9.xml"/><Relationship Id="rId3" Type="http://schemas.openxmlformats.org/officeDocument/2006/relationships/image" Target="../media/image169.emf"/></Relationships>
</file>

<file path=ppt/slides/_rels/slide124.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69.emf"/><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25.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5" Type="http://schemas.openxmlformats.org/officeDocument/2006/relationships/image" Target="../media/image173.emf"/><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74.em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75.png"/></Relationships>
</file>

<file path=ppt/slides/_rels/slide128.xml.rels><?xml version="1.0" encoding="UTF-8" standalone="yes"?>
<Relationships xmlns="http://schemas.openxmlformats.org/package/2006/relationships"><Relationship Id="rId3" Type="http://schemas.openxmlformats.org/officeDocument/2006/relationships/image" Target="../media/image176.emf"/><Relationship Id="rId4" Type="http://schemas.openxmlformats.org/officeDocument/2006/relationships/image" Target="../media/image177.png"/><Relationship Id="rId1" Type="http://schemas.openxmlformats.org/officeDocument/2006/relationships/slideLayout" Target="../slideLayouts/slideLayout6.xml"/><Relationship Id="rId2" Type="http://schemas.openxmlformats.org/officeDocument/2006/relationships/notesSlide" Target="../notesSlides/notesSlide10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31.xml.rels><?xml version="1.0" encoding="UTF-8" standalone="yes"?>
<Relationships xmlns="http://schemas.openxmlformats.org/package/2006/relationships"><Relationship Id="rId11" Type="http://schemas.openxmlformats.org/officeDocument/2006/relationships/image" Target="../media/image78.png"/><Relationship Id="rId12" Type="http://schemas.openxmlformats.org/officeDocument/2006/relationships/image" Target="../media/image77.png"/><Relationship Id="rId13" Type="http://schemas.openxmlformats.org/officeDocument/2006/relationships/image" Target="../media/image76.emf"/><Relationship Id="rId14" Type="http://schemas.openxmlformats.org/officeDocument/2006/relationships/image" Target="../media/image183.png"/><Relationship Id="rId15" Type="http://schemas.openxmlformats.org/officeDocument/2006/relationships/image" Target="../media/image184.png"/><Relationship Id="rId16" Type="http://schemas.openxmlformats.org/officeDocument/2006/relationships/image" Target="../media/image185.png"/><Relationship Id="rId17" Type="http://schemas.openxmlformats.org/officeDocument/2006/relationships/image" Target="../media/image186.jpeg"/><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178.jpeg"/><Relationship Id="rId4" Type="http://schemas.openxmlformats.org/officeDocument/2006/relationships/image" Target="../media/image179.png"/><Relationship Id="rId5" Type="http://schemas.openxmlformats.org/officeDocument/2006/relationships/image" Target="../media/image180.jpeg"/><Relationship Id="rId6" Type="http://schemas.openxmlformats.org/officeDocument/2006/relationships/image" Target="../media/image181.png"/><Relationship Id="rId7" Type="http://schemas.openxmlformats.org/officeDocument/2006/relationships/image" Target="../media/image79.jpeg"/><Relationship Id="rId8" Type="http://schemas.openxmlformats.org/officeDocument/2006/relationships/image" Target="../media/image75.png"/><Relationship Id="rId9" Type="http://schemas.openxmlformats.org/officeDocument/2006/relationships/image" Target="../media/image182.png"/><Relationship Id="rId10" Type="http://schemas.openxmlformats.org/officeDocument/2006/relationships/image" Target="../media/image80.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virtualbox.org/wiki/Downloads" TargetMode="External"/><Relationship Id="rId3" Type="http://schemas.openxmlformats.org/officeDocument/2006/relationships/hyperlink" Target="http://tiny.cc/DataSpacesVM"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35.xml.rels><?xml version="1.0" encoding="UTF-8" standalone="yes"?>
<Relationships xmlns="http://schemas.openxmlformats.org/package/2006/relationships"><Relationship Id="rId3" Type="http://schemas.openxmlformats.org/officeDocument/2006/relationships/image" Target="../media/image187.png"/><Relationship Id="rId4" Type="http://schemas.openxmlformats.org/officeDocument/2006/relationships/image" Target="../media/image188.png"/><Relationship Id="rId5" Type="http://schemas.openxmlformats.org/officeDocument/2006/relationships/image" Target="../media/image189.png"/><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37.xml.rels><?xml version="1.0" encoding="UTF-8" standalone="yes"?>
<Relationships xmlns="http://schemas.openxmlformats.org/package/2006/relationships"><Relationship Id="rId3" Type="http://schemas.openxmlformats.org/officeDocument/2006/relationships/image" Target="../media/image190.emf"/><Relationship Id="rId4" Type="http://schemas.openxmlformats.org/officeDocument/2006/relationships/image" Target="../media/image191.jpeg"/><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38.xml.rels><?xml version="1.0" encoding="UTF-8" standalone="yes"?>
<Relationships xmlns="http://schemas.openxmlformats.org/package/2006/relationships"><Relationship Id="rId3" Type="http://schemas.openxmlformats.org/officeDocument/2006/relationships/image" Target="../media/image190.emf"/><Relationship Id="rId4" Type="http://schemas.openxmlformats.org/officeDocument/2006/relationships/image" Target="../media/image191.jpeg"/><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39.xml.rels><?xml version="1.0" encoding="UTF-8" standalone="yes"?>
<Relationships xmlns="http://schemas.openxmlformats.org/package/2006/relationships"><Relationship Id="rId3" Type="http://schemas.openxmlformats.org/officeDocument/2006/relationships/image" Target="../media/image192.emf"/><Relationship Id="rId4" Type="http://schemas.openxmlformats.org/officeDocument/2006/relationships/image" Target="../media/image193.emf"/><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4.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40.xml.rels><?xml version="1.0" encoding="UTF-8" standalone="yes"?>
<Relationships xmlns="http://schemas.openxmlformats.org/package/2006/relationships"><Relationship Id="rId3" Type="http://schemas.openxmlformats.org/officeDocument/2006/relationships/image" Target="../media/image194.emf"/><Relationship Id="rId4" Type="http://schemas.openxmlformats.org/officeDocument/2006/relationships/image" Target="../media/image195.emf"/><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41.xml.rels><?xml version="1.0" encoding="UTF-8" standalone="yes"?>
<Relationships xmlns="http://schemas.openxmlformats.org/package/2006/relationships"><Relationship Id="rId3" Type="http://schemas.openxmlformats.org/officeDocument/2006/relationships/image" Target="../media/image196.emf"/><Relationship Id="rId4" Type="http://schemas.openxmlformats.org/officeDocument/2006/relationships/image" Target="../media/image197.emf"/><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7.emf"/></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8.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9.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0.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1.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emf"/><Relationship Id="rId5" Type="http://schemas.openxmlformats.org/officeDocument/2006/relationships/image" Target="../media/image48.emf"/><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 Id="rId11"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5" Type="http://schemas.openxmlformats.org/officeDocument/2006/relationships/image" Target="../media/image67.jpeg"/><Relationship Id="rId6"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jpeg"/><Relationship Id="rId7"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3" Type="http://schemas.openxmlformats.org/officeDocument/2006/relationships/image" Target="../media/image88.emf"/><Relationship Id="rId4" Type="http://schemas.openxmlformats.org/officeDocument/2006/relationships/image" Target="../media/image89.pn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11" Type="http://schemas.openxmlformats.org/officeDocument/2006/relationships/image" Target="../media/image24.jpeg"/><Relationship Id="rId12" Type="http://schemas.openxmlformats.org/officeDocument/2006/relationships/image" Target="../media/image25.png"/><Relationship Id="rId13"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1.jpeg"/><Relationship Id="rId9" Type="http://schemas.openxmlformats.org/officeDocument/2006/relationships/image" Target="../media/image22.jpeg"/><Relationship Id="rId10" Type="http://schemas.openxmlformats.org/officeDocument/2006/relationships/image" Target="../media/image2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9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95.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95.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96.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97.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98.png"/></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0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7.png"/></Relationships>
</file>

<file path=ppt/slides/_rels/slide60.xml.rels><?xml version="1.0" encoding="UTF-8" standalone="yes"?>
<Relationships xmlns="http://schemas.openxmlformats.org/package/2006/relationships"><Relationship Id="rId3" Type="http://schemas.openxmlformats.org/officeDocument/2006/relationships/image" Target="../media/image101.emf"/><Relationship Id="rId4" Type="http://schemas.openxmlformats.org/officeDocument/2006/relationships/image" Target="../media/image102.png"/><Relationship Id="rId5"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1.xml.rels><?xml version="1.0" encoding="UTF-8" standalone="yes"?>
<Relationships xmlns="http://schemas.openxmlformats.org/package/2006/relationships"><Relationship Id="rId3" Type="http://schemas.openxmlformats.org/officeDocument/2006/relationships/image" Target="../media/image104.emf"/><Relationship Id="rId4" Type="http://schemas.openxmlformats.org/officeDocument/2006/relationships/image" Target="../media/image105.jpe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2.xml.rels><?xml version="1.0" encoding="UTF-8" standalone="yes"?>
<Relationships xmlns="http://schemas.openxmlformats.org/package/2006/relationships"><Relationship Id="rId3" Type="http://schemas.openxmlformats.org/officeDocument/2006/relationships/image" Target="../media/image104.emf"/><Relationship Id="rId4" Type="http://schemas.openxmlformats.org/officeDocument/2006/relationships/image" Target="../media/image106.jpe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3.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06.jpe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0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0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1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1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3.xml.rels><?xml version="1.0" encoding="UTF-8" standalone="yes"?>
<Relationships xmlns="http://schemas.openxmlformats.org/package/2006/relationships"><Relationship Id="rId3" Type="http://schemas.openxmlformats.org/officeDocument/2006/relationships/image" Target="../media/image101.emf"/><Relationship Id="rId4" Type="http://schemas.openxmlformats.org/officeDocument/2006/relationships/image" Target="../media/image103.png"/><Relationship Id="rId5"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74.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06.jpe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13.png"/></Relationships>
</file>

<file path=ppt/slides/_rels/slide78.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image" Target="../media/image117.png"/><Relationship Id="rId7" Type="http://schemas.openxmlformats.org/officeDocument/2006/relationships/image" Target="../media/image118.jpeg"/><Relationship Id="rId1" Type="http://schemas.openxmlformats.org/officeDocument/2006/relationships/slideLayout" Target="../slideLayouts/slideLayout6.xml"/><Relationship Id="rId2" Type="http://schemas.openxmlformats.org/officeDocument/2006/relationships/notesSlide" Target="../notesSlides/notesSlide65.xml"/></Relationships>
</file>

<file path=ppt/slides/_rels/slide79.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82.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23.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24.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2.xml"/><Relationship Id="rId4" Type="http://schemas.openxmlformats.org/officeDocument/2006/relationships/oleObject" Target="../embeddings/oleObject2.bin"/><Relationship Id="rId5" Type="http://schemas.openxmlformats.org/officeDocument/2006/relationships/image" Target="../media/image125.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2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2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2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image" Target="../media/image29.emf"/><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2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2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12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31.png"/></Relationships>
</file>

<file path=ppt/slides/_rels/slide97.xml.rels><?xml version="1.0" encoding="UTF-8" standalone="yes"?>
<Relationships xmlns="http://schemas.openxmlformats.org/package/2006/relationships"><Relationship Id="rId3" Type="http://schemas.openxmlformats.org/officeDocument/2006/relationships/image" Target="../media/image132.emf"/><Relationship Id="rId4" Type="http://schemas.openxmlformats.org/officeDocument/2006/relationships/image" Target="../media/image133.emf"/><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2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1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ctrTitle"/>
          </p:nvPr>
        </p:nvSpPr>
        <p:spPr/>
        <p:txBody>
          <a:bodyPr/>
          <a:lstStyle/>
          <a:p>
            <a:pPr eaLnBrk="1" hangingPunct="1"/>
            <a:r>
              <a:rPr lang="en-US" sz="4000" b="1" i="1" dirty="0" smtClean="0"/>
              <a:t>An Introduction to DataSpaces</a:t>
            </a:r>
            <a:br>
              <a:rPr lang="en-US" sz="4000" b="1" i="1" dirty="0" smtClean="0"/>
            </a:br>
            <a:r>
              <a:rPr lang="en-US" sz="4000" b="1" i="1" dirty="0" smtClean="0"/>
              <a:t>Part I – Overview</a:t>
            </a:r>
            <a:endParaRPr lang="en-US" sz="4000" dirty="0"/>
          </a:p>
        </p:txBody>
      </p:sp>
      <p:sp>
        <p:nvSpPr>
          <p:cNvPr id="13314" name="Rectangle 3"/>
          <p:cNvSpPr>
            <a:spLocks noGrp="1" noChangeArrowheads="1"/>
          </p:cNvSpPr>
          <p:nvPr>
            <p:ph type="subTitle" idx="1"/>
          </p:nvPr>
        </p:nvSpPr>
        <p:spPr>
          <a:xfrm>
            <a:off x="1371600" y="3886199"/>
            <a:ext cx="6400800" cy="2499899"/>
          </a:xfrm>
        </p:spPr>
        <p:txBody>
          <a:bodyPr/>
          <a:lstStyle/>
          <a:p>
            <a:pPr eaLnBrk="1" hangingPunct="1"/>
            <a:r>
              <a:rPr lang="en-US" dirty="0"/>
              <a:t>Instructors: Melissa </a:t>
            </a:r>
            <a:r>
              <a:rPr lang="en-US" dirty="0" err="1" smtClean="0"/>
              <a:t>Romanus</a:t>
            </a:r>
            <a:r>
              <a:rPr lang="en-US" dirty="0" smtClean="0"/>
              <a:t>, Tong Jin</a:t>
            </a:r>
            <a:r>
              <a:rPr lang="en-US" dirty="0" smtClean="0"/>
              <a:t>, </a:t>
            </a:r>
            <a:r>
              <a:rPr lang="en-US" dirty="0" smtClean="0"/>
              <a:t>Manish </a:t>
            </a:r>
            <a:r>
              <a:rPr lang="en-US" dirty="0"/>
              <a:t>Parashar</a:t>
            </a:r>
          </a:p>
          <a:p>
            <a:pPr eaLnBrk="1" hangingPunct="1"/>
            <a:r>
              <a:rPr lang="en-US" dirty="0"/>
              <a:t>Rutgers Discovery Informatics Institute (RDI2)</a:t>
            </a:r>
          </a:p>
          <a:p>
            <a:pPr eaLnBrk="1" hangingPunct="1"/>
            <a:r>
              <a:rPr lang="en-US" dirty="0"/>
              <a:t>July </a:t>
            </a:r>
            <a:r>
              <a:rPr lang="en-US" dirty="0" smtClean="0"/>
              <a:t>2015</a:t>
            </a:r>
            <a:endParaRPr lang="en-US" dirty="0"/>
          </a:p>
        </p:txBody>
      </p:sp>
      <p:pic>
        <p:nvPicPr>
          <p:cNvPr id="2" name="Picture 1"/>
          <p:cNvPicPr>
            <a:picLocks noChangeAspect="1"/>
          </p:cNvPicPr>
          <p:nvPr/>
        </p:nvPicPr>
        <p:blipFill>
          <a:blip r:embed="rId2"/>
          <a:stretch>
            <a:fillRect/>
          </a:stretch>
        </p:blipFill>
        <p:spPr>
          <a:xfrm>
            <a:off x="5991415" y="5664302"/>
            <a:ext cx="3152587" cy="1193698"/>
          </a:xfrm>
          <a:prstGeom prst="rect">
            <a:avLst/>
          </a:prstGeom>
        </p:spPr>
      </p:pic>
      <p:pic>
        <p:nvPicPr>
          <p:cNvPr id="5" name="Picture 4"/>
          <p:cNvPicPr>
            <a:picLocks noChangeAspect="1"/>
          </p:cNvPicPr>
          <p:nvPr/>
        </p:nvPicPr>
        <p:blipFill>
          <a:blip r:embed="rId3"/>
          <a:stretch>
            <a:fillRect/>
          </a:stretch>
        </p:blipFill>
        <p:spPr>
          <a:xfrm>
            <a:off x="6928436" y="14941"/>
            <a:ext cx="2305210" cy="2151529"/>
          </a:xfrm>
          <a:prstGeom prst="rect">
            <a:avLst/>
          </a:prstGeom>
        </p:spPr>
      </p:pic>
    </p:spTree>
    <p:extLst>
      <p:ext uri="{BB962C8B-B14F-4D97-AF65-F5344CB8AC3E}">
        <p14:creationId xmlns:p14="http://schemas.microsoft.com/office/powerpoint/2010/main" val="25088361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91489" y="502952"/>
            <a:ext cx="9052510" cy="731838"/>
          </a:xfrm>
        </p:spPr>
        <p:txBody>
          <a:bodyPr>
            <a:normAutofit/>
          </a:bodyPr>
          <a:lstStyle/>
          <a:p>
            <a:pPr algn="ctr"/>
            <a:r>
              <a:rPr lang="en-US" sz="2800" b="1" dirty="0"/>
              <a:t>Challenges Faced by Traditional HPC Data Pipelines</a:t>
            </a:r>
          </a:p>
        </p:txBody>
      </p:sp>
      <p:sp>
        <p:nvSpPr>
          <p:cNvPr id="10" name="Rectangle 9"/>
          <p:cNvSpPr/>
          <p:nvPr/>
        </p:nvSpPr>
        <p:spPr>
          <a:xfrm>
            <a:off x="5303519" y="1417342"/>
            <a:ext cx="3153748" cy="338419"/>
          </a:xfrm>
          <a:prstGeom prst="rect">
            <a:avLst/>
          </a:prstGeom>
        </p:spPr>
        <p:txBody>
          <a:bodyPr wrap="none" lIns="91301" tIns="45653" rIns="91301" bIns="45653">
            <a:spAutoFit/>
          </a:bodyPr>
          <a:lstStyle/>
          <a:p>
            <a:r>
              <a:rPr lang="en-US" sz="1600" dirty="0">
                <a:latin typeface="Arial"/>
                <a:cs typeface="Arial"/>
              </a:rPr>
              <a:t>Traditional data analysis pipeline</a:t>
            </a:r>
          </a:p>
        </p:txBody>
      </p:sp>
      <p:sp>
        <p:nvSpPr>
          <p:cNvPr id="13" name="Content Placeholder 1"/>
          <p:cNvSpPr txBox="1">
            <a:spLocks/>
          </p:cNvSpPr>
          <p:nvPr/>
        </p:nvSpPr>
        <p:spPr bwMode="auto">
          <a:xfrm>
            <a:off x="457245" y="3520439"/>
            <a:ext cx="8229510" cy="2743170"/>
          </a:xfrm>
          <a:prstGeom prst="rect">
            <a:avLst/>
          </a:prstGeom>
          <a:solidFill>
            <a:schemeClr val="bg1"/>
          </a:solidFill>
          <a:ln w="9525">
            <a:noFill/>
            <a:miter lim="800000"/>
            <a:headEnd/>
            <a:tailEnd/>
          </a:ln>
        </p:spPr>
        <p:txBody>
          <a:bodyPr vert="horz" wrap="square" lIns="91311" tIns="45658" rIns="91311" bIns="45658" numCol="1" anchor="t" anchorCtr="0" compatLnSpc="1">
            <a:prstTxWarp prst="textNoShape">
              <a:avLst/>
            </a:prstTxWarp>
            <a:normAutofit fontScale="92500"/>
          </a:bodyPr>
          <a:lstStyle>
            <a:lvl1pPr marL="342900" indent="-342900" algn="l" rtl="0" eaLnBrk="0" fontAlgn="base" hangingPunct="0">
              <a:spcBef>
                <a:spcPct val="20000"/>
              </a:spcBef>
              <a:spcAft>
                <a:spcPct val="0"/>
              </a:spcAft>
              <a:buChar char="•"/>
              <a:defRPr sz="2200">
                <a:solidFill>
                  <a:srgbClr val="5F5F5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a:solidFill>
                  <a:srgbClr val="5F5F5F"/>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1600">
                <a:solidFill>
                  <a:srgbClr val="5F5F5F"/>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5pPr>
            <a:lvl6pPr marL="2514600" indent="-228600" algn="l" rtl="0" fontAlgn="base">
              <a:spcBef>
                <a:spcPct val="20000"/>
              </a:spcBef>
              <a:spcAft>
                <a:spcPct val="0"/>
              </a:spcAft>
              <a:buChar char="»"/>
              <a:defRPr sz="1400">
                <a:solidFill>
                  <a:srgbClr val="5F5F5F"/>
                </a:solidFill>
                <a:latin typeface="+mn-lt"/>
                <a:ea typeface="ＭＳ Ｐゴシック" charset="-128"/>
              </a:defRPr>
            </a:lvl6pPr>
            <a:lvl7pPr marL="2971800" indent="-228600" algn="l" rtl="0" fontAlgn="base">
              <a:spcBef>
                <a:spcPct val="20000"/>
              </a:spcBef>
              <a:spcAft>
                <a:spcPct val="0"/>
              </a:spcAft>
              <a:buChar char="»"/>
              <a:defRPr sz="1400">
                <a:solidFill>
                  <a:srgbClr val="5F5F5F"/>
                </a:solidFill>
                <a:latin typeface="+mn-lt"/>
                <a:ea typeface="ＭＳ Ｐゴシック" charset="-128"/>
              </a:defRPr>
            </a:lvl7pPr>
            <a:lvl8pPr marL="3429000" indent="-228600" algn="l" rtl="0" fontAlgn="base">
              <a:spcBef>
                <a:spcPct val="20000"/>
              </a:spcBef>
              <a:spcAft>
                <a:spcPct val="0"/>
              </a:spcAft>
              <a:buChar char="»"/>
              <a:defRPr sz="1400">
                <a:solidFill>
                  <a:srgbClr val="5F5F5F"/>
                </a:solidFill>
                <a:latin typeface="+mn-lt"/>
                <a:ea typeface="ＭＳ Ｐゴシック" charset="-128"/>
              </a:defRPr>
            </a:lvl8pPr>
            <a:lvl9pPr marL="3886200" indent="-228600" algn="l" rtl="0" fontAlgn="base">
              <a:spcBef>
                <a:spcPct val="20000"/>
              </a:spcBef>
              <a:spcAft>
                <a:spcPct val="0"/>
              </a:spcAft>
              <a:buChar char="»"/>
              <a:defRPr sz="1400">
                <a:solidFill>
                  <a:srgbClr val="5F5F5F"/>
                </a:solidFill>
                <a:latin typeface="+mn-lt"/>
                <a:ea typeface="ＭＳ Ｐゴシック" charset="-128"/>
              </a:defRPr>
            </a:lvl9pPr>
          </a:lstStyle>
          <a:p>
            <a:pPr marL="0" indent="0">
              <a:lnSpc>
                <a:spcPct val="110000"/>
              </a:lnSpc>
              <a:buNone/>
            </a:pPr>
            <a:endParaRPr lang="en-US" sz="2800" b="1" dirty="0">
              <a:solidFill>
                <a:schemeClr val="tx1"/>
              </a:solidFill>
            </a:endParaRPr>
          </a:p>
          <a:p>
            <a:pPr marL="0" indent="0">
              <a:lnSpc>
                <a:spcPct val="110000"/>
              </a:lnSpc>
              <a:buNone/>
            </a:pPr>
            <a:r>
              <a:rPr lang="en-US" sz="2800" b="1" dirty="0">
                <a:solidFill>
                  <a:schemeClr val="tx1"/>
                </a:solidFill>
              </a:rPr>
              <a:t>We need to Rethink the Data Management Pipeline! </a:t>
            </a:r>
            <a:endParaRPr lang="en-US" sz="2800" dirty="0">
              <a:solidFill>
                <a:schemeClr val="tx1"/>
              </a:solidFill>
            </a:endParaRPr>
          </a:p>
          <a:p>
            <a:pPr lvl="1">
              <a:lnSpc>
                <a:spcPct val="110000"/>
              </a:lnSpc>
            </a:pPr>
            <a:r>
              <a:rPr lang="en-US" sz="2400" dirty="0">
                <a:solidFill>
                  <a:schemeClr val="tx1"/>
                </a:solidFill>
              </a:rPr>
              <a:t>Reduce data movement</a:t>
            </a:r>
          </a:p>
          <a:p>
            <a:pPr lvl="1">
              <a:lnSpc>
                <a:spcPct val="110000"/>
              </a:lnSpc>
            </a:pPr>
            <a:r>
              <a:rPr lang="en-US" sz="2400" dirty="0">
                <a:solidFill>
                  <a:schemeClr val="tx1"/>
                </a:solidFill>
              </a:rPr>
              <a:t>Move computation/analytics closer to the data  </a:t>
            </a:r>
          </a:p>
          <a:p>
            <a:pPr lvl="1">
              <a:lnSpc>
                <a:spcPct val="110000"/>
              </a:lnSpc>
            </a:pPr>
            <a:r>
              <a:rPr lang="en-US" sz="2400" dirty="0">
                <a:solidFill>
                  <a:schemeClr val="tx1"/>
                </a:solidFill>
              </a:rPr>
              <a:t>Add value to simulation data along the IO path </a:t>
            </a:r>
          </a:p>
          <a:p>
            <a:pPr>
              <a:lnSpc>
                <a:spcPct val="110000"/>
              </a:lnSpc>
              <a:defRPr/>
            </a:pPr>
            <a:endParaRPr lang="en-US" sz="1600" dirty="0">
              <a:solidFill>
                <a:schemeClr val="tx1"/>
              </a:solidFill>
            </a:endParaRPr>
          </a:p>
        </p:txBody>
      </p:sp>
      <p:sp>
        <p:nvSpPr>
          <p:cNvPr id="6" name="Rectangle 5"/>
          <p:cNvSpPr/>
          <p:nvPr/>
        </p:nvSpPr>
        <p:spPr>
          <a:xfrm>
            <a:off x="182929" y="2045870"/>
            <a:ext cx="4297633" cy="1200252"/>
          </a:xfrm>
          <a:prstGeom prst="rect">
            <a:avLst/>
          </a:prstGeom>
        </p:spPr>
        <p:txBody>
          <a:bodyPr wrap="square" lIns="91301" tIns="45653" rIns="91301" bIns="45653">
            <a:spAutoFit/>
          </a:bodyPr>
          <a:lstStyle/>
          <a:p>
            <a:r>
              <a:rPr lang="en-US" sz="2400" i="1" dirty="0">
                <a:latin typeface="Arial"/>
                <a:cs typeface="Arial"/>
              </a:rPr>
              <a:t>The </a:t>
            </a:r>
            <a:r>
              <a:rPr lang="en-US" sz="2400" b="1" i="1" dirty="0">
                <a:latin typeface="Arial"/>
                <a:cs typeface="Arial"/>
              </a:rPr>
              <a:t>costs of data movement </a:t>
            </a:r>
            <a:r>
              <a:rPr lang="en-US" sz="2400" i="1" dirty="0">
                <a:latin typeface="Arial"/>
                <a:cs typeface="Arial"/>
              </a:rPr>
              <a:t>(power and performance) are increasing and dominating!</a:t>
            </a:r>
          </a:p>
        </p:txBody>
      </p:sp>
      <p:pic>
        <p:nvPicPr>
          <p:cNvPr id="2" name="Picture 1" descr="Untitled.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82944" y="1783098"/>
            <a:ext cx="4669568" cy="1675198"/>
          </a:xfrm>
          <a:prstGeom prst="rect">
            <a:avLst/>
          </a:prstGeom>
        </p:spPr>
      </p:pic>
    </p:spTree>
    <p:extLst>
      <p:ext uri="{BB962C8B-B14F-4D97-AF65-F5344CB8AC3E}">
        <p14:creationId xmlns:p14="http://schemas.microsoft.com/office/powerpoint/2010/main" val="11050742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15" y="594065"/>
            <a:ext cx="9418267" cy="731838"/>
          </a:xfrm>
        </p:spPr>
        <p:txBody>
          <a:bodyPr/>
          <a:lstStyle/>
          <a:p>
            <a:pPr algn="ctr"/>
            <a:r>
              <a:rPr lang="en-US" sz="2800" b="1" dirty="0" err="1"/>
              <a:t>ActiveSpaces</a:t>
            </a:r>
            <a:r>
              <a:rPr lang="en-US" sz="2800" b="1" dirty="0"/>
              <a:t>: Move Code to the </a:t>
            </a:r>
            <a:r>
              <a:rPr lang="en-US" sz="2800" b="1" dirty="0" smtClean="0"/>
              <a:t>Data - Motivation</a:t>
            </a:r>
            <a:endParaRPr lang="en-US" sz="2800" b="1" dirty="0"/>
          </a:p>
        </p:txBody>
      </p:sp>
      <p:sp>
        <p:nvSpPr>
          <p:cNvPr id="2" name="Content Placeholder 1"/>
          <p:cNvSpPr>
            <a:spLocks noGrp="1"/>
          </p:cNvSpPr>
          <p:nvPr>
            <p:ph idx="1"/>
          </p:nvPr>
        </p:nvSpPr>
        <p:spPr>
          <a:xfrm>
            <a:off x="50" y="1396532"/>
            <a:ext cx="8961022" cy="1300969"/>
          </a:xfrm>
        </p:spPr>
        <p:txBody>
          <a:bodyPr/>
          <a:lstStyle/>
          <a:p>
            <a:pPr algn="just">
              <a:buNone/>
            </a:pPr>
            <a:r>
              <a:rPr lang="en-US" sz="2400" dirty="0">
                <a:solidFill>
                  <a:schemeClr val="tx1"/>
                </a:solidFill>
              </a:rPr>
              <a:t> Dynamically deploy binary code on-demand and execute customized data operations (e.g., data transformation/filters) within staging area </a:t>
            </a:r>
          </a:p>
        </p:txBody>
      </p:sp>
      <p:pic>
        <p:nvPicPr>
          <p:cNvPr id="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89" y="2971818"/>
            <a:ext cx="5282441" cy="2626307"/>
          </a:xfrm>
          <a:prstGeom prst="rect">
            <a:avLst/>
          </a:prstGeom>
          <a:solidFill>
            <a:srgbClr val="FFFFFF"/>
          </a:solidFill>
          <a:ln w="9525">
            <a:noFill/>
            <a:miter lim="800000"/>
            <a:headEnd/>
            <a:tailEnd/>
          </a:ln>
        </p:spPr>
      </p:pic>
      <p:sp>
        <p:nvSpPr>
          <p:cNvPr id="6" name="Rectangle 5"/>
          <p:cNvSpPr/>
          <p:nvPr/>
        </p:nvSpPr>
        <p:spPr>
          <a:xfrm>
            <a:off x="189944" y="5648964"/>
            <a:ext cx="5172278" cy="784695"/>
          </a:xfrm>
          <a:prstGeom prst="rect">
            <a:avLst/>
          </a:prstGeom>
        </p:spPr>
        <p:txBody>
          <a:bodyPr wrap="square" lIns="91301" tIns="45653" rIns="91301" bIns="45653">
            <a:spAutoFit/>
          </a:bodyPr>
          <a:lstStyle/>
          <a:p>
            <a:r>
              <a:rPr lang="en-US" sz="1500" dirty="0"/>
              <a:t>Plasma fusion code-coupling scenario: XGC0, M3D-MPP, and auxiliary services for post-processing, diagnostics, visualization</a:t>
            </a:r>
          </a:p>
        </p:txBody>
      </p:sp>
      <p:sp>
        <p:nvSpPr>
          <p:cNvPr id="7" name="Rectangle 6"/>
          <p:cNvSpPr/>
          <p:nvPr/>
        </p:nvSpPr>
        <p:spPr>
          <a:xfrm>
            <a:off x="5465505" y="2740388"/>
            <a:ext cx="3509161" cy="3477740"/>
          </a:xfrm>
          <a:prstGeom prst="rect">
            <a:avLst/>
          </a:prstGeom>
        </p:spPr>
        <p:txBody>
          <a:bodyPr wrap="square" lIns="91301" tIns="45653" rIns="91301" bIns="45653">
            <a:spAutoFit/>
          </a:bodyPr>
          <a:lstStyle/>
          <a:p>
            <a:r>
              <a:rPr lang="en-US" sz="2000" b="1" dirty="0"/>
              <a:t>Advantages</a:t>
            </a:r>
          </a:p>
          <a:p>
            <a:pPr marL="342438" indent="-342438">
              <a:buFont typeface="Arial"/>
              <a:buChar char="•"/>
            </a:pPr>
            <a:r>
              <a:rPr lang="en-US" sz="2000" dirty="0"/>
              <a:t>Reduces network data traffic by transferring only the analytic kernels and retrieving the results</a:t>
            </a:r>
          </a:p>
          <a:p>
            <a:pPr marL="342438" indent="-342438">
              <a:buFont typeface="Arial"/>
              <a:buChar char="•"/>
            </a:pPr>
            <a:r>
              <a:rPr lang="en-US" sz="2000" dirty="0"/>
              <a:t>Reduces </a:t>
            </a:r>
            <a:r>
              <a:rPr lang="en-US" sz="2000" dirty="0" smtClean="0"/>
              <a:t>execution </a:t>
            </a:r>
            <a:r>
              <a:rPr lang="en-US" sz="2000" dirty="0"/>
              <a:t>time by offloading </a:t>
            </a:r>
            <a:r>
              <a:rPr lang="en-US" sz="2000" dirty="0" smtClean="0"/>
              <a:t>analytic kernel and executing it </a:t>
            </a:r>
            <a:r>
              <a:rPr lang="en-US" sz="2000" dirty="0"/>
              <a:t>in </a:t>
            </a:r>
            <a:r>
              <a:rPr lang="en-US" sz="2000" dirty="0" smtClean="0"/>
              <a:t>parallel with application</a:t>
            </a:r>
            <a:endParaRPr lang="en-US" sz="2000" dirty="0"/>
          </a:p>
          <a:p>
            <a:pPr marL="342438" indent="-342438">
              <a:buFont typeface="Arial"/>
              <a:buChar char="•"/>
            </a:pPr>
            <a:r>
              <a:rPr lang="en-US" sz="2000" dirty="0" smtClean="0"/>
              <a:t>Operates </a:t>
            </a:r>
            <a:r>
              <a:rPr lang="en-US" sz="2000" dirty="0"/>
              <a:t>only on data of interest </a:t>
            </a:r>
          </a:p>
        </p:txBody>
      </p:sp>
    </p:spTree>
    <p:extLst>
      <p:ext uri="{BB962C8B-B14F-4D97-AF65-F5344CB8AC3E}">
        <p14:creationId xmlns:p14="http://schemas.microsoft.com/office/powerpoint/2010/main" val="1623267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67" y="685830"/>
            <a:ext cx="8320949" cy="731512"/>
          </a:xfrm>
        </p:spPr>
        <p:txBody>
          <a:bodyPr/>
          <a:lstStyle/>
          <a:p>
            <a:pPr algn="ctr"/>
            <a:r>
              <a:rPr lang="en-US" sz="2800" b="1" dirty="0"/>
              <a:t>Programming with </a:t>
            </a:r>
            <a:r>
              <a:rPr lang="en-US" sz="2800" b="1" dirty="0" err="1"/>
              <a:t>ActiveSpaces</a:t>
            </a:r>
            <a:r>
              <a:rPr lang="en-US" sz="2800" b="1" dirty="0"/>
              <a:t>: Data Kernel Execution</a:t>
            </a:r>
            <a:endParaRPr lang="en-US" sz="2800" dirty="0"/>
          </a:p>
        </p:txBody>
      </p:sp>
      <p:pic>
        <p:nvPicPr>
          <p:cNvPr id="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88761" y="1691659"/>
            <a:ext cx="6857925" cy="2963986"/>
          </a:xfrm>
          <a:prstGeom prst="rect">
            <a:avLst/>
          </a:prstGeom>
          <a:solidFill>
            <a:srgbClr val="FFFFFF"/>
          </a:solidFill>
          <a:ln w="9525">
            <a:noFill/>
            <a:miter lim="800000"/>
            <a:headEnd/>
            <a:tailEnd/>
          </a:ln>
        </p:spPr>
      </p:pic>
      <p:sp>
        <p:nvSpPr>
          <p:cNvPr id="6" name="Rectangle 5"/>
          <p:cNvSpPr/>
          <p:nvPr/>
        </p:nvSpPr>
        <p:spPr>
          <a:xfrm>
            <a:off x="274329" y="4776871"/>
            <a:ext cx="8961073" cy="2152889"/>
          </a:xfrm>
          <a:prstGeom prst="rect">
            <a:avLst/>
          </a:prstGeom>
        </p:spPr>
        <p:txBody>
          <a:bodyPr wrap="square" lIns="91301" tIns="45653" rIns="91301" bIns="45653">
            <a:spAutoFit/>
          </a:bodyPr>
          <a:lstStyle/>
          <a:p>
            <a:pPr>
              <a:lnSpc>
                <a:spcPts val="2000"/>
              </a:lnSpc>
              <a:buFont typeface="Arial" pitchFamily="34" charset="0"/>
              <a:buChar char="•"/>
            </a:pPr>
            <a:r>
              <a:rPr lang="en-US" sz="2000" dirty="0"/>
              <a:t> Data kernels are user defined and customized for each application</a:t>
            </a:r>
          </a:p>
          <a:p>
            <a:pPr>
              <a:lnSpc>
                <a:spcPts val="2000"/>
              </a:lnSpc>
              <a:buFont typeface="Arial" pitchFamily="34" charset="0"/>
              <a:buChar char="•"/>
            </a:pPr>
            <a:endParaRPr lang="en-US" sz="2000" dirty="0"/>
          </a:p>
          <a:p>
            <a:pPr>
              <a:lnSpc>
                <a:spcPts val="2000"/>
              </a:lnSpc>
              <a:buFont typeface="Arial" pitchFamily="34" charset="0"/>
              <a:buChar char="•"/>
            </a:pPr>
            <a:r>
              <a:rPr lang="en-US" sz="2000" dirty="0"/>
              <a:t> Implemented using all constructs of the C language</a:t>
            </a:r>
          </a:p>
          <a:p>
            <a:pPr>
              <a:lnSpc>
                <a:spcPts val="2000"/>
              </a:lnSpc>
              <a:buFont typeface="Arial" pitchFamily="34" charset="0"/>
              <a:buChar char="•"/>
            </a:pPr>
            <a:endParaRPr lang="en-US" sz="2000" dirty="0"/>
          </a:p>
          <a:p>
            <a:pPr>
              <a:lnSpc>
                <a:spcPts val="2000"/>
              </a:lnSpc>
              <a:buFont typeface="Arial" pitchFamily="34" charset="0"/>
              <a:buChar char="•"/>
            </a:pPr>
            <a:r>
              <a:rPr lang="en-US" sz="2000" dirty="0"/>
              <a:t> Compiled and linked with user applications</a:t>
            </a:r>
          </a:p>
          <a:p>
            <a:pPr>
              <a:lnSpc>
                <a:spcPts val="2000"/>
              </a:lnSpc>
              <a:buFont typeface="Arial" pitchFamily="34" charset="0"/>
              <a:buChar char="•"/>
            </a:pPr>
            <a:endParaRPr lang="en-US" sz="2000" dirty="0"/>
          </a:p>
          <a:p>
            <a:pPr>
              <a:lnSpc>
                <a:spcPts val="2000"/>
              </a:lnSpc>
              <a:buFont typeface="Arial" pitchFamily="34" charset="0"/>
              <a:buChar char="•"/>
            </a:pPr>
            <a:r>
              <a:rPr lang="en-US" sz="2000" dirty="0"/>
              <a:t> Can execute locally, or be deployed and executed remotely in </a:t>
            </a:r>
            <a:r>
              <a:rPr lang="en-US" sz="2000" dirty="0" smtClean="0"/>
              <a:t>staging </a:t>
            </a:r>
            <a:r>
              <a:rPr lang="en-US" sz="2000" dirty="0"/>
              <a:t>area</a:t>
            </a:r>
          </a:p>
          <a:p>
            <a:pPr>
              <a:lnSpc>
                <a:spcPts val="2000"/>
              </a:lnSpc>
            </a:pPr>
            <a:endParaRPr lang="en-US" sz="2000" dirty="0"/>
          </a:p>
        </p:txBody>
      </p:sp>
    </p:spTree>
    <p:extLst>
      <p:ext uri="{BB962C8B-B14F-4D97-AF65-F5344CB8AC3E}">
        <p14:creationId xmlns:p14="http://schemas.microsoft.com/office/powerpoint/2010/main" val="4108977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38"/>
            <a:ext cx="9144000" cy="533721"/>
          </a:xfrm>
        </p:spPr>
        <p:txBody>
          <a:bodyPr/>
          <a:lstStyle/>
          <a:p>
            <a:r>
              <a:rPr lang="en-US" sz="2800" b="1" dirty="0" err="1"/>
              <a:t>ActiveSpace</a:t>
            </a:r>
            <a:r>
              <a:rPr lang="en-US" sz="2800" b="1" dirty="0"/>
              <a:t>: Third-Party Plugins in the Staging Area</a:t>
            </a:r>
          </a:p>
        </p:txBody>
      </p:sp>
      <p:sp>
        <p:nvSpPr>
          <p:cNvPr id="6" name="Content Placeholder 5"/>
          <p:cNvSpPr>
            <a:spLocks noGrp="1"/>
          </p:cNvSpPr>
          <p:nvPr>
            <p:ph idx="1"/>
          </p:nvPr>
        </p:nvSpPr>
        <p:spPr>
          <a:xfrm>
            <a:off x="50" y="1300235"/>
            <a:ext cx="4340048" cy="5329130"/>
          </a:xfrm>
          <a:ln>
            <a:noFill/>
          </a:ln>
        </p:spPr>
        <p:style>
          <a:lnRef idx="2">
            <a:schemeClr val="dk1"/>
          </a:lnRef>
          <a:fillRef idx="1">
            <a:schemeClr val="lt1"/>
          </a:fillRef>
          <a:effectRef idx="0">
            <a:schemeClr val="dk1"/>
          </a:effectRef>
          <a:fontRef idx="minor">
            <a:schemeClr val="dk1"/>
          </a:fontRef>
        </p:style>
        <p:txBody>
          <a:bodyPr>
            <a:noAutofit/>
          </a:bodyPr>
          <a:lstStyle/>
          <a:p>
            <a:pPr>
              <a:lnSpc>
                <a:spcPct val="80000"/>
              </a:lnSpc>
              <a:spcAft>
                <a:spcPts val="658"/>
              </a:spcAft>
              <a:buClr>
                <a:srgbClr val="5F5F5F"/>
              </a:buClr>
              <a:buFont typeface="Formata BQ Regular" charset="0"/>
              <a:buChar char="•"/>
            </a:pPr>
            <a:r>
              <a:rPr lang="en-US" sz="1800" dirty="0">
                <a:latin typeface="Arial"/>
                <a:cs typeface="Arial"/>
              </a:rPr>
              <a:t>Data processing plugins in the hybrid staging area </a:t>
            </a:r>
          </a:p>
          <a:p>
            <a:pPr lvl="1">
              <a:lnSpc>
                <a:spcPct val="80000"/>
              </a:lnSpc>
              <a:spcAft>
                <a:spcPts val="658"/>
              </a:spcAft>
              <a:buClr>
                <a:srgbClr val="5F5F5F"/>
              </a:buClr>
              <a:buFont typeface="Formata BQ Regular" charset="0"/>
              <a:buChar char="•"/>
            </a:pPr>
            <a:r>
              <a:rPr lang="en-US" dirty="0">
                <a:latin typeface="Arial"/>
                <a:cs typeface="Arial"/>
              </a:rPr>
              <a:t>In-situ data processing</a:t>
            </a:r>
          </a:p>
          <a:p>
            <a:pPr lvl="1">
              <a:lnSpc>
                <a:spcPct val="80000"/>
              </a:lnSpc>
              <a:spcAft>
                <a:spcPts val="658"/>
              </a:spcAft>
              <a:buClr>
                <a:srgbClr val="5F5F5F"/>
              </a:buClr>
              <a:buFont typeface="Formata BQ Regular" charset="0"/>
              <a:buChar char="•"/>
            </a:pPr>
            <a:r>
              <a:rPr lang="en-US" dirty="0">
                <a:latin typeface="Arial"/>
                <a:cs typeface="Arial"/>
              </a:rPr>
              <a:t>Analytics pipelines</a:t>
            </a:r>
          </a:p>
          <a:p>
            <a:pPr>
              <a:lnSpc>
                <a:spcPct val="80000"/>
              </a:lnSpc>
              <a:spcAft>
                <a:spcPts val="658"/>
              </a:spcAft>
              <a:buClr>
                <a:srgbClr val="5F5F5F"/>
              </a:buClr>
              <a:buFont typeface="Formata BQ Regular" charset="0"/>
              <a:buChar char="•"/>
            </a:pPr>
            <a:r>
              <a:rPr lang="en-US" sz="1800" dirty="0">
                <a:latin typeface="Arial"/>
                <a:cs typeface="Arial"/>
              </a:rPr>
              <a:t>Many issues </a:t>
            </a:r>
          </a:p>
          <a:p>
            <a:pPr lvl="1">
              <a:lnSpc>
                <a:spcPct val="80000"/>
              </a:lnSpc>
              <a:spcAft>
                <a:spcPts val="658"/>
              </a:spcAft>
              <a:buClr>
                <a:srgbClr val="5F5F5F"/>
              </a:buClr>
              <a:buFont typeface="Formata BQ Regular" charset="0"/>
              <a:buChar char="•"/>
            </a:pPr>
            <a:r>
              <a:rPr lang="en-US" dirty="0">
                <a:latin typeface="Arial"/>
                <a:cs typeface="Arial"/>
              </a:rPr>
              <a:t>Programming (data and control) models for plugins</a:t>
            </a:r>
          </a:p>
          <a:p>
            <a:pPr lvl="1">
              <a:lnSpc>
                <a:spcPct val="80000"/>
              </a:lnSpc>
              <a:spcAft>
                <a:spcPts val="658"/>
              </a:spcAft>
              <a:buClr>
                <a:srgbClr val="5F5F5F"/>
              </a:buClr>
              <a:buFont typeface="Formata BQ Regular" charset="0"/>
              <a:buChar char="•"/>
            </a:pPr>
            <a:r>
              <a:rPr lang="en-US" dirty="0">
                <a:latin typeface="Arial"/>
                <a:cs typeface="Arial"/>
              </a:rPr>
              <a:t>Deployment mechanisms</a:t>
            </a:r>
          </a:p>
          <a:p>
            <a:pPr lvl="1">
              <a:lnSpc>
                <a:spcPct val="80000"/>
              </a:lnSpc>
              <a:spcAft>
                <a:spcPts val="658"/>
              </a:spcAft>
              <a:buClr>
                <a:srgbClr val="5F5F5F"/>
              </a:buClr>
              <a:buFont typeface="Formata BQ Regular" charset="0"/>
              <a:buChar char="•"/>
            </a:pPr>
            <a:r>
              <a:rPr lang="en-US" dirty="0">
                <a:latin typeface="Arial"/>
                <a:cs typeface="Arial"/>
              </a:rPr>
              <a:t>Robustness, correctness, etc.</a:t>
            </a:r>
          </a:p>
          <a:p>
            <a:pPr>
              <a:lnSpc>
                <a:spcPct val="80000"/>
              </a:lnSpc>
              <a:spcAft>
                <a:spcPts val="658"/>
              </a:spcAft>
              <a:buClr>
                <a:srgbClr val="5F5F5F"/>
              </a:buClr>
              <a:buFont typeface="Formata BQ Regular" charset="0"/>
              <a:buChar char="•"/>
            </a:pPr>
            <a:r>
              <a:rPr lang="en-US" sz="1800" dirty="0">
                <a:latin typeface="Arial"/>
                <a:cs typeface="Arial"/>
              </a:rPr>
              <a:t>Multiple approaches</a:t>
            </a:r>
          </a:p>
          <a:p>
            <a:pPr lvl="1">
              <a:lnSpc>
                <a:spcPct val="80000"/>
              </a:lnSpc>
              <a:spcAft>
                <a:spcPts val="658"/>
              </a:spcAft>
              <a:buClr>
                <a:srgbClr val="5F5F5F"/>
              </a:buClr>
              <a:buFont typeface="Formata BQ Regular" charset="0"/>
              <a:buChar char="•"/>
            </a:pPr>
            <a:r>
              <a:rPr lang="en-US" dirty="0">
                <a:latin typeface="Arial"/>
                <a:cs typeface="Arial"/>
              </a:rPr>
              <a:t>Code, binary, scripts, etc.</a:t>
            </a:r>
          </a:p>
          <a:p>
            <a:pPr lvl="1">
              <a:lnSpc>
                <a:spcPct val="80000"/>
              </a:lnSpc>
              <a:spcAft>
                <a:spcPts val="658"/>
              </a:spcAft>
              <a:buClr>
                <a:srgbClr val="5F5F5F"/>
              </a:buClr>
              <a:buFont typeface="Formata BQ Regular" charset="0"/>
              <a:buChar char="•"/>
            </a:pPr>
            <a:r>
              <a:rPr lang="en-US" dirty="0">
                <a:latin typeface="Arial"/>
                <a:cs typeface="Arial"/>
              </a:rPr>
              <a:t>Several implementations</a:t>
            </a:r>
          </a:p>
          <a:p>
            <a:pPr lvl="2">
              <a:lnSpc>
                <a:spcPct val="80000"/>
              </a:lnSpc>
              <a:spcAft>
                <a:spcPts val="658"/>
              </a:spcAft>
              <a:buClr>
                <a:srgbClr val="5F5F5F"/>
              </a:buClr>
              <a:buFont typeface="Formata BQ Regular" charset="0"/>
              <a:buChar char="•"/>
            </a:pPr>
            <a:r>
              <a:rPr lang="en-US" sz="1400" dirty="0" err="1">
                <a:latin typeface="Arial"/>
                <a:cs typeface="Arial"/>
              </a:rPr>
              <a:t>ActiveSpace</a:t>
            </a:r>
            <a:r>
              <a:rPr lang="en-US" sz="1400" dirty="0">
                <a:latin typeface="Arial"/>
                <a:cs typeface="Arial"/>
              </a:rPr>
              <a:t>, </a:t>
            </a:r>
            <a:r>
              <a:rPr lang="en-US" sz="1400" dirty="0" err="1">
                <a:latin typeface="Arial"/>
                <a:cs typeface="Arial"/>
              </a:rPr>
              <a:t>SmartTap</a:t>
            </a:r>
            <a:r>
              <a:rPr lang="en-US" sz="1400" dirty="0">
                <a:latin typeface="Arial"/>
                <a:cs typeface="Arial"/>
              </a:rPr>
              <a:t>, etc.</a:t>
            </a:r>
          </a:p>
          <a:p>
            <a:pPr lvl="1">
              <a:lnSpc>
                <a:spcPct val="80000"/>
              </a:lnSpc>
              <a:spcAft>
                <a:spcPts val="658"/>
              </a:spcAft>
              <a:buClr>
                <a:srgbClr val="5F5F5F"/>
              </a:buClr>
              <a:buFont typeface="Arial"/>
              <a:buChar char="•"/>
            </a:pPr>
            <a:r>
              <a:rPr lang="en-US" dirty="0">
                <a:latin typeface="Arial"/>
                <a:cs typeface="Arial"/>
              </a:rPr>
              <a:t>E.g., </a:t>
            </a:r>
            <a:r>
              <a:rPr lang="en-US" dirty="0" err="1">
                <a:latin typeface="Arial"/>
                <a:cs typeface="Arial"/>
              </a:rPr>
              <a:t>ActiveSpaces</a:t>
            </a:r>
            <a:r>
              <a:rPr lang="en-US" dirty="0">
                <a:latin typeface="Arial"/>
                <a:cs typeface="Arial"/>
              </a:rPr>
              <a:t> (IPDPS 11): Dynamically deploy custom application data transformation/filters on-demand and execute in staging area (</a:t>
            </a:r>
            <a:r>
              <a:rPr lang="en-US" dirty="0" err="1">
                <a:latin typeface="Arial"/>
                <a:cs typeface="Arial"/>
              </a:rPr>
              <a:t>DataSpaces</a:t>
            </a:r>
            <a:r>
              <a:rPr lang="en-US" dirty="0">
                <a:latin typeface="Arial"/>
                <a:cs typeface="Arial"/>
              </a:rPr>
              <a:t>)</a:t>
            </a:r>
          </a:p>
          <a:p>
            <a:pPr marL="913169" lvl="2" indent="0">
              <a:lnSpc>
                <a:spcPct val="80000"/>
              </a:lnSpc>
              <a:spcAft>
                <a:spcPts val="658"/>
              </a:spcAft>
              <a:buClr>
                <a:srgbClr val="5F5F5F"/>
              </a:buClr>
              <a:buNone/>
            </a:pPr>
            <a:endParaRPr lang="en-US" sz="1400" dirty="0">
              <a:latin typeface="Arial"/>
              <a:cs typeface="Arial"/>
            </a:endParaRPr>
          </a:p>
        </p:txBody>
      </p:sp>
      <p:sp>
        <p:nvSpPr>
          <p:cNvPr id="5" name="Content Placeholder 4"/>
          <p:cNvSpPr>
            <a:spLocks noGrp="1"/>
          </p:cNvSpPr>
          <p:nvPr>
            <p:ph sz="half" idx="4294967295"/>
          </p:nvPr>
        </p:nvSpPr>
        <p:spPr>
          <a:xfrm>
            <a:off x="4735513" y="4403725"/>
            <a:ext cx="4408487" cy="2317750"/>
          </a:xfrm>
        </p:spPr>
        <p:txBody>
          <a:bodyPr>
            <a:normAutofit/>
          </a:bodyPr>
          <a:lstStyle/>
          <a:p>
            <a:pPr>
              <a:spcAft>
                <a:spcPts val="658"/>
              </a:spcAft>
              <a:buFont typeface="Times New Roman" charset="0"/>
              <a:buChar char="•"/>
            </a:pPr>
            <a:r>
              <a:rPr lang="en-US" sz="1800" dirty="0">
                <a:solidFill>
                  <a:srgbClr val="291E06"/>
                </a:solidFill>
                <a:latin typeface="Arial"/>
                <a:cs typeface="Arial"/>
              </a:rPr>
              <a:t>Provide the programming support to define custom data kernels to operate on data objects of interest </a:t>
            </a:r>
          </a:p>
          <a:p>
            <a:pPr>
              <a:spcAft>
                <a:spcPts val="658"/>
              </a:spcAft>
              <a:buFont typeface="Times New Roman" charset="0"/>
              <a:buChar char="•"/>
            </a:pPr>
            <a:r>
              <a:rPr lang="en-US" sz="1800" dirty="0">
                <a:solidFill>
                  <a:srgbClr val="291E06"/>
                </a:solidFill>
                <a:latin typeface="Arial"/>
                <a:cs typeface="Arial"/>
              </a:rPr>
              <a:t>Runtime system to dynamically deploy kernels to staging resources, and execute them on the relevant data objects</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0727" y="1477934"/>
            <a:ext cx="4409402" cy="265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8898392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2103147" y="45757"/>
            <a:ext cx="4754828" cy="548930"/>
          </a:xfrm>
        </p:spPr>
        <p:txBody>
          <a:bodyPr/>
          <a:lstStyle/>
          <a:p>
            <a:r>
              <a:rPr lang="en-US" sz="2800" b="1" dirty="0" err="1"/>
              <a:t>ActiveSpaces</a:t>
            </a:r>
            <a:r>
              <a:rPr lang="en-US" sz="2800" b="1" dirty="0"/>
              <a:t>: Evaluation-I</a:t>
            </a:r>
          </a:p>
        </p:txBody>
      </p:sp>
      <p:sp>
        <p:nvSpPr>
          <p:cNvPr id="3" name="Content Placeholder 2"/>
          <p:cNvSpPr>
            <a:spLocks noGrp="1"/>
          </p:cNvSpPr>
          <p:nvPr>
            <p:ph idx="1"/>
          </p:nvPr>
        </p:nvSpPr>
        <p:spPr>
          <a:xfrm>
            <a:off x="-1" y="1188782"/>
            <a:ext cx="4586111" cy="5669218"/>
          </a:xfrm>
        </p:spPr>
        <p:txBody>
          <a:bodyPr>
            <a:noAutofit/>
          </a:bodyPr>
          <a:lstStyle/>
          <a:p>
            <a:pPr marL="375731" indent="-375731">
              <a:lnSpc>
                <a:spcPct val="110000"/>
              </a:lnSpc>
              <a:buClr>
                <a:srgbClr val="5F5F5F"/>
              </a:buClr>
              <a:buFont typeface="Formata BQ Regular"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pPr>
            <a:r>
              <a:rPr lang="en-US" sz="1800" dirty="0">
                <a:solidFill>
                  <a:schemeClr val="tx1"/>
                </a:solidFill>
                <a:latin typeface="Arial" charset="0"/>
                <a:ea typeface="ＭＳ Ｐゴシック" charset="0"/>
                <a:cs typeface="ＭＳ Ｐゴシック" charset="0"/>
              </a:rPr>
              <a:t>Use a coupling scenario with two </a:t>
            </a:r>
            <a:r>
              <a:rPr lang="en-US" sz="1800" dirty="0" smtClean="0">
                <a:solidFill>
                  <a:schemeClr val="tx1"/>
                </a:solidFill>
                <a:latin typeface="Arial" charset="0"/>
                <a:ea typeface="ＭＳ Ｐゴシック" charset="0"/>
                <a:cs typeface="ＭＳ Ｐゴシック" charset="0"/>
              </a:rPr>
              <a:t>applications </a:t>
            </a:r>
            <a:r>
              <a:rPr lang="en-US" sz="1800" dirty="0">
                <a:solidFill>
                  <a:schemeClr val="tx1"/>
                </a:solidFill>
                <a:latin typeface="Arial" charset="0"/>
                <a:ea typeface="ＭＳ Ｐゴシック" charset="0"/>
                <a:cs typeface="ＭＳ Ｐゴシック" charset="0"/>
              </a:rPr>
              <a:t>exchanging data </a:t>
            </a:r>
            <a:endParaRPr lang="en-US" sz="1800" dirty="0" smtClean="0">
              <a:solidFill>
                <a:schemeClr val="tx1"/>
              </a:solidFill>
              <a:latin typeface="Arial" charset="0"/>
              <a:ea typeface="ＭＳ Ｐゴシック" charset="0"/>
              <a:cs typeface="ＭＳ Ｐゴシック" charset="0"/>
            </a:endParaRPr>
          </a:p>
          <a:p>
            <a:pPr lvl="1">
              <a:lnSpc>
                <a:spcPct val="110000"/>
              </a:lnSpc>
              <a:buClr>
                <a:srgbClr val="5F5F5F"/>
              </a:buClr>
              <a:buFont typeface="Formata BQ Regular"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pPr>
            <a:r>
              <a:rPr lang="en-US" sz="1600" dirty="0">
                <a:solidFill>
                  <a:schemeClr val="tx1"/>
                </a:solidFill>
                <a:latin typeface="Arial"/>
                <a:cs typeface="Arial"/>
              </a:rPr>
              <a:t>One application inserts data into the space</a:t>
            </a:r>
          </a:p>
          <a:p>
            <a:pPr lvl="1">
              <a:lnSpc>
                <a:spcPct val="110000"/>
              </a:lnSpc>
              <a:buClr>
                <a:srgbClr val="5F5F5F"/>
              </a:buClr>
              <a:buFont typeface="Formata BQ Regular"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pPr>
            <a:r>
              <a:rPr lang="en-US" sz="1600" dirty="0">
                <a:solidFill>
                  <a:schemeClr val="tx1"/>
                </a:solidFill>
                <a:latin typeface="Arial"/>
                <a:cs typeface="Arial"/>
              </a:rPr>
              <a:t>One application retrieves and processes data from the space</a:t>
            </a:r>
          </a:p>
          <a:p>
            <a:pPr marL="375731" indent="-375731">
              <a:lnSpc>
                <a:spcPct val="110000"/>
              </a:lnSpc>
              <a:buClr>
                <a:srgbClr val="5F5F5F"/>
              </a:buClr>
              <a:buFont typeface="Formata BQ Regular"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pPr>
            <a:r>
              <a:rPr lang="en-US" sz="1800" dirty="0">
                <a:solidFill>
                  <a:schemeClr val="tx1"/>
                </a:solidFill>
                <a:latin typeface="Arial" charset="0"/>
                <a:ea typeface="ＭＳ Ｐゴシック" charset="0"/>
                <a:cs typeface="ＭＳ Ｐゴシック" charset="0"/>
              </a:rPr>
              <a:t>Define custom kernels data filters</a:t>
            </a:r>
          </a:p>
          <a:p>
            <a:pPr lvl="1">
              <a:lnSpc>
                <a:spcPct val="110000"/>
              </a:lnSpc>
              <a:buClr>
                <a:srgbClr val="5F5F5F"/>
              </a:buClr>
              <a:buFont typeface="Formata BQ Regular"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pPr>
            <a:r>
              <a:rPr lang="en-US" sz="1600" dirty="0">
                <a:solidFill>
                  <a:schemeClr val="tx1"/>
                </a:solidFill>
                <a:latin typeface="Arial"/>
                <a:cs typeface="Arial"/>
              </a:rPr>
              <a:t>Transfer data from the space to the application and execute filters locally</a:t>
            </a:r>
          </a:p>
          <a:p>
            <a:pPr lvl="1">
              <a:lnSpc>
                <a:spcPct val="110000"/>
              </a:lnSpc>
              <a:buClr>
                <a:srgbClr val="5F5F5F"/>
              </a:buClr>
              <a:buFont typeface="Formata BQ Regular"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pPr>
            <a:r>
              <a:rPr lang="en-US" sz="1600" dirty="0">
                <a:solidFill>
                  <a:schemeClr val="tx1"/>
                </a:solidFill>
                <a:latin typeface="Arial"/>
                <a:cs typeface="Arial"/>
              </a:rPr>
              <a:t>Transfer the filters to the space, execute on the space and retrieve the result</a:t>
            </a:r>
          </a:p>
          <a:p>
            <a:pPr>
              <a:lnSpc>
                <a:spcPct val="110000"/>
              </a:lnSpc>
            </a:pPr>
            <a:r>
              <a:rPr lang="en-US" sz="1800" dirty="0">
                <a:solidFill>
                  <a:schemeClr val="tx1"/>
                </a:solidFill>
                <a:latin typeface="Arial"/>
                <a:cs typeface="Arial"/>
              </a:rPr>
              <a:t>The data retrieved and processed was scaled from 1KB to 1GB</a:t>
            </a:r>
          </a:p>
          <a:p>
            <a:pPr>
              <a:lnSpc>
                <a:spcPct val="110000"/>
              </a:lnSpc>
            </a:pPr>
            <a:r>
              <a:rPr lang="en-US" sz="1800" dirty="0">
                <a:solidFill>
                  <a:schemeClr val="tx1"/>
                </a:solidFill>
                <a:latin typeface="Arial"/>
                <a:cs typeface="Arial"/>
              </a:rPr>
              <a:t>Crossover (sweet) point is interesting:</a:t>
            </a:r>
          </a:p>
          <a:p>
            <a:pPr lvl="1">
              <a:lnSpc>
                <a:spcPct val="110000"/>
              </a:lnSpc>
            </a:pPr>
            <a:r>
              <a:rPr lang="en-US" sz="1600" dirty="0">
                <a:solidFill>
                  <a:schemeClr val="tx1"/>
                </a:solidFill>
                <a:latin typeface="Arial"/>
                <a:cs typeface="Arial"/>
              </a:rPr>
              <a:t>For small data sizes (&lt;= 10kB), it is better to transfer raw data,</a:t>
            </a:r>
          </a:p>
          <a:p>
            <a:pPr lvl="1">
              <a:lnSpc>
                <a:spcPct val="110000"/>
              </a:lnSpc>
            </a:pPr>
            <a:r>
              <a:rPr lang="en-US" sz="1600" dirty="0">
                <a:solidFill>
                  <a:schemeClr val="tx1"/>
                </a:solidFill>
                <a:latin typeface="Arial"/>
                <a:cs typeface="Arial"/>
              </a:rPr>
              <a:t>But for larger sizes (&gt;10kB) is better to offload the kernels</a:t>
            </a:r>
          </a:p>
        </p:txBody>
      </p:sp>
      <p:pic>
        <p:nvPicPr>
          <p:cNvPr id="5" name="Picture 4" descr="activespace-1.png"/>
          <p:cNvPicPr>
            <a:picLocks noChangeAspect="1"/>
          </p:cNvPicPr>
          <p:nvPr/>
        </p:nvPicPr>
        <p:blipFill>
          <a:blip r:embed="rId3" cstate="print"/>
          <a:stretch>
            <a:fillRect/>
          </a:stretch>
        </p:blipFill>
        <p:spPr>
          <a:xfrm>
            <a:off x="4389122" y="685833"/>
            <a:ext cx="4754828" cy="3127908"/>
          </a:xfrm>
          <a:prstGeom prst="rect">
            <a:avLst/>
          </a:prstGeom>
        </p:spPr>
      </p:pic>
      <p:pic>
        <p:nvPicPr>
          <p:cNvPr id="6" name="Picture 5" descr="activespace-2.png"/>
          <p:cNvPicPr>
            <a:picLocks noChangeAspect="1"/>
          </p:cNvPicPr>
          <p:nvPr/>
        </p:nvPicPr>
        <p:blipFill>
          <a:blip r:embed="rId4" cstate="print"/>
          <a:stretch>
            <a:fillRect/>
          </a:stretch>
        </p:blipFill>
        <p:spPr>
          <a:xfrm>
            <a:off x="4480574" y="3723621"/>
            <a:ext cx="4663389" cy="3180061"/>
          </a:xfrm>
          <a:prstGeom prst="rect">
            <a:avLst/>
          </a:prstGeom>
        </p:spPr>
      </p:pic>
      <p:sp>
        <p:nvSpPr>
          <p:cNvPr id="7" name="Title 2"/>
          <p:cNvSpPr txBox="1">
            <a:spLocks/>
          </p:cNvSpPr>
          <p:nvPr/>
        </p:nvSpPr>
        <p:spPr bwMode="auto">
          <a:xfrm>
            <a:off x="182838" y="426426"/>
            <a:ext cx="5120674" cy="808038"/>
          </a:xfrm>
          <a:prstGeom prst="rect">
            <a:avLst/>
          </a:prstGeom>
          <a:noFill/>
          <a:ln w="9525">
            <a:noFill/>
            <a:miter lim="800000"/>
            <a:headEnd/>
            <a:tailEnd/>
          </a:ln>
        </p:spPr>
        <p:txBody>
          <a:bodyPr vert="horz" wrap="square" lIns="91311" tIns="45658" rIns="91311" bIns="45658" numCol="1" anchor="ctr" anchorCtr="0" compatLnSpc="1">
            <a:prstTxWarp prst="textNoShape">
              <a:avLst/>
            </a:prstTxWarp>
          </a:bodyPr>
          <a:lstStyle/>
          <a:p>
            <a:pPr defTabSz="913169" eaLnBrk="0" hangingPunct="0">
              <a:defRPr/>
            </a:pPr>
            <a:r>
              <a:rPr lang="en-US" sz="2800" kern="0" dirty="0">
                <a:solidFill>
                  <a:schemeClr val="tx2"/>
                </a:solidFill>
                <a:latin typeface="+mj-lt"/>
                <a:ea typeface="ＭＳ Ｐゴシック" charset="-128"/>
                <a:cs typeface="ＭＳ Ｐゴシック" charset="-128"/>
              </a:rPr>
              <a:t>Data Scaling Experiment</a:t>
            </a:r>
          </a:p>
        </p:txBody>
      </p:sp>
    </p:spTree>
    <p:extLst>
      <p:ext uri="{BB962C8B-B14F-4D97-AF65-F5344CB8AC3E}">
        <p14:creationId xmlns:p14="http://schemas.microsoft.com/office/powerpoint/2010/main" val="2667418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920269" y="45757"/>
            <a:ext cx="4937706" cy="548930"/>
          </a:xfrm>
        </p:spPr>
        <p:txBody>
          <a:bodyPr/>
          <a:lstStyle/>
          <a:p>
            <a:r>
              <a:rPr lang="en-US" sz="2800" b="1" dirty="0" err="1"/>
              <a:t>ActiveSpace</a:t>
            </a:r>
            <a:r>
              <a:rPr lang="en-US" sz="2800" b="1" dirty="0"/>
              <a:t>: Evaluation-II</a:t>
            </a:r>
          </a:p>
        </p:txBody>
      </p:sp>
      <p:pic>
        <p:nvPicPr>
          <p:cNvPr id="5" name="Content Placeholder 4" descr="activespace-3.png"/>
          <p:cNvPicPr>
            <a:picLocks noGrp="1" noChangeAspect="1"/>
          </p:cNvPicPr>
          <p:nvPr>
            <p:ph idx="1"/>
          </p:nvPr>
        </p:nvPicPr>
        <p:blipFill>
          <a:blip r:embed="rId3" cstate="print"/>
          <a:stretch>
            <a:fillRect/>
          </a:stretch>
        </p:blipFill>
        <p:spPr>
          <a:xfrm>
            <a:off x="4572000" y="685830"/>
            <a:ext cx="4572000" cy="3064747"/>
          </a:xfrm>
        </p:spPr>
      </p:pic>
      <p:pic>
        <p:nvPicPr>
          <p:cNvPr id="6" name="Picture 5" descr="activespace-4.png"/>
          <p:cNvPicPr>
            <a:picLocks noChangeAspect="1"/>
          </p:cNvPicPr>
          <p:nvPr/>
        </p:nvPicPr>
        <p:blipFill>
          <a:blip r:embed="rId4" cstate="print"/>
          <a:stretch>
            <a:fillRect/>
          </a:stretch>
        </p:blipFill>
        <p:spPr>
          <a:xfrm>
            <a:off x="4572000" y="3772767"/>
            <a:ext cx="4507272" cy="3039476"/>
          </a:xfrm>
          <a:prstGeom prst="rect">
            <a:avLst/>
          </a:prstGeom>
        </p:spPr>
      </p:pic>
      <p:sp>
        <p:nvSpPr>
          <p:cNvPr id="7" name="Content Placeholder 2"/>
          <p:cNvSpPr txBox="1">
            <a:spLocks/>
          </p:cNvSpPr>
          <p:nvPr/>
        </p:nvSpPr>
        <p:spPr bwMode="auto">
          <a:xfrm>
            <a:off x="274323" y="1417355"/>
            <a:ext cx="4206238" cy="5029145"/>
          </a:xfrm>
          <a:prstGeom prst="rect">
            <a:avLst/>
          </a:prstGeom>
          <a:noFill/>
          <a:ln w="9525">
            <a:noFill/>
            <a:miter lim="800000"/>
            <a:headEnd/>
            <a:tailEnd/>
          </a:ln>
        </p:spPr>
        <p:txBody>
          <a:bodyPr vert="horz" wrap="square" lIns="91311" tIns="45658" rIns="91311" bIns="45658" numCol="1" anchor="t" anchorCtr="0" compatLnSpc="1">
            <a:prstTxWarp prst="textNoShape">
              <a:avLst/>
            </a:prstTxWarp>
          </a:bodyPr>
          <a:lstStyle/>
          <a:p>
            <a:pPr marL="342438" indent="-342438" defTabSz="913169" eaLnBrk="0" hangingPunct="0">
              <a:spcBef>
                <a:spcPct val="20000"/>
              </a:spcBef>
              <a:buFontTx/>
              <a:buChar char="•"/>
              <a:defRPr/>
            </a:pPr>
            <a:r>
              <a:rPr lang="en-US" sz="2200" kern="0" dirty="0">
                <a:latin typeface="+mn-lt"/>
                <a:ea typeface="ＭＳ Ｐゴシック" charset="-128"/>
                <a:cs typeface="ＭＳ Ｐゴシック" charset="-128"/>
              </a:rPr>
              <a:t>The retrieving application was scaled from 1 to 512 processors</a:t>
            </a:r>
          </a:p>
          <a:p>
            <a:pPr marL="798975" lvl="1" indent="-342438" eaLnBrk="0" hangingPunct="0">
              <a:spcBef>
                <a:spcPct val="20000"/>
              </a:spcBef>
              <a:buFont typeface="Wingdings" pitchFamily="2" charset="2"/>
              <a:buChar char="q"/>
            </a:pPr>
            <a:r>
              <a:rPr lang="en-US" sz="2000" kern="0" dirty="0">
                <a:latin typeface="+mn-lt"/>
                <a:ea typeface="ＭＳ Ｐゴシック" charset="-128"/>
                <a:cs typeface="ＭＳ Ｐゴシック" charset="-128"/>
              </a:rPr>
              <a:t>Offloaded interpolation operation to the space (i.e., cylindrical to mesh coordinates)</a:t>
            </a:r>
          </a:p>
          <a:p>
            <a:pPr marL="798975" lvl="1" indent="-342438" eaLnBrk="0" hangingPunct="0">
              <a:spcBef>
                <a:spcPct val="20000"/>
              </a:spcBef>
              <a:buFont typeface="Wingdings" pitchFamily="2" charset="2"/>
              <a:buChar char="q"/>
            </a:pPr>
            <a:r>
              <a:rPr lang="en-US" sz="2000" kern="0" dirty="0">
                <a:latin typeface="+mn-lt"/>
                <a:ea typeface="ＭＳ Ｐゴシック" charset="-128"/>
                <a:cs typeface="ＭＳ Ｐゴシック" charset="-128"/>
              </a:rPr>
              <a:t>Sorted particle data in the space</a:t>
            </a:r>
          </a:p>
          <a:p>
            <a:pPr marL="798975" lvl="1" indent="-342438" eaLnBrk="0" hangingPunct="0">
              <a:spcBef>
                <a:spcPct val="20000"/>
              </a:spcBef>
            </a:pPr>
            <a:r>
              <a:rPr lang="en-US" sz="2000" kern="0" dirty="0">
                <a:latin typeface="+mn-lt"/>
                <a:ea typeface="ＭＳ Ｐゴシック" charset="-128"/>
                <a:cs typeface="ＭＳ Ｐゴシック" charset="-128"/>
              </a:rPr>
              <a:t>    </a:t>
            </a:r>
          </a:p>
          <a:p>
            <a:pPr marL="342438" indent="-342438" defTabSz="913169" eaLnBrk="0" hangingPunct="0">
              <a:spcBef>
                <a:spcPct val="20000"/>
              </a:spcBef>
              <a:buFontTx/>
              <a:buChar char="•"/>
              <a:defRPr/>
            </a:pPr>
            <a:r>
              <a:rPr lang="en-US" sz="2200" kern="0" dirty="0">
                <a:latin typeface="+mn-lt"/>
                <a:ea typeface="ＭＳ Ｐゴシック" charset="-128"/>
                <a:cs typeface="ＭＳ Ｐゴシック" charset="-128"/>
              </a:rPr>
              <a:t>Time saving of 0.14s per processor -&gt; ~1 hour at application level</a:t>
            </a:r>
          </a:p>
        </p:txBody>
      </p:sp>
      <p:sp>
        <p:nvSpPr>
          <p:cNvPr id="8" name="Title 2"/>
          <p:cNvSpPr txBox="1">
            <a:spLocks/>
          </p:cNvSpPr>
          <p:nvPr/>
        </p:nvSpPr>
        <p:spPr bwMode="auto">
          <a:xfrm>
            <a:off x="182838" y="609304"/>
            <a:ext cx="5120674" cy="808038"/>
          </a:xfrm>
          <a:prstGeom prst="rect">
            <a:avLst/>
          </a:prstGeom>
          <a:noFill/>
          <a:ln w="9525">
            <a:noFill/>
            <a:miter lim="800000"/>
            <a:headEnd/>
            <a:tailEnd/>
          </a:ln>
        </p:spPr>
        <p:txBody>
          <a:bodyPr vert="horz" wrap="square" lIns="91311" tIns="45658" rIns="91311" bIns="45658" numCol="1" anchor="ctr" anchorCtr="0" compatLnSpc="1">
            <a:prstTxWarp prst="textNoShape">
              <a:avLst/>
            </a:prstTxWarp>
          </a:bodyPr>
          <a:lstStyle/>
          <a:p>
            <a:pPr defTabSz="913169" eaLnBrk="0" hangingPunct="0">
              <a:defRPr/>
            </a:pPr>
            <a:r>
              <a:rPr lang="en-US" sz="2800" kern="0" dirty="0">
                <a:solidFill>
                  <a:schemeClr val="tx2"/>
                </a:solidFill>
                <a:latin typeface="+mj-lt"/>
                <a:ea typeface="ＭＳ Ｐゴシック" charset="-128"/>
                <a:cs typeface="ＭＳ Ｐゴシック" charset="-128"/>
              </a:rPr>
              <a:t>Application Performance</a:t>
            </a:r>
          </a:p>
        </p:txBody>
      </p:sp>
    </p:spTree>
    <p:extLst>
      <p:ext uri="{BB962C8B-B14F-4D97-AF65-F5344CB8AC3E}">
        <p14:creationId xmlns:p14="http://schemas.microsoft.com/office/powerpoint/2010/main" val="4266032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350" y="426426"/>
            <a:ext cx="8229600" cy="808038"/>
          </a:xfrm>
        </p:spPr>
        <p:txBody>
          <a:bodyPr/>
          <a:lstStyle/>
          <a:p>
            <a:r>
              <a:rPr lang="en-US" sz="2800" b="1" dirty="0" err="1"/>
              <a:t>ActiveSpaces</a:t>
            </a:r>
            <a:r>
              <a:rPr lang="en-US" sz="2800" b="1" dirty="0"/>
              <a:t> for Remote Online Debugging</a:t>
            </a:r>
          </a:p>
        </p:txBody>
      </p:sp>
      <p:pic>
        <p:nvPicPr>
          <p:cNvPr id="2050" name="Picture 2"/>
          <p:cNvPicPr>
            <a:picLocks noChangeAspect="1" noChangeArrowheads="1"/>
          </p:cNvPicPr>
          <p:nvPr/>
        </p:nvPicPr>
        <p:blipFill>
          <a:blip r:embed="rId3" cstate="print"/>
          <a:srcRect/>
          <a:stretch>
            <a:fillRect/>
          </a:stretch>
        </p:blipFill>
        <p:spPr bwMode="auto">
          <a:xfrm>
            <a:off x="823014" y="1233794"/>
            <a:ext cx="7406559" cy="3055206"/>
          </a:xfrm>
          <a:prstGeom prst="rect">
            <a:avLst/>
          </a:prstGeom>
          <a:noFill/>
          <a:ln w="9525">
            <a:noFill/>
            <a:miter lim="800000"/>
            <a:headEnd/>
            <a:tailEnd/>
          </a:ln>
        </p:spPr>
      </p:pic>
      <p:sp>
        <p:nvSpPr>
          <p:cNvPr id="6" name="Rectangle 5"/>
          <p:cNvSpPr/>
          <p:nvPr/>
        </p:nvSpPr>
        <p:spPr>
          <a:xfrm>
            <a:off x="365807" y="4359656"/>
            <a:ext cx="8778194" cy="2400657"/>
          </a:xfrm>
          <a:prstGeom prst="rect">
            <a:avLst/>
          </a:prstGeom>
        </p:spPr>
        <p:txBody>
          <a:bodyPr wrap="square" lIns="91301" tIns="45653" rIns="91301" bIns="45653">
            <a:spAutoFit/>
          </a:bodyPr>
          <a:lstStyle/>
          <a:p>
            <a:pPr>
              <a:lnSpc>
                <a:spcPts val="2000"/>
              </a:lnSpc>
              <a:buFont typeface="Arial" pitchFamily="34" charset="0"/>
              <a:buChar char="•"/>
            </a:pPr>
            <a:r>
              <a:rPr lang="en-US" sz="2200" dirty="0"/>
              <a:t> Use data kernels to debug the science</a:t>
            </a:r>
          </a:p>
          <a:p>
            <a:pPr>
              <a:lnSpc>
                <a:spcPts val="2000"/>
              </a:lnSpc>
            </a:pPr>
            <a:r>
              <a:rPr lang="en-US" sz="2000" dirty="0"/>
              <a:t>   -  load data kernels to retrieve data for visualization</a:t>
            </a:r>
          </a:p>
          <a:p>
            <a:pPr>
              <a:lnSpc>
                <a:spcPts val="2000"/>
              </a:lnSpc>
            </a:pPr>
            <a:r>
              <a:rPr lang="en-US" sz="2000" dirty="0"/>
              <a:t>   -  get insights into simulation evolution by analyzing the data</a:t>
            </a:r>
          </a:p>
          <a:p>
            <a:pPr>
              <a:lnSpc>
                <a:spcPts val="2000"/>
              </a:lnSpc>
              <a:buFont typeface="Arial" pitchFamily="34" charset="0"/>
              <a:buChar char="•"/>
            </a:pPr>
            <a:endParaRPr lang="en-US" sz="2000" dirty="0"/>
          </a:p>
          <a:p>
            <a:pPr>
              <a:lnSpc>
                <a:spcPts val="2000"/>
              </a:lnSpc>
              <a:buFont typeface="Arial" pitchFamily="34" charset="0"/>
              <a:buChar char="•"/>
            </a:pPr>
            <a:r>
              <a:rPr lang="en-US" sz="2200" dirty="0"/>
              <a:t> Use data kernels to steer simulation execution</a:t>
            </a:r>
          </a:p>
          <a:p>
            <a:pPr>
              <a:lnSpc>
                <a:spcPts val="2000"/>
              </a:lnSpc>
            </a:pPr>
            <a:r>
              <a:rPr lang="en-US" sz="2000" dirty="0"/>
              <a:t>   -   inject data parameters into the space for conditional execution</a:t>
            </a:r>
          </a:p>
          <a:p>
            <a:pPr>
              <a:lnSpc>
                <a:spcPts val="2000"/>
              </a:lnSpc>
              <a:buFont typeface="Arial" pitchFamily="34" charset="0"/>
              <a:buChar char="•"/>
            </a:pPr>
            <a:endParaRPr lang="en-US" sz="2000" dirty="0"/>
          </a:p>
          <a:p>
            <a:pPr>
              <a:lnSpc>
                <a:spcPts val="2000"/>
              </a:lnSpc>
              <a:buFont typeface="Arial" pitchFamily="34" charset="0"/>
              <a:buChar char="•"/>
            </a:pPr>
            <a:r>
              <a:rPr lang="en-US" sz="2200" dirty="0"/>
              <a:t> Deployed in distributed environments, e.g., Rutgers and ORNL</a:t>
            </a:r>
          </a:p>
          <a:p>
            <a:pPr>
              <a:lnSpc>
                <a:spcPts val="2000"/>
              </a:lnSpc>
              <a:buFont typeface="Arial" pitchFamily="34" charset="0"/>
              <a:buChar char="•"/>
            </a:pPr>
            <a:endParaRPr lang="en-US" sz="2000" dirty="0"/>
          </a:p>
        </p:txBody>
      </p:sp>
    </p:spTree>
    <p:extLst>
      <p:ext uri="{BB962C8B-B14F-4D97-AF65-F5344CB8AC3E}">
        <p14:creationId xmlns:p14="http://schemas.microsoft.com/office/powerpoint/2010/main" val="333037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30947"/>
          </a:xfrm>
        </p:spPr>
        <p:txBody>
          <a:bodyPr/>
          <a:lstStyle/>
          <a:p>
            <a:r>
              <a:rPr lang="en-US" sz="2800" b="1" dirty="0" smtClean="0"/>
              <a:t>Related Publications</a:t>
            </a:r>
            <a:endParaRPr lang="en-US" sz="2800" b="1" dirty="0"/>
          </a:p>
        </p:txBody>
      </p:sp>
      <p:sp>
        <p:nvSpPr>
          <p:cNvPr id="12" name="Content Placeholder 4"/>
          <p:cNvSpPr txBox="1">
            <a:spLocks/>
          </p:cNvSpPr>
          <p:nvPr/>
        </p:nvSpPr>
        <p:spPr bwMode="auto">
          <a:xfrm>
            <a:off x="66347" y="1442964"/>
            <a:ext cx="9144000" cy="440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rgbClr val="5F5F5F"/>
                </a:solidFill>
                <a:latin typeface="Trebuchet MS"/>
                <a:ea typeface="ヒラギノ角ゴ Pro W3" charset="0"/>
                <a:cs typeface="Trebuchet MS"/>
              </a:defRPr>
            </a:lvl1pPr>
            <a:lvl2pPr marL="742950" indent="-285750" algn="l" rtl="0" eaLnBrk="0" fontAlgn="base" hangingPunct="0">
              <a:spcBef>
                <a:spcPct val="20000"/>
              </a:spcBef>
              <a:spcAft>
                <a:spcPct val="0"/>
              </a:spcAft>
              <a:buChar char="–"/>
              <a:defRPr>
                <a:solidFill>
                  <a:srgbClr val="5F5F5F"/>
                </a:solidFill>
                <a:latin typeface="Trebuchet MS"/>
                <a:ea typeface="Geneva" charset="0"/>
                <a:cs typeface="Trebuchet MS"/>
              </a:defRPr>
            </a:lvl2pPr>
            <a:lvl3pPr marL="1143000" indent="-228600" algn="l" rtl="0" eaLnBrk="0" fontAlgn="base" hangingPunct="0">
              <a:spcBef>
                <a:spcPct val="20000"/>
              </a:spcBef>
              <a:spcAft>
                <a:spcPct val="0"/>
              </a:spcAft>
              <a:buChar char="•"/>
              <a:defRPr sz="1600">
                <a:solidFill>
                  <a:srgbClr val="5F5F5F"/>
                </a:solidFill>
                <a:latin typeface="Trebuchet MS"/>
                <a:ea typeface="Geneva" charset="0"/>
                <a:cs typeface="Trebuchet MS"/>
              </a:defRPr>
            </a:lvl3pPr>
            <a:lvl4pPr marL="16002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4pPr>
            <a:lvl5pPr marL="20574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r>
              <a:rPr lang="en-US" sz="2000" dirty="0">
                <a:solidFill>
                  <a:srgbClr val="000000"/>
                </a:solidFill>
              </a:rPr>
              <a:t>C. </a:t>
            </a:r>
            <a:r>
              <a:rPr lang="en-US" sz="2000" dirty="0" err="1">
                <a:solidFill>
                  <a:srgbClr val="000000"/>
                </a:solidFill>
              </a:rPr>
              <a:t>Docan</a:t>
            </a:r>
            <a:r>
              <a:rPr lang="en-US" sz="2000" dirty="0">
                <a:solidFill>
                  <a:srgbClr val="000000"/>
                </a:solidFill>
              </a:rPr>
              <a:t>, F. Zhang, T. Jin, H. Bui, Q. Sun, J. Cummings, N. </a:t>
            </a:r>
            <a:r>
              <a:rPr lang="en-US" sz="2000" dirty="0" err="1">
                <a:solidFill>
                  <a:srgbClr val="000000"/>
                </a:solidFill>
              </a:rPr>
              <a:t>Podhorszki</a:t>
            </a:r>
            <a:r>
              <a:rPr lang="en-US" sz="2000" dirty="0">
                <a:solidFill>
                  <a:srgbClr val="000000"/>
                </a:solidFill>
              </a:rPr>
              <a:t>, S. </a:t>
            </a:r>
            <a:r>
              <a:rPr lang="en-US" sz="2000" dirty="0" err="1">
                <a:solidFill>
                  <a:srgbClr val="000000"/>
                </a:solidFill>
              </a:rPr>
              <a:t>Klasky</a:t>
            </a:r>
            <a:r>
              <a:rPr lang="en-US" sz="2000" dirty="0">
                <a:solidFill>
                  <a:srgbClr val="000000"/>
                </a:solidFill>
              </a:rPr>
              <a:t> and M. </a:t>
            </a:r>
            <a:r>
              <a:rPr lang="en-US" sz="2000" dirty="0" err="1">
                <a:solidFill>
                  <a:srgbClr val="000000"/>
                </a:solidFill>
              </a:rPr>
              <a:t>Parashar</a:t>
            </a:r>
            <a:r>
              <a:rPr lang="en-US" sz="2000" dirty="0">
                <a:solidFill>
                  <a:srgbClr val="000000"/>
                </a:solidFill>
              </a:rPr>
              <a:t>. “</a:t>
            </a:r>
            <a:r>
              <a:rPr lang="en-US" sz="2000" b="1" dirty="0" err="1">
                <a:solidFill>
                  <a:srgbClr val="000000"/>
                </a:solidFill>
              </a:rPr>
              <a:t>ActiveSpaces</a:t>
            </a:r>
            <a:r>
              <a:rPr lang="en-US" sz="2000" b="1" dirty="0">
                <a:solidFill>
                  <a:srgbClr val="000000"/>
                </a:solidFill>
              </a:rPr>
              <a:t>: Exploring Dynamic Code Deployment for Extreme Scale Data Processing</a:t>
            </a:r>
            <a:r>
              <a:rPr lang="en-US" sz="2000" dirty="0">
                <a:solidFill>
                  <a:srgbClr val="000000"/>
                </a:solidFill>
              </a:rPr>
              <a:t>”, Journal of Concurrency and Computation: Practice and Experience, John Wiley and Sons, 2014</a:t>
            </a:r>
            <a:r>
              <a:rPr lang="en-US" sz="2000" dirty="0" smtClean="0">
                <a:solidFill>
                  <a:srgbClr val="000000"/>
                </a:solidFill>
              </a:rPr>
              <a:t>.</a:t>
            </a:r>
          </a:p>
          <a:p>
            <a:endParaRPr lang="en-US" sz="2000" dirty="0" smtClean="0">
              <a:solidFill>
                <a:srgbClr val="000000"/>
              </a:solidFill>
            </a:endParaRPr>
          </a:p>
          <a:p>
            <a:r>
              <a:rPr lang="en-US" sz="2000" dirty="0">
                <a:solidFill>
                  <a:srgbClr val="000000"/>
                </a:solidFill>
              </a:rPr>
              <a:t>C. </a:t>
            </a:r>
            <a:r>
              <a:rPr lang="en-US" sz="2000" dirty="0" err="1">
                <a:solidFill>
                  <a:srgbClr val="000000"/>
                </a:solidFill>
              </a:rPr>
              <a:t>Docan</a:t>
            </a:r>
            <a:r>
              <a:rPr lang="en-US" sz="2000" dirty="0">
                <a:solidFill>
                  <a:srgbClr val="000000"/>
                </a:solidFill>
              </a:rPr>
              <a:t>, M. </a:t>
            </a:r>
            <a:r>
              <a:rPr lang="en-US" sz="2000" dirty="0" err="1">
                <a:solidFill>
                  <a:srgbClr val="000000"/>
                </a:solidFill>
              </a:rPr>
              <a:t>Parashar</a:t>
            </a:r>
            <a:r>
              <a:rPr lang="en-US" sz="2000" dirty="0">
                <a:solidFill>
                  <a:srgbClr val="000000"/>
                </a:solidFill>
              </a:rPr>
              <a:t>, J. Cummings and S. </a:t>
            </a:r>
            <a:r>
              <a:rPr lang="en-US" sz="2000" dirty="0" err="1">
                <a:solidFill>
                  <a:srgbClr val="000000"/>
                </a:solidFill>
              </a:rPr>
              <a:t>Klasky</a:t>
            </a:r>
            <a:r>
              <a:rPr lang="en-US" sz="2000" dirty="0">
                <a:solidFill>
                  <a:srgbClr val="000000"/>
                </a:solidFill>
              </a:rPr>
              <a:t>, “</a:t>
            </a:r>
            <a:r>
              <a:rPr lang="en-US" sz="2000" b="1" dirty="0">
                <a:solidFill>
                  <a:srgbClr val="000000"/>
                </a:solidFill>
              </a:rPr>
              <a:t>Moving the Code to the Data </a:t>
            </a:r>
            <a:r>
              <a:rPr lang="en-US" sz="2000" b="1" dirty="0" smtClean="0">
                <a:solidFill>
                  <a:srgbClr val="000000"/>
                </a:solidFill>
              </a:rPr>
              <a:t>- </a:t>
            </a:r>
            <a:r>
              <a:rPr lang="en-US" sz="2000" b="1" dirty="0">
                <a:solidFill>
                  <a:srgbClr val="000000"/>
                </a:solidFill>
              </a:rPr>
              <a:t>Dynamic Code Deployment using </a:t>
            </a:r>
            <a:r>
              <a:rPr lang="en-US" sz="2000" b="1" dirty="0" err="1">
                <a:solidFill>
                  <a:srgbClr val="000000"/>
                </a:solidFill>
              </a:rPr>
              <a:t>ActiveSpaces</a:t>
            </a:r>
            <a:r>
              <a:rPr lang="en-US" sz="2000" dirty="0">
                <a:solidFill>
                  <a:srgbClr val="000000"/>
                </a:solidFill>
              </a:rPr>
              <a:t>”, 25th IEEE International Parallel and Distributed Processing Symposium (IPDPS'11), Anchorage, Alaska, May 2011.</a:t>
            </a:r>
            <a:endParaRPr lang="en-US" sz="2000" dirty="0" smtClean="0">
              <a:solidFill>
                <a:srgbClr val="000000"/>
              </a:solidFill>
            </a:endParaRPr>
          </a:p>
        </p:txBody>
      </p:sp>
    </p:spTree>
    <p:extLst>
      <p:ext uri="{BB962C8B-B14F-4D97-AF65-F5344CB8AC3E}">
        <p14:creationId xmlns:p14="http://schemas.microsoft.com/office/powerpoint/2010/main" val="654701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4159" y="777269"/>
            <a:ext cx="8778144" cy="807742"/>
          </a:xfrm>
        </p:spPr>
        <p:txBody>
          <a:bodyPr/>
          <a:lstStyle/>
          <a:p>
            <a:pPr lvl="0" eaLnBrk="1" hangingPunct="1"/>
            <a:r>
              <a:rPr lang="en-US" sz="2800" b="1" kern="1200" dirty="0">
                <a:latin typeface="+mn-lt"/>
              </a:rPr>
              <a:t>Power Behaviors and Trade-offs for Data-Intensive Application Workflows </a:t>
            </a:r>
            <a:r>
              <a:rPr lang="en-US" sz="2800" b="1" kern="1200" dirty="0" smtClean="0">
                <a:latin typeface="+mn-lt"/>
              </a:rPr>
              <a:t>- Motivation</a:t>
            </a:r>
            <a:endParaRPr lang="en-US" sz="1400" b="1" kern="1200" dirty="0">
              <a:latin typeface="+mn-lt"/>
            </a:endParaRPr>
          </a:p>
        </p:txBody>
      </p:sp>
      <p:sp>
        <p:nvSpPr>
          <p:cNvPr id="2" name="Content Placeholder 1"/>
          <p:cNvSpPr>
            <a:spLocks noGrp="1"/>
          </p:cNvSpPr>
          <p:nvPr>
            <p:ph idx="1"/>
          </p:nvPr>
        </p:nvSpPr>
        <p:spPr>
          <a:xfrm>
            <a:off x="274366" y="1508781"/>
            <a:ext cx="8595267" cy="5120584"/>
          </a:xfrm>
        </p:spPr>
        <p:txBody>
          <a:bodyPr>
            <a:noAutofit/>
          </a:bodyPr>
          <a:lstStyle/>
          <a:p>
            <a:pPr lvl="1"/>
            <a:endParaRPr lang="en-US" sz="800" dirty="0" smtClean="0">
              <a:solidFill>
                <a:schemeClr val="tx1"/>
              </a:solidFill>
            </a:endParaRPr>
          </a:p>
          <a:p>
            <a:r>
              <a:rPr lang="en-US" sz="2000" dirty="0" smtClean="0">
                <a:solidFill>
                  <a:schemeClr val="tx1"/>
                </a:solidFill>
              </a:rPr>
              <a:t>Explore power</a:t>
            </a:r>
            <a:r>
              <a:rPr lang="en-US" sz="2000" dirty="0">
                <a:solidFill>
                  <a:schemeClr val="tx1"/>
                </a:solidFill>
              </a:rPr>
              <a:t>-performance behaviors and tradeoffs for data-intensive scientific </a:t>
            </a:r>
            <a:r>
              <a:rPr lang="en-US" sz="2000" dirty="0" smtClean="0">
                <a:solidFill>
                  <a:schemeClr val="tx1"/>
                </a:solidFill>
              </a:rPr>
              <a:t>workflows</a:t>
            </a:r>
            <a:endParaRPr lang="en-US" sz="2000" dirty="0">
              <a:solidFill>
                <a:schemeClr val="tx1"/>
              </a:solidFill>
            </a:endParaRPr>
          </a:p>
          <a:p>
            <a:pPr lvl="1"/>
            <a:r>
              <a:rPr lang="en-US" dirty="0">
                <a:solidFill>
                  <a:schemeClr val="tx1"/>
                </a:solidFill>
                <a:latin typeface="Arial" pitchFamily="34" charset="0"/>
                <a:cs typeface="Arial" pitchFamily="34" charset="0"/>
              </a:rPr>
              <a:t>Coupled simulation workflows use </a:t>
            </a:r>
            <a:r>
              <a:rPr lang="en-US" b="1" dirty="0">
                <a:solidFill>
                  <a:schemeClr val="tx1"/>
                </a:solidFill>
                <a:latin typeface="Arial" pitchFamily="34" charset="0"/>
                <a:cs typeface="Arial" pitchFamily="34" charset="0"/>
              </a:rPr>
              <a:t>online data processing to reduce data movement</a:t>
            </a:r>
            <a:r>
              <a:rPr lang="en-US" dirty="0">
                <a:solidFill>
                  <a:schemeClr val="tx1"/>
                </a:solidFill>
                <a:latin typeface="Arial" pitchFamily="34" charset="0"/>
                <a:cs typeface="Arial" pitchFamily="34" charset="0"/>
              </a:rPr>
              <a:t>. </a:t>
            </a:r>
            <a:endParaRPr lang="en-US" dirty="0" smtClean="0">
              <a:solidFill>
                <a:schemeClr val="tx1"/>
              </a:solidFill>
              <a:latin typeface="Arial" pitchFamily="34" charset="0"/>
              <a:cs typeface="Arial" pitchFamily="34" charset="0"/>
            </a:endParaRPr>
          </a:p>
          <a:p>
            <a:pPr lvl="1"/>
            <a:r>
              <a:rPr lang="en-US" dirty="0" smtClean="0">
                <a:solidFill>
                  <a:schemeClr val="tx1"/>
                </a:solidFill>
                <a:latin typeface="Arial" pitchFamily="34" charset="0"/>
                <a:cs typeface="Arial" pitchFamily="34" charset="0"/>
              </a:rPr>
              <a:t>Need </a:t>
            </a:r>
            <a:r>
              <a:rPr lang="en-US" dirty="0">
                <a:solidFill>
                  <a:schemeClr val="tx1"/>
                </a:solidFill>
                <a:latin typeface="Arial" pitchFamily="34" charset="0"/>
                <a:cs typeface="Arial" pitchFamily="34" charset="0"/>
              </a:rPr>
              <a:t>to explore </a:t>
            </a:r>
            <a:r>
              <a:rPr lang="en-US" b="1" dirty="0">
                <a:solidFill>
                  <a:schemeClr val="tx1"/>
                </a:solidFill>
                <a:latin typeface="Arial" pitchFamily="34" charset="0"/>
                <a:cs typeface="Arial" pitchFamily="34" charset="0"/>
              </a:rPr>
              <a:t>energy/performance</a:t>
            </a:r>
            <a:r>
              <a:rPr lang="en-US" dirty="0">
                <a:solidFill>
                  <a:schemeClr val="tx1"/>
                </a:solidFill>
                <a:latin typeface="Arial" pitchFamily="34" charset="0"/>
                <a:cs typeface="Arial" pitchFamily="34" charset="0"/>
              </a:rPr>
              <a:t> tradeoffs</a:t>
            </a:r>
            <a:r>
              <a:rPr lang="en-US" dirty="0" smtClean="0">
                <a:solidFill>
                  <a:schemeClr val="tx1"/>
                </a:solidFill>
                <a:latin typeface="Arial" pitchFamily="34" charset="0"/>
                <a:cs typeface="Arial" pitchFamily="34" charset="0"/>
              </a:rPr>
              <a:t>.</a:t>
            </a:r>
          </a:p>
          <a:p>
            <a:pPr lvl="1"/>
            <a:r>
              <a:rPr lang="en-US" dirty="0" smtClean="0">
                <a:solidFill>
                  <a:schemeClr val="tx1"/>
                </a:solidFill>
                <a:latin typeface="Arial" pitchFamily="34" charset="0"/>
                <a:cs typeface="Arial" pitchFamily="34" charset="0"/>
              </a:rPr>
              <a:t>Focus on energy costs of data movement</a:t>
            </a:r>
          </a:p>
          <a:p>
            <a:pPr lvl="1"/>
            <a:r>
              <a:rPr lang="en-US" b="1" dirty="0" smtClean="0">
                <a:solidFill>
                  <a:srgbClr val="FF0000"/>
                </a:solidFill>
                <a:latin typeface="Arial" pitchFamily="34" charset="0"/>
                <a:cs typeface="Arial" pitchFamily="34" charset="0"/>
              </a:rPr>
              <a:t>Co-design to address these questions at scale</a:t>
            </a:r>
            <a:endParaRPr lang="en-US" b="1" dirty="0" smtClean="0">
              <a:solidFill>
                <a:srgbClr val="FF0000"/>
              </a:solidFill>
            </a:endParaRPr>
          </a:p>
          <a:p>
            <a:pPr marL="457200" lvl="1" indent="0">
              <a:buNone/>
            </a:pPr>
            <a:endParaRPr lang="en-US" sz="1600" dirty="0" smtClean="0">
              <a:solidFill>
                <a:schemeClr val="tx1"/>
              </a:solidFill>
            </a:endParaRPr>
          </a:p>
          <a:p>
            <a:r>
              <a:rPr lang="en" sz="2000" dirty="0" smtClean="0">
                <a:solidFill>
                  <a:srgbClr val="000000"/>
                </a:solidFill>
              </a:rPr>
              <a:t>In-situ topological analysis </a:t>
            </a:r>
            <a:r>
              <a:rPr lang="en-US" sz="2000" dirty="0" smtClean="0">
                <a:solidFill>
                  <a:srgbClr val="000000"/>
                </a:solidFill>
              </a:rPr>
              <a:t>as part of </a:t>
            </a:r>
            <a:r>
              <a:rPr lang="en" sz="2000" dirty="0" smtClean="0">
                <a:solidFill>
                  <a:srgbClr val="000000"/>
                </a:solidFill>
              </a:rPr>
              <a:t>S3D</a:t>
            </a:r>
            <a:r>
              <a:rPr lang="en-US" sz="2000" dirty="0" smtClean="0">
                <a:solidFill>
                  <a:srgbClr val="000000"/>
                </a:solidFill>
              </a:rPr>
              <a:t> </a:t>
            </a:r>
            <a:r>
              <a:rPr lang="en" sz="2000" dirty="0" smtClean="0">
                <a:solidFill>
                  <a:srgbClr val="000000"/>
                </a:solidFill>
              </a:rPr>
              <a:t>workflow on Titan</a:t>
            </a:r>
          </a:p>
          <a:p>
            <a:pPr lvl="1"/>
            <a:r>
              <a:rPr lang="en-US" dirty="0" smtClean="0">
                <a:solidFill>
                  <a:srgbClr val="000000"/>
                </a:solidFill>
              </a:rPr>
              <a:t>Develop </a:t>
            </a:r>
            <a:r>
              <a:rPr lang="en-US" dirty="0">
                <a:solidFill>
                  <a:srgbClr val="000000"/>
                </a:solidFill>
              </a:rPr>
              <a:t>p</a:t>
            </a:r>
            <a:r>
              <a:rPr lang="en" dirty="0">
                <a:solidFill>
                  <a:srgbClr val="000000"/>
                </a:solidFill>
              </a:rPr>
              <a:t>ower model</a:t>
            </a:r>
            <a:r>
              <a:rPr lang="en-US" dirty="0">
                <a:solidFill>
                  <a:srgbClr val="000000"/>
                </a:solidFill>
              </a:rPr>
              <a:t>s</a:t>
            </a:r>
            <a:r>
              <a:rPr lang="en" dirty="0">
                <a:solidFill>
                  <a:srgbClr val="000000"/>
                </a:solidFill>
              </a:rPr>
              <a:t> based on machine-independent algorithm characteristics</a:t>
            </a:r>
            <a:r>
              <a:rPr lang="en-US" dirty="0">
                <a:solidFill>
                  <a:srgbClr val="000000"/>
                </a:solidFill>
              </a:rPr>
              <a:t> (using </a:t>
            </a:r>
            <a:r>
              <a:rPr lang="en-US" dirty="0" err="1">
                <a:solidFill>
                  <a:srgbClr val="000000"/>
                </a:solidFill>
              </a:rPr>
              <a:t>Byfl</a:t>
            </a:r>
            <a:r>
              <a:rPr lang="en-US" dirty="0">
                <a:solidFill>
                  <a:srgbClr val="000000"/>
                </a:solidFill>
              </a:rPr>
              <a:t> and MPI communication traces) </a:t>
            </a:r>
            <a:endParaRPr lang="en-US" dirty="0" smtClean="0">
              <a:solidFill>
                <a:srgbClr val="000000"/>
              </a:solidFill>
            </a:endParaRPr>
          </a:p>
          <a:p>
            <a:pPr lvl="1"/>
            <a:r>
              <a:rPr lang="en" dirty="0">
                <a:solidFill>
                  <a:srgbClr val="000000"/>
                </a:solidFill>
              </a:rPr>
              <a:t>Validate </a:t>
            </a:r>
            <a:r>
              <a:rPr lang="en-US" dirty="0">
                <a:solidFill>
                  <a:srgbClr val="000000"/>
                </a:solidFill>
              </a:rPr>
              <a:t>using </a:t>
            </a:r>
            <a:r>
              <a:rPr lang="en" dirty="0">
                <a:solidFill>
                  <a:srgbClr val="000000"/>
                </a:solidFill>
              </a:rPr>
              <a:t>empirical studies with an instrumented platform and extrapolate to Titan</a:t>
            </a:r>
          </a:p>
          <a:p>
            <a:pPr lvl="1"/>
            <a:r>
              <a:rPr lang="en" dirty="0" smtClean="0">
                <a:solidFill>
                  <a:srgbClr val="000000"/>
                </a:solidFill>
              </a:rPr>
              <a:t>Study </a:t>
            </a:r>
            <a:r>
              <a:rPr lang="en" b="1" dirty="0">
                <a:solidFill>
                  <a:srgbClr val="000000"/>
                </a:solidFill>
              </a:rPr>
              <a:t>co-design </a:t>
            </a:r>
            <a:r>
              <a:rPr lang="en" b="1" dirty="0" smtClean="0">
                <a:solidFill>
                  <a:srgbClr val="000000"/>
                </a:solidFill>
              </a:rPr>
              <a:t>trade-offs</a:t>
            </a:r>
            <a:r>
              <a:rPr lang="en-US" b="1" dirty="0" smtClean="0">
                <a:solidFill>
                  <a:srgbClr val="000000"/>
                </a:solidFill>
              </a:rPr>
              <a:t>: </a:t>
            </a:r>
            <a:r>
              <a:rPr lang="en" dirty="0" smtClean="0">
                <a:solidFill>
                  <a:srgbClr val="000000"/>
                </a:solidFill>
              </a:rPr>
              <a:t>Algorithm </a:t>
            </a:r>
            <a:r>
              <a:rPr lang="en" dirty="0">
                <a:solidFill>
                  <a:srgbClr val="000000"/>
                </a:solidFill>
              </a:rPr>
              <a:t>desig</a:t>
            </a:r>
            <a:r>
              <a:rPr lang="en-US" dirty="0">
                <a:solidFill>
                  <a:srgbClr val="000000"/>
                </a:solidFill>
              </a:rPr>
              <a:t>m, data placement, runtime deployment, system architecture, etc</a:t>
            </a:r>
            <a:r>
              <a:rPr lang="en-US" dirty="0" smtClean="0">
                <a:solidFill>
                  <a:srgbClr val="000000"/>
                </a:solidFill>
              </a:rPr>
              <a:t>.</a:t>
            </a:r>
            <a:endParaRPr lang="en-US" dirty="0">
              <a:solidFill>
                <a:srgbClr val="000000"/>
              </a:solidFill>
            </a:endParaRPr>
          </a:p>
          <a:p>
            <a:pPr lvl="1"/>
            <a:endParaRPr lang="en-US" sz="1600" dirty="0" smtClean="0">
              <a:solidFill>
                <a:schemeClr val="tx1"/>
              </a:solidFill>
            </a:endParaRPr>
          </a:p>
        </p:txBody>
      </p:sp>
      <p:sp>
        <p:nvSpPr>
          <p:cNvPr id="5" name="Slide Number Placeholder 5"/>
          <p:cNvSpPr>
            <a:spLocks noGrp="1"/>
          </p:cNvSpPr>
          <p:nvPr>
            <p:ph type="sldNum" sz="quarter" idx="10"/>
          </p:nvPr>
        </p:nvSpPr>
        <p:spPr>
          <a:xfrm>
            <a:off x="8757415" y="6544374"/>
            <a:ext cx="365757" cy="274317"/>
          </a:xfrm>
        </p:spPr>
        <p:txBody>
          <a:bodyPr/>
          <a:lstStyle/>
          <a:p>
            <a:pPr algn="r">
              <a:defRPr/>
            </a:pPr>
            <a:fld id="{E5444AF3-8901-F747-B45C-A1F856637892}" type="slidenum">
              <a:rPr lang="en-US" sz="1200" smtClean="0">
                <a:solidFill>
                  <a:srgbClr val="000000"/>
                </a:solidFill>
                <a:latin typeface="Arial"/>
                <a:cs typeface="Arial"/>
              </a:rPr>
              <a:pPr algn="r">
                <a:defRPr/>
              </a:pPr>
              <a:t>107</a:t>
            </a:fld>
            <a:endParaRPr lang="en-US" sz="1200" dirty="0">
              <a:solidFill>
                <a:srgbClr val="000000"/>
              </a:solidFill>
              <a:latin typeface="Arial"/>
              <a:cs typeface="Arial"/>
            </a:endParaRPr>
          </a:p>
        </p:txBody>
      </p:sp>
    </p:spTree>
    <p:extLst>
      <p:ext uri="{BB962C8B-B14F-4D97-AF65-F5344CB8AC3E}">
        <p14:creationId xmlns:p14="http://schemas.microsoft.com/office/powerpoint/2010/main" val="2923528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S3D.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93" y="1874537"/>
            <a:ext cx="2971800" cy="3238500"/>
          </a:xfrm>
          <a:prstGeom prst="rect">
            <a:avLst/>
          </a:prstGeom>
        </p:spPr>
      </p:pic>
      <p:sp>
        <p:nvSpPr>
          <p:cNvPr id="2" name="Title 1"/>
          <p:cNvSpPr>
            <a:spLocks noGrp="1"/>
          </p:cNvSpPr>
          <p:nvPr>
            <p:ph type="title"/>
          </p:nvPr>
        </p:nvSpPr>
        <p:spPr>
          <a:xfrm>
            <a:off x="365806" y="502952"/>
            <a:ext cx="8229600" cy="808038"/>
          </a:xfrm>
        </p:spPr>
        <p:txBody>
          <a:bodyPr/>
          <a:lstStyle/>
          <a:p>
            <a:r>
              <a:rPr lang="en" sz="2800" b="1" dirty="0">
                <a:solidFill>
                  <a:srgbClr val="000000"/>
                </a:solidFill>
              </a:rPr>
              <a:t>In-situ </a:t>
            </a:r>
            <a:r>
              <a:rPr lang="en" sz="2800" b="1" dirty="0" smtClean="0">
                <a:solidFill>
                  <a:srgbClr val="000000"/>
                </a:solidFill>
              </a:rPr>
              <a:t>Topological Analysis </a:t>
            </a:r>
            <a:r>
              <a:rPr lang="en-US" sz="2800" b="1" dirty="0">
                <a:solidFill>
                  <a:srgbClr val="000000"/>
                </a:solidFill>
              </a:rPr>
              <a:t>as </a:t>
            </a:r>
            <a:r>
              <a:rPr lang="en-US" sz="2800" b="1" dirty="0" smtClean="0">
                <a:solidFill>
                  <a:srgbClr val="000000"/>
                </a:solidFill>
              </a:rPr>
              <a:t>Part </a:t>
            </a:r>
            <a:r>
              <a:rPr lang="en-US" sz="2800" b="1" dirty="0">
                <a:solidFill>
                  <a:srgbClr val="000000"/>
                </a:solidFill>
              </a:rPr>
              <a:t>of </a:t>
            </a:r>
            <a:r>
              <a:rPr lang="en" sz="2800" b="1" dirty="0" smtClean="0">
                <a:solidFill>
                  <a:srgbClr val="000000"/>
                </a:solidFill>
              </a:rPr>
              <a:t>S3D</a:t>
            </a:r>
            <a:r>
              <a:rPr lang="en" sz="2800" b="1" dirty="0">
                <a:solidFill>
                  <a:srgbClr val="000000"/>
                </a:solidFill>
              </a:rPr>
              <a:t>*</a:t>
            </a:r>
            <a:endParaRPr lang="en-US" sz="2800" b="1" dirty="0"/>
          </a:p>
        </p:txBody>
      </p:sp>
      <p:sp>
        <p:nvSpPr>
          <p:cNvPr id="5" name="Slide Number Placeholder 5"/>
          <p:cNvSpPr>
            <a:spLocks noGrp="1"/>
          </p:cNvSpPr>
          <p:nvPr>
            <p:ph type="sldNum" sz="quarter" idx="10"/>
          </p:nvPr>
        </p:nvSpPr>
        <p:spPr>
          <a:xfrm>
            <a:off x="8757415" y="6544374"/>
            <a:ext cx="365757" cy="274317"/>
          </a:xfrm>
        </p:spPr>
        <p:txBody>
          <a:bodyPr/>
          <a:lstStyle/>
          <a:p>
            <a:pPr algn="r">
              <a:defRPr/>
            </a:pPr>
            <a:fld id="{E5444AF3-8901-F747-B45C-A1F856637892}" type="slidenum">
              <a:rPr lang="en-US" sz="1200" smtClean="0">
                <a:solidFill>
                  <a:srgbClr val="000000"/>
                </a:solidFill>
                <a:latin typeface="Arial"/>
                <a:cs typeface="Arial"/>
              </a:rPr>
              <a:pPr algn="r">
                <a:defRPr/>
              </a:pPr>
              <a:t>108</a:t>
            </a:fld>
            <a:endParaRPr lang="en-US" sz="1200" dirty="0">
              <a:solidFill>
                <a:srgbClr val="000000"/>
              </a:solidFill>
              <a:latin typeface="Arial"/>
              <a:cs typeface="Arial"/>
            </a:endParaRPr>
          </a:p>
        </p:txBody>
      </p:sp>
      <p:pic>
        <p:nvPicPr>
          <p:cNvPr id="6" name="Picture 5" descr="mergeTree.pn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24729" y="3515919"/>
            <a:ext cx="2109593" cy="1099115"/>
          </a:xfrm>
          <a:prstGeom prst="rect">
            <a:avLst/>
          </a:prstGeom>
        </p:spPr>
      </p:pic>
      <p:sp>
        <p:nvSpPr>
          <p:cNvPr id="7" name="Rectangle 6"/>
          <p:cNvSpPr/>
          <p:nvPr/>
        </p:nvSpPr>
        <p:spPr bwMode="auto">
          <a:xfrm>
            <a:off x="4114805" y="3472034"/>
            <a:ext cx="2590800" cy="1219200"/>
          </a:xfrm>
          <a:prstGeom prst="rect">
            <a:avLst/>
          </a:prstGeom>
          <a:noFill/>
          <a:ln w="9525" cap="flat" cmpd="sng" algn="ctr">
            <a:solidFill>
              <a:srgbClr val="393A6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8" name="TextBox 7"/>
          <p:cNvSpPr txBox="1"/>
          <p:nvPr/>
        </p:nvSpPr>
        <p:spPr>
          <a:xfrm>
            <a:off x="4121529" y="4658919"/>
            <a:ext cx="2584076" cy="461665"/>
          </a:xfrm>
          <a:prstGeom prst="rect">
            <a:avLst/>
          </a:prstGeom>
          <a:gradFill flip="none" rotWithShape="1">
            <a:gsLst>
              <a:gs pos="0">
                <a:srgbClr val="595A8C"/>
              </a:gs>
              <a:gs pos="100000">
                <a:srgbClr val="393A63"/>
              </a:gs>
            </a:gsLst>
            <a:path path="circle">
              <a:fillToRect l="50000" t="50000" r="50000" b="50000"/>
            </a:path>
            <a:tileRect/>
          </a:gradFill>
        </p:spPr>
        <p:txBody>
          <a:bodyPr wrap="square" rtlCol="0" anchor="ctr" anchorCtr="0">
            <a:spAutoFit/>
          </a:bodyPr>
          <a:lstStyle/>
          <a:p>
            <a:pPr algn="ctr"/>
            <a:r>
              <a:rPr lang="en-US" dirty="0" smtClean="0">
                <a:solidFill>
                  <a:srgbClr val="FFFFFF"/>
                </a:solidFill>
                <a:latin typeface="Calibri"/>
                <a:cs typeface="Calibri"/>
              </a:rPr>
              <a:t>Topology</a:t>
            </a:r>
            <a:endParaRPr lang="en-US" dirty="0">
              <a:solidFill>
                <a:srgbClr val="FFFFFF"/>
              </a:solidFill>
              <a:latin typeface="Calibri"/>
              <a:cs typeface="Calibri"/>
            </a:endParaRPr>
          </a:p>
        </p:txBody>
      </p:sp>
      <p:sp>
        <p:nvSpPr>
          <p:cNvPr id="12" name="TextBox 11"/>
          <p:cNvSpPr txBox="1"/>
          <p:nvPr/>
        </p:nvSpPr>
        <p:spPr>
          <a:xfrm>
            <a:off x="4114805" y="2606049"/>
            <a:ext cx="2590800" cy="461665"/>
          </a:xfrm>
          <a:prstGeom prst="rect">
            <a:avLst/>
          </a:prstGeom>
          <a:gradFill flip="none" rotWithShape="1">
            <a:gsLst>
              <a:gs pos="0">
                <a:srgbClr val="595A8C"/>
              </a:gs>
              <a:gs pos="100000">
                <a:srgbClr val="393A63"/>
              </a:gs>
            </a:gsLst>
            <a:path path="circle">
              <a:fillToRect l="50000" t="50000" r="50000" b="50000"/>
            </a:path>
            <a:tileRect/>
          </a:gradFill>
        </p:spPr>
        <p:txBody>
          <a:bodyPr wrap="square" rtlCol="0" anchor="ctr" anchorCtr="0">
            <a:spAutoFit/>
          </a:bodyPr>
          <a:lstStyle/>
          <a:p>
            <a:pPr algn="ctr"/>
            <a:r>
              <a:rPr lang="en-US" dirty="0" smtClean="0">
                <a:solidFill>
                  <a:srgbClr val="FFFFFF"/>
                </a:solidFill>
                <a:latin typeface="Calibri"/>
                <a:cs typeface="Calibri"/>
              </a:rPr>
              <a:t>Statistics</a:t>
            </a:r>
            <a:endParaRPr lang="en-US" dirty="0">
              <a:solidFill>
                <a:srgbClr val="FFFFFF"/>
              </a:solidFill>
              <a:latin typeface="Calibri"/>
              <a:cs typeface="Calibri"/>
            </a:endParaRPr>
          </a:p>
        </p:txBody>
      </p:sp>
      <p:pic>
        <p:nvPicPr>
          <p:cNvPr id="13" name="Picture 12" descr="Screen shot 2012-11-10 at 10.03.18 PM.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191005" y="1539249"/>
            <a:ext cx="2590800" cy="971926"/>
          </a:xfrm>
          <a:prstGeom prst="rect">
            <a:avLst/>
          </a:prstGeom>
          <a:ln>
            <a:noFill/>
          </a:ln>
        </p:spPr>
      </p:pic>
      <p:sp>
        <p:nvSpPr>
          <p:cNvPr id="14" name="Rectangle 13"/>
          <p:cNvSpPr/>
          <p:nvPr/>
        </p:nvSpPr>
        <p:spPr bwMode="auto">
          <a:xfrm>
            <a:off x="4114805" y="1386849"/>
            <a:ext cx="2590800" cy="1219200"/>
          </a:xfrm>
          <a:prstGeom prst="rect">
            <a:avLst/>
          </a:prstGeom>
          <a:noFill/>
          <a:ln w="9525" cap="flat" cmpd="sng" algn="ctr">
            <a:solidFill>
              <a:srgbClr val="393A6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cxnSp>
        <p:nvCxnSpPr>
          <p:cNvPr id="16" name="Straight Connector 15"/>
          <p:cNvCxnSpPr>
            <a:endCxn id="14" idx="1"/>
          </p:cNvCxnSpPr>
          <p:nvPr/>
        </p:nvCxnSpPr>
        <p:spPr bwMode="auto">
          <a:xfrm flipV="1">
            <a:off x="3200415" y="1996449"/>
            <a:ext cx="914390" cy="1889746"/>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 name="Straight Connector 16"/>
          <p:cNvCxnSpPr>
            <a:endCxn id="9" idx="1"/>
          </p:cNvCxnSpPr>
          <p:nvPr/>
        </p:nvCxnSpPr>
        <p:spPr bwMode="auto">
          <a:xfrm flipV="1">
            <a:off x="3200415" y="2758454"/>
            <a:ext cx="3169882" cy="112774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8" name="Straight Connector 17"/>
          <p:cNvCxnSpPr>
            <a:endCxn id="7" idx="1"/>
          </p:cNvCxnSpPr>
          <p:nvPr/>
        </p:nvCxnSpPr>
        <p:spPr bwMode="auto">
          <a:xfrm>
            <a:off x="3200415" y="3886195"/>
            <a:ext cx="914390" cy="19543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7" name="Rectangle 26"/>
          <p:cNvSpPr/>
          <p:nvPr/>
        </p:nvSpPr>
        <p:spPr>
          <a:xfrm>
            <a:off x="6675097" y="4571950"/>
            <a:ext cx="2377414" cy="707886"/>
          </a:xfrm>
          <a:prstGeom prst="rect">
            <a:avLst/>
          </a:prstGeom>
        </p:spPr>
        <p:txBody>
          <a:bodyPr wrap="square">
            <a:spAutoFit/>
          </a:bodyPr>
          <a:lstStyle/>
          <a:p>
            <a:pPr algn="ctr"/>
            <a:r>
              <a:rPr lang="en-US" sz="2000" dirty="0" smtClean="0"/>
              <a:t>Identify </a:t>
            </a:r>
            <a:r>
              <a:rPr lang="en-US" sz="2000" dirty="0"/>
              <a:t>features of </a:t>
            </a:r>
            <a:r>
              <a:rPr lang="en-US" sz="2000" dirty="0" smtClean="0"/>
              <a:t>interest</a:t>
            </a:r>
            <a:endParaRPr lang="en-US" sz="2000" dirty="0"/>
          </a:p>
        </p:txBody>
      </p:sp>
      <p:sp>
        <p:nvSpPr>
          <p:cNvPr id="9" name="Rectangle 8"/>
          <p:cNvSpPr/>
          <p:nvPr/>
        </p:nvSpPr>
        <p:spPr bwMode="auto">
          <a:xfrm>
            <a:off x="6370297" y="2148854"/>
            <a:ext cx="2590800" cy="1219200"/>
          </a:xfrm>
          <a:prstGeom prst="rect">
            <a:avLst/>
          </a:prstGeom>
          <a:noFill/>
          <a:ln w="9525" cap="flat" cmpd="sng" algn="ctr">
            <a:solidFill>
              <a:srgbClr val="393A6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pic>
        <p:nvPicPr>
          <p:cNvPr id="10" name="Picture 9" descr="downsample_8_overview.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5400000">
            <a:off x="7139719" y="1760432"/>
            <a:ext cx="1051956" cy="1981200"/>
          </a:xfrm>
          <a:prstGeom prst="rect">
            <a:avLst/>
          </a:prstGeom>
        </p:spPr>
      </p:pic>
      <p:sp>
        <p:nvSpPr>
          <p:cNvPr id="11" name="TextBox 10"/>
          <p:cNvSpPr txBox="1"/>
          <p:nvPr/>
        </p:nvSpPr>
        <p:spPr>
          <a:xfrm>
            <a:off x="6370297" y="3368054"/>
            <a:ext cx="2590800" cy="461665"/>
          </a:xfrm>
          <a:prstGeom prst="rect">
            <a:avLst/>
          </a:prstGeom>
          <a:gradFill flip="none" rotWithShape="1">
            <a:gsLst>
              <a:gs pos="0">
                <a:srgbClr val="595A8C"/>
              </a:gs>
              <a:gs pos="100000">
                <a:srgbClr val="393A63"/>
              </a:gs>
            </a:gsLst>
            <a:path path="circle">
              <a:fillToRect l="50000" t="50000" r="50000" b="50000"/>
            </a:path>
            <a:tileRect/>
          </a:gradFill>
        </p:spPr>
        <p:txBody>
          <a:bodyPr wrap="square" rtlCol="0" anchor="ctr" anchorCtr="0">
            <a:spAutoFit/>
          </a:bodyPr>
          <a:lstStyle/>
          <a:p>
            <a:pPr algn="ctr"/>
            <a:r>
              <a:rPr lang="en-US" dirty="0" smtClean="0">
                <a:solidFill>
                  <a:srgbClr val="FFFFFF"/>
                </a:solidFill>
                <a:latin typeface="Calibri"/>
                <a:cs typeface="Calibri"/>
              </a:rPr>
              <a:t>Volume Rendering</a:t>
            </a:r>
            <a:endParaRPr lang="en-US" dirty="0">
              <a:solidFill>
                <a:srgbClr val="FFFFFF"/>
              </a:solidFill>
              <a:latin typeface="Calibri"/>
              <a:cs typeface="Calibri"/>
            </a:endParaRPr>
          </a:p>
        </p:txBody>
      </p:sp>
      <p:pic>
        <p:nvPicPr>
          <p:cNvPr id="40" name="Picture 39" descr="ExaCTWebBanner.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4553" y="5988698"/>
            <a:ext cx="8671560" cy="869302"/>
          </a:xfrm>
          <a:prstGeom prst="rect">
            <a:avLst/>
          </a:prstGeom>
        </p:spPr>
      </p:pic>
      <p:sp>
        <p:nvSpPr>
          <p:cNvPr id="32" name="Oval 31"/>
          <p:cNvSpPr/>
          <p:nvPr/>
        </p:nvSpPr>
        <p:spPr>
          <a:xfrm>
            <a:off x="3931927" y="3291804"/>
            <a:ext cx="2926048" cy="2057415"/>
          </a:xfrm>
          <a:prstGeom prst="ellipse">
            <a:avLst/>
          </a:prstGeom>
          <a:noFill/>
          <a:ln w="4445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82878" y="5404516"/>
            <a:ext cx="8961072" cy="584776"/>
          </a:xfrm>
          <a:prstGeom prst="rect">
            <a:avLst/>
          </a:prstGeom>
        </p:spPr>
        <p:txBody>
          <a:bodyPr wrap="square">
            <a:spAutoFit/>
          </a:bodyPr>
          <a:lstStyle/>
          <a:p>
            <a:r>
              <a:rPr lang="en-US" sz="1600" dirty="0" smtClean="0"/>
              <a:t>*J</a:t>
            </a:r>
            <a:r>
              <a:rPr lang="en-US" sz="1600" dirty="0"/>
              <a:t>. C. </a:t>
            </a:r>
            <a:r>
              <a:rPr lang="en-US" sz="1600" dirty="0" smtClean="0"/>
              <a:t>Bennett et al.,</a:t>
            </a:r>
            <a:r>
              <a:rPr lang="en-US" sz="1600" i="1" dirty="0" smtClean="0"/>
              <a:t> “Combining </a:t>
            </a:r>
            <a:r>
              <a:rPr lang="en-US" sz="1600" i="1" dirty="0"/>
              <a:t>In-Situ and In-Transit Processing to Enable Extreme-Scale Scientific </a:t>
            </a:r>
            <a:r>
              <a:rPr lang="en-US" sz="1600" i="1" dirty="0" smtClean="0"/>
              <a:t>Analysis”</a:t>
            </a:r>
            <a:r>
              <a:rPr lang="en-US" sz="1600" dirty="0" smtClean="0"/>
              <a:t>, SC’12, Salt </a:t>
            </a:r>
            <a:r>
              <a:rPr lang="en-US" sz="1600" dirty="0"/>
              <a:t>Lake City, </a:t>
            </a:r>
            <a:r>
              <a:rPr lang="en-US" sz="1600" dirty="0" smtClean="0"/>
              <a:t>Utah, November</a:t>
            </a:r>
            <a:r>
              <a:rPr lang="en-US" sz="1600" dirty="0"/>
              <a:t>, 2012.</a:t>
            </a:r>
          </a:p>
        </p:txBody>
      </p:sp>
    </p:spTree>
    <p:extLst>
      <p:ext uri="{BB962C8B-B14F-4D97-AF65-F5344CB8AC3E}">
        <p14:creationId xmlns:p14="http://schemas.microsoft.com/office/powerpoint/2010/main" val="268566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stretch>
            <a:fillRect/>
          </a:stretch>
        </p:blipFill>
        <p:spPr>
          <a:xfrm>
            <a:off x="5303512" y="3977633"/>
            <a:ext cx="3291804" cy="1897359"/>
          </a:xfrm>
          <a:prstGeom prst="rect">
            <a:avLst/>
          </a:prstGeom>
        </p:spPr>
      </p:pic>
      <p:sp>
        <p:nvSpPr>
          <p:cNvPr id="2" name="Title 1"/>
          <p:cNvSpPr>
            <a:spLocks noGrp="1"/>
          </p:cNvSpPr>
          <p:nvPr>
            <p:ph type="title"/>
          </p:nvPr>
        </p:nvSpPr>
        <p:spPr/>
        <p:txBody>
          <a:bodyPr/>
          <a:lstStyle/>
          <a:p>
            <a:r>
              <a:rPr lang="en" sz="2800" b="1" dirty="0" smtClean="0">
                <a:solidFill>
                  <a:srgbClr val="000000"/>
                </a:solidFill>
              </a:rPr>
              <a:t>In-situ Topological </a:t>
            </a:r>
            <a:r>
              <a:rPr lang="en" sz="2800" b="1" dirty="0">
                <a:solidFill>
                  <a:srgbClr val="000000"/>
                </a:solidFill>
              </a:rPr>
              <a:t>Analysis </a:t>
            </a:r>
            <a:r>
              <a:rPr lang="en" sz="2800" b="1" dirty="0" smtClean="0">
                <a:solidFill>
                  <a:srgbClr val="000000"/>
                </a:solidFill>
              </a:rPr>
              <a:t>Properties</a:t>
            </a:r>
            <a:endParaRPr lang="en-US" b="1" dirty="0"/>
          </a:p>
        </p:txBody>
      </p:sp>
      <p:pic>
        <p:nvPicPr>
          <p:cNvPr id="6" name="Picture 5" descr="dataflow.pd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4238" y="1783098"/>
            <a:ext cx="5676469" cy="2011658"/>
          </a:xfrm>
          <a:prstGeom prst="rect">
            <a:avLst/>
          </a:prstGeom>
        </p:spPr>
      </p:pic>
      <p:sp>
        <p:nvSpPr>
          <p:cNvPr id="9" name="Slide Number Placeholder 5"/>
          <p:cNvSpPr>
            <a:spLocks noGrp="1"/>
          </p:cNvSpPr>
          <p:nvPr>
            <p:ph type="sldNum" sz="quarter" idx="10"/>
          </p:nvPr>
        </p:nvSpPr>
        <p:spPr>
          <a:xfrm>
            <a:off x="8757415" y="6544374"/>
            <a:ext cx="365757" cy="274317"/>
          </a:xfrm>
        </p:spPr>
        <p:txBody>
          <a:bodyPr/>
          <a:lstStyle/>
          <a:p>
            <a:pPr algn="r">
              <a:defRPr/>
            </a:pPr>
            <a:fld id="{E5444AF3-8901-F747-B45C-A1F856637892}" type="slidenum">
              <a:rPr lang="en-US" sz="1200" smtClean="0">
                <a:solidFill>
                  <a:srgbClr val="000000"/>
                </a:solidFill>
                <a:latin typeface="Arial"/>
                <a:cs typeface="Arial"/>
              </a:rPr>
              <a:pPr algn="r">
                <a:defRPr/>
              </a:pPr>
              <a:t>109</a:t>
            </a:fld>
            <a:endParaRPr lang="en-US" sz="1200" dirty="0">
              <a:solidFill>
                <a:srgbClr val="000000"/>
              </a:solidFill>
              <a:latin typeface="Arial"/>
              <a:cs typeface="Arial"/>
            </a:endParaRPr>
          </a:p>
        </p:txBody>
      </p:sp>
      <p:sp>
        <p:nvSpPr>
          <p:cNvPr id="10" name="Rectangle 9"/>
          <p:cNvSpPr/>
          <p:nvPr/>
        </p:nvSpPr>
        <p:spPr>
          <a:xfrm>
            <a:off x="365806" y="5927656"/>
            <a:ext cx="6309291" cy="1123384"/>
          </a:xfrm>
          <a:prstGeom prst="rect">
            <a:avLst/>
          </a:prstGeom>
        </p:spPr>
        <p:txBody>
          <a:bodyPr wrap="square">
            <a:spAutoFit/>
          </a:bodyPr>
          <a:lstStyle/>
          <a:p>
            <a:pPr marL="285750" indent="-285750">
              <a:spcAft>
                <a:spcPts val="600"/>
              </a:spcAft>
              <a:buFont typeface="Arial"/>
              <a:buChar char="•"/>
            </a:pPr>
            <a:r>
              <a:rPr lang="en-US" sz="2400" dirty="0" smtClean="0">
                <a:latin typeface="Arial" pitchFamily="34" charset="0"/>
              </a:rPr>
              <a:t>Controllable input parameter</a:t>
            </a:r>
          </a:p>
          <a:p>
            <a:pPr marL="742097" lvl="1" indent="-285750">
              <a:buFont typeface="Arial"/>
              <a:buChar char="•"/>
            </a:pPr>
            <a:r>
              <a:rPr lang="en-US" sz="2000" dirty="0" smtClean="0">
                <a:solidFill>
                  <a:srgbClr val="FF0000"/>
                </a:solidFill>
                <a:latin typeface="Arial" pitchFamily="34" charset="0"/>
              </a:rPr>
              <a:t>Degree of </a:t>
            </a:r>
            <a:r>
              <a:rPr lang="en-US" sz="2000" b="1" dirty="0" smtClean="0">
                <a:solidFill>
                  <a:srgbClr val="FF0000"/>
                </a:solidFill>
                <a:latin typeface="Arial" pitchFamily="34" charset="0"/>
              </a:rPr>
              <a:t>fan-in </a:t>
            </a:r>
            <a:r>
              <a:rPr lang="en-US" sz="2000" dirty="0" smtClean="0">
                <a:solidFill>
                  <a:srgbClr val="FF0000"/>
                </a:solidFill>
                <a:latin typeface="Arial" pitchFamily="34" charset="0"/>
              </a:rPr>
              <a:t>during the merge stage</a:t>
            </a:r>
          </a:p>
          <a:p>
            <a:endParaRPr lang="en-US" dirty="0">
              <a:latin typeface="Arial" pitchFamily="34" charset="0"/>
            </a:endParaRPr>
          </a:p>
        </p:txBody>
      </p:sp>
      <p:sp>
        <p:nvSpPr>
          <p:cNvPr id="15" name="TextBox 14"/>
          <p:cNvSpPr txBox="1"/>
          <p:nvPr/>
        </p:nvSpPr>
        <p:spPr>
          <a:xfrm>
            <a:off x="1097318" y="4251951"/>
            <a:ext cx="5394901" cy="1077218"/>
          </a:xfrm>
          <a:prstGeom prst="rect">
            <a:avLst/>
          </a:prstGeom>
          <a:noFill/>
        </p:spPr>
        <p:txBody>
          <a:bodyPr wrap="square" lIns="91440" rIns="91440" rtlCol="0">
            <a:spAutoFit/>
          </a:bodyPr>
          <a:lstStyle/>
          <a:p>
            <a:pPr marL="342900" indent="-342900">
              <a:spcAft>
                <a:spcPts val="600"/>
              </a:spcAft>
              <a:buFont typeface="Arial"/>
              <a:buChar char="•"/>
            </a:pPr>
            <a:r>
              <a:rPr lang="en-US" dirty="0" smtClean="0">
                <a:latin typeface="Arial"/>
                <a:cs typeface="Arial"/>
              </a:rPr>
              <a:t>Complexity: very data dependent</a:t>
            </a:r>
          </a:p>
          <a:p>
            <a:pPr marL="342900" indent="-342900">
              <a:spcAft>
                <a:spcPts val="600"/>
              </a:spcAft>
              <a:buFont typeface="Arial"/>
              <a:buChar char="•"/>
            </a:pPr>
            <a:r>
              <a:rPr lang="en-US" dirty="0" smtClean="0">
                <a:latin typeface="Arial"/>
                <a:cs typeface="Arial"/>
              </a:rPr>
              <a:t>Communication: very data dependent</a:t>
            </a:r>
          </a:p>
          <a:p>
            <a:pPr marL="342900" indent="-342900">
              <a:spcAft>
                <a:spcPts val="600"/>
              </a:spcAft>
              <a:buFont typeface="Arial"/>
              <a:buChar char="•"/>
            </a:pPr>
            <a:r>
              <a:rPr lang="en-US" dirty="0" smtClean="0">
                <a:latin typeface="Arial"/>
                <a:cs typeface="Arial"/>
              </a:rPr>
              <a:t>Entirely FLOP-free</a:t>
            </a:r>
          </a:p>
        </p:txBody>
      </p:sp>
      <p:sp>
        <p:nvSpPr>
          <p:cNvPr id="19" name="Rectangle 18"/>
          <p:cNvSpPr/>
          <p:nvPr/>
        </p:nvSpPr>
        <p:spPr>
          <a:xfrm>
            <a:off x="5760707" y="1691659"/>
            <a:ext cx="3794669" cy="1496991"/>
          </a:xfrm>
          <a:prstGeom prst="rect">
            <a:avLst/>
          </a:prstGeom>
        </p:spPr>
        <p:txBody>
          <a:bodyPr wrap="square">
            <a:spAutoFit/>
          </a:bodyPr>
          <a:lstStyle/>
          <a:p>
            <a:pPr>
              <a:lnSpc>
                <a:spcPct val="150000"/>
              </a:lnSpc>
            </a:pPr>
            <a:r>
              <a:rPr lang="en-US" sz="2000" dirty="0" smtClean="0">
                <a:latin typeface="Arial" pitchFamily="34" charset="0"/>
              </a:rPr>
              <a:t>Stages</a:t>
            </a:r>
          </a:p>
          <a:p>
            <a:pPr marL="515938" lvl="1" indent="-342900">
              <a:lnSpc>
                <a:spcPts val="1720"/>
              </a:lnSpc>
              <a:spcBef>
                <a:spcPts val="600"/>
              </a:spcBef>
              <a:buFont typeface="+mj-lt"/>
              <a:buAutoNum type="arabicPeriod"/>
            </a:pPr>
            <a:r>
              <a:rPr lang="en-US" sz="1500" dirty="0" smtClean="0">
                <a:latin typeface="Arial" pitchFamily="34" charset="0"/>
              </a:rPr>
              <a:t>Local compute (local tree)</a:t>
            </a:r>
          </a:p>
          <a:p>
            <a:pPr marL="515938" lvl="1" indent="-342900">
              <a:lnSpc>
                <a:spcPts val="1720"/>
              </a:lnSpc>
              <a:spcBef>
                <a:spcPts val="600"/>
              </a:spcBef>
              <a:buFont typeface="+mj-lt"/>
              <a:buAutoNum type="arabicPeriod"/>
            </a:pPr>
            <a:r>
              <a:rPr lang="en-US" sz="1500" dirty="0" smtClean="0">
                <a:latin typeface="Arial" pitchFamily="34" charset="0"/>
              </a:rPr>
              <a:t>Merge in a k-nary merge pattern</a:t>
            </a:r>
          </a:p>
          <a:p>
            <a:pPr marL="515938" lvl="1" indent="-342900">
              <a:lnSpc>
                <a:spcPts val="1720"/>
              </a:lnSpc>
              <a:spcBef>
                <a:spcPts val="600"/>
              </a:spcBef>
              <a:buFont typeface="+mj-lt"/>
              <a:buAutoNum type="arabicPeriod"/>
            </a:pPr>
            <a:r>
              <a:rPr lang="en-US" sz="1500" dirty="0" smtClean="0">
                <a:latin typeface="Arial" pitchFamily="34" charset="0"/>
              </a:rPr>
              <a:t>Correction phase</a:t>
            </a:r>
          </a:p>
        </p:txBody>
      </p:sp>
    </p:spTree>
    <p:extLst>
      <p:ext uri="{BB962C8B-B14F-4D97-AF65-F5344CB8AC3E}">
        <p14:creationId xmlns:p14="http://schemas.microsoft.com/office/powerpoint/2010/main" val="2643582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90" y="609345"/>
            <a:ext cx="8961024" cy="822951"/>
          </a:xfrm>
        </p:spPr>
        <p:txBody>
          <a:bodyPr>
            <a:noAutofit/>
          </a:bodyPr>
          <a:lstStyle/>
          <a:p>
            <a:r>
              <a:rPr lang="en-US" sz="2800" b="1" dirty="0"/>
              <a:t>Rethinking the Data Management </a:t>
            </a:r>
            <a:r>
              <a:rPr lang="en-US" sz="2800" b="1" dirty="0" smtClean="0"/>
              <a:t>Pipeline </a:t>
            </a:r>
            <a:r>
              <a:rPr lang="en-US" sz="2800" b="1" dirty="0"/>
              <a:t>– </a:t>
            </a:r>
            <a:r>
              <a:rPr lang="en-US" sz="2800" b="1" dirty="0" smtClean="0"/>
              <a:t>Data Staging </a:t>
            </a:r>
            <a:r>
              <a:rPr lang="en-US" sz="2800" b="1" dirty="0"/>
              <a:t>+ In-Situ &amp; In-Transit </a:t>
            </a:r>
            <a:r>
              <a:rPr lang="en-US" sz="2800" b="1" dirty="0" smtClean="0"/>
              <a:t>Analysis</a:t>
            </a:r>
            <a:endParaRPr lang="en-US" sz="2800" b="1" dirty="0"/>
          </a:p>
        </p:txBody>
      </p:sp>
      <p:sp>
        <p:nvSpPr>
          <p:cNvPr id="7" name="Content Placeholder 1"/>
          <p:cNvSpPr>
            <a:spLocks noGrp="1"/>
          </p:cNvSpPr>
          <p:nvPr>
            <p:ph idx="1"/>
          </p:nvPr>
        </p:nvSpPr>
        <p:spPr>
          <a:xfrm>
            <a:off x="91489" y="5061863"/>
            <a:ext cx="8961072" cy="1738002"/>
          </a:xfrm>
        </p:spPr>
        <p:txBody>
          <a:bodyPr>
            <a:normAutofit lnSpcReduction="10000"/>
          </a:bodyPr>
          <a:lstStyle/>
          <a:p>
            <a:r>
              <a:rPr lang="en-US" sz="2400" dirty="0">
                <a:solidFill>
                  <a:schemeClr val="tx1"/>
                </a:solidFill>
              </a:rPr>
              <a:t>Exploit multi-levels in-memory </a:t>
            </a:r>
            <a:r>
              <a:rPr lang="en-US" sz="2400" b="1" dirty="0" smtClean="0">
                <a:solidFill>
                  <a:schemeClr val="tx1"/>
                </a:solidFill>
              </a:rPr>
              <a:t>Data </a:t>
            </a:r>
            <a:r>
              <a:rPr lang="en-US" sz="2400" b="1" dirty="0">
                <a:solidFill>
                  <a:schemeClr val="tx1"/>
                </a:solidFill>
              </a:rPr>
              <a:t>Staging </a:t>
            </a:r>
            <a:r>
              <a:rPr lang="en-US" sz="2400" dirty="0">
                <a:solidFill>
                  <a:schemeClr val="tx1"/>
                </a:solidFill>
              </a:rPr>
              <a:t>to:</a:t>
            </a:r>
          </a:p>
          <a:p>
            <a:pPr lvl="1"/>
            <a:r>
              <a:rPr lang="en-US" sz="2000" dirty="0" smtClean="0">
                <a:solidFill>
                  <a:schemeClr val="tx1"/>
                </a:solidFill>
              </a:rPr>
              <a:t>Decrease </a:t>
            </a:r>
            <a:r>
              <a:rPr lang="en-US" sz="2000" dirty="0">
                <a:solidFill>
                  <a:schemeClr val="tx1"/>
                </a:solidFill>
              </a:rPr>
              <a:t>the gap between CPU and IO speeds</a:t>
            </a:r>
          </a:p>
          <a:p>
            <a:pPr lvl="1"/>
            <a:r>
              <a:rPr lang="en-US" sz="2000" dirty="0">
                <a:solidFill>
                  <a:schemeClr val="tx1"/>
                </a:solidFill>
              </a:rPr>
              <a:t>Dynamically deploy and execute data analytical or pre-processing operations either in-situ or in-transit</a:t>
            </a:r>
          </a:p>
          <a:p>
            <a:pPr lvl="1"/>
            <a:r>
              <a:rPr lang="en-US" sz="2000" dirty="0" smtClean="0">
                <a:solidFill>
                  <a:schemeClr val="tx1"/>
                </a:solidFill>
              </a:rPr>
              <a:t>Improve </a:t>
            </a:r>
            <a:r>
              <a:rPr lang="en-US" sz="2000" dirty="0">
                <a:solidFill>
                  <a:schemeClr val="tx1"/>
                </a:solidFill>
              </a:rPr>
              <a:t>IO write performance</a:t>
            </a:r>
          </a:p>
        </p:txBody>
      </p:sp>
      <p:pic>
        <p:nvPicPr>
          <p:cNvPr id="4" name="Picture 3" descr="DataCenter-hybrid-data-processing.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8685" y="1448702"/>
            <a:ext cx="8046631" cy="3629426"/>
          </a:xfrm>
          <a:prstGeom prst="rect">
            <a:avLst/>
          </a:prstGeom>
        </p:spPr>
      </p:pic>
    </p:spTree>
    <p:extLst>
      <p:ext uri="{BB962C8B-B14F-4D97-AF65-F5344CB8AC3E}">
        <p14:creationId xmlns:p14="http://schemas.microsoft.com/office/powerpoint/2010/main" val="2329264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2743120" y="3886195"/>
            <a:ext cx="9143950" cy="5303538"/>
          </a:xfrm>
          <a:prstGeom prst="rect">
            <a:avLst/>
          </a:prstGeom>
        </p:spPr>
        <p:txBody>
          <a:bodyPr lIns="91430" tIns="45715" rIns="91430" bIns="45715">
            <a:normAutofit/>
          </a:bodyPr>
          <a:lstStyle>
            <a:lvl1pPr marL="342438" indent="-342438" algn="l" rtl="0" eaLnBrk="0" fontAlgn="base" hangingPunct="0">
              <a:spcBef>
                <a:spcPct val="20000"/>
              </a:spcBef>
              <a:spcAft>
                <a:spcPct val="0"/>
              </a:spcAft>
              <a:buChar char="•"/>
              <a:defRPr sz="2200">
                <a:solidFill>
                  <a:srgbClr val="5F5F5F"/>
                </a:solidFill>
                <a:latin typeface="+mn-lt"/>
                <a:ea typeface="ＭＳ Ｐゴシック" charset="-128"/>
                <a:cs typeface="ＭＳ Ｐゴシック" charset="-128"/>
              </a:defRPr>
            </a:lvl1pPr>
            <a:lvl2pPr marL="741949" indent="-285365" algn="l" rtl="0" eaLnBrk="0" fontAlgn="base" hangingPunct="0">
              <a:spcBef>
                <a:spcPct val="20000"/>
              </a:spcBef>
              <a:spcAft>
                <a:spcPct val="0"/>
              </a:spcAft>
              <a:buChar char="–"/>
              <a:defRPr>
                <a:solidFill>
                  <a:srgbClr val="5F5F5F"/>
                </a:solidFill>
                <a:latin typeface="+mn-lt"/>
                <a:ea typeface="ＭＳ Ｐゴシック" charset="-128"/>
                <a:cs typeface="ＭＳ Ｐゴシック"/>
              </a:defRPr>
            </a:lvl2pPr>
            <a:lvl3pPr marL="1141463" indent="-228293" algn="l" rtl="0" eaLnBrk="0" fontAlgn="base" hangingPunct="0">
              <a:spcBef>
                <a:spcPct val="20000"/>
              </a:spcBef>
              <a:spcAft>
                <a:spcPct val="0"/>
              </a:spcAft>
              <a:buChar char="•"/>
              <a:defRPr sz="1600">
                <a:solidFill>
                  <a:srgbClr val="5F5F5F"/>
                </a:solidFill>
                <a:latin typeface="+mn-lt"/>
                <a:ea typeface="ＭＳ Ｐゴシック" charset="-128"/>
                <a:cs typeface="ＭＳ Ｐゴシック"/>
              </a:defRPr>
            </a:lvl3pPr>
            <a:lvl4pPr marL="1598044"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4pPr>
            <a:lvl5pPr marL="2054630"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5pPr>
            <a:lvl6pPr marL="2511214" indent="-228293" algn="l" rtl="0" fontAlgn="base">
              <a:spcBef>
                <a:spcPct val="20000"/>
              </a:spcBef>
              <a:spcAft>
                <a:spcPct val="0"/>
              </a:spcAft>
              <a:buChar char="»"/>
              <a:defRPr sz="1400">
                <a:solidFill>
                  <a:srgbClr val="5F5F5F"/>
                </a:solidFill>
                <a:latin typeface="+mn-lt"/>
                <a:ea typeface="ＭＳ Ｐゴシック" charset="-128"/>
              </a:defRPr>
            </a:lvl6pPr>
            <a:lvl7pPr marL="2967798" indent="-228293" algn="l" rtl="0" fontAlgn="base">
              <a:spcBef>
                <a:spcPct val="20000"/>
              </a:spcBef>
              <a:spcAft>
                <a:spcPct val="0"/>
              </a:spcAft>
              <a:buChar char="»"/>
              <a:defRPr sz="1400">
                <a:solidFill>
                  <a:srgbClr val="5F5F5F"/>
                </a:solidFill>
                <a:latin typeface="+mn-lt"/>
                <a:ea typeface="ＭＳ Ｐゴシック" charset="-128"/>
              </a:defRPr>
            </a:lvl7pPr>
            <a:lvl8pPr marL="3424383" indent="-228293" algn="l" rtl="0" fontAlgn="base">
              <a:spcBef>
                <a:spcPct val="20000"/>
              </a:spcBef>
              <a:spcAft>
                <a:spcPct val="0"/>
              </a:spcAft>
              <a:buChar char="»"/>
              <a:defRPr sz="1400">
                <a:solidFill>
                  <a:srgbClr val="5F5F5F"/>
                </a:solidFill>
                <a:latin typeface="+mn-lt"/>
                <a:ea typeface="ＭＳ Ｐゴシック" charset="-128"/>
              </a:defRPr>
            </a:lvl8pPr>
            <a:lvl9pPr marL="3880966" indent="-228293" algn="l" rtl="0" fontAlgn="base">
              <a:spcBef>
                <a:spcPct val="20000"/>
              </a:spcBef>
              <a:spcAft>
                <a:spcPct val="0"/>
              </a:spcAft>
              <a:buChar char="»"/>
              <a:defRPr sz="1400">
                <a:solidFill>
                  <a:srgbClr val="5F5F5F"/>
                </a:solidFill>
                <a:latin typeface="+mn-lt"/>
                <a:ea typeface="ＭＳ Ｐゴシック" charset="-128"/>
              </a:defRPr>
            </a:lvl9pPr>
          </a:lstStyle>
          <a:p>
            <a:pPr marL="0" lvl="0" indent="0">
              <a:buNone/>
            </a:pPr>
            <a:endParaRPr lang="en-US" sz="1800" dirty="0">
              <a:solidFill>
                <a:schemeClr val="tx1"/>
              </a:solidFill>
              <a:latin typeface="Arial" pitchFamily="34" charset="0"/>
              <a:cs typeface="Arial" pitchFamily="34" charset="0"/>
            </a:endParaRPr>
          </a:p>
        </p:txBody>
      </p:sp>
      <p:sp>
        <p:nvSpPr>
          <p:cNvPr id="7" name="Content Placeholder 4"/>
          <p:cNvSpPr txBox="1">
            <a:spLocks/>
          </p:cNvSpPr>
          <p:nvPr/>
        </p:nvSpPr>
        <p:spPr>
          <a:xfrm>
            <a:off x="457245" y="1508781"/>
            <a:ext cx="8689780" cy="731512"/>
          </a:xfrm>
          <a:prstGeom prst="rect">
            <a:avLst/>
          </a:prstGeom>
        </p:spPr>
        <p:txBody>
          <a:bodyPr lIns="91430" tIns="45715" rIns="91430" bIns="45715">
            <a:normAutofit/>
          </a:bodyPr>
          <a:lstStyle>
            <a:lvl1pPr marL="342438" indent="-342438" algn="l" rtl="0" eaLnBrk="0" fontAlgn="base" hangingPunct="0">
              <a:spcBef>
                <a:spcPct val="20000"/>
              </a:spcBef>
              <a:spcAft>
                <a:spcPct val="0"/>
              </a:spcAft>
              <a:buChar char="•"/>
              <a:defRPr sz="2200">
                <a:solidFill>
                  <a:srgbClr val="5F5F5F"/>
                </a:solidFill>
                <a:latin typeface="+mn-lt"/>
                <a:ea typeface="ＭＳ Ｐゴシック" charset="-128"/>
                <a:cs typeface="ＭＳ Ｐゴシック" charset="-128"/>
              </a:defRPr>
            </a:lvl1pPr>
            <a:lvl2pPr marL="741949" indent="-285365" algn="l" rtl="0" eaLnBrk="0" fontAlgn="base" hangingPunct="0">
              <a:spcBef>
                <a:spcPct val="20000"/>
              </a:spcBef>
              <a:spcAft>
                <a:spcPct val="0"/>
              </a:spcAft>
              <a:buChar char="–"/>
              <a:defRPr>
                <a:solidFill>
                  <a:srgbClr val="5F5F5F"/>
                </a:solidFill>
                <a:latin typeface="+mn-lt"/>
                <a:ea typeface="ＭＳ Ｐゴシック" charset="-128"/>
                <a:cs typeface="ＭＳ Ｐゴシック"/>
              </a:defRPr>
            </a:lvl2pPr>
            <a:lvl3pPr marL="1141463" indent="-228293" algn="l" rtl="0" eaLnBrk="0" fontAlgn="base" hangingPunct="0">
              <a:spcBef>
                <a:spcPct val="20000"/>
              </a:spcBef>
              <a:spcAft>
                <a:spcPct val="0"/>
              </a:spcAft>
              <a:buChar char="•"/>
              <a:defRPr sz="1600">
                <a:solidFill>
                  <a:srgbClr val="5F5F5F"/>
                </a:solidFill>
                <a:latin typeface="+mn-lt"/>
                <a:ea typeface="ＭＳ Ｐゴシック" charset="-128"/>
                <a:cs typeface="ＭＳ Ｐゴシック"/>
              </a:defRPr>
            </a:lvl3pPr>
            <a:lvl4pPr marL="1598044"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4pPr>
            <a:lvl5pPr marL="2054630"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5pPr>
            <a:lvl6pPr marL="2511214" indent="-228293" algn="l" rtl="0" fontAlgn="base">
              <a:spcBef>
                <a:spcPct val="20000"/>
              </a:spcBef>
              <a:spcAft>
                <a:spcPct val="0"/>
              </a:spcAft>
              <a:buChar char="»"/>
              <a:defRPr sz="1400">
                <a:solidFill>
                  <a:srgbClr val="5F5F5F"/>
                </a:solidFill>
                <a:latin typeface="+mn-lt"/>
                <a:ea typeface="ＭＳ Ｐゴシック" charset="-128"/>
              </a:defRPr>
            </a:lvl6pPr>
            <a:lvl7pPr marL="2967798" indent="-228293" algn="l" rtl="0" fontAlgn="base">
              <a:spcBef>
                <a:spcPct val="20000"/>
              </a:spcBef>
              <a:spcAft>
                <a:spcPct val="0"/>
              </a:spcAft>
              <a:buChar char="»"/>
              <a:defRPr sz="1400">
                <a:solidFill>
                  <a:srgbClr val="5F5F5F"/>
                </a:solidFill>
                <a:latin typeface="+mn-lt"/>
                <a:ea typeface="ＭＳ Ｐゴシック" charset="-128"/>
              </a:defRPr>
            </a:lvl7pPr>
            <a:lvl8pPr marL="3424383" indent="-228293" algn="l" rtl="0" fontAlgn="base">
              <a:spcBef>
                <a:spcPct val="20000"/>
              </a:spcBef>
              <a:spcAft>
                <a:spcPct val="0"/>
              </a:spcAft>
              <a:buChar char="»"/>
              <a:defRPr sz="1400">
                <a:solidFill>
                  <a:srgbClr val="5F5F5F"/>
                </a:solidFill>
                <a:latin typeface="+mn-lt"/>
                <a:ea typeface="ＭＳ Ｐゴシック" charset="-128"/>
              </a:defRPr>
            </a:lvl8pPr>
            <a:lvl9pPr marL="3880966" indent="-228293" algn="l" rtl="0" fontAlgn="base">
              <a:spcBef>
                <a:spcPct val="20000"/>
              </a:spcBef>
              <a:spcAft>
                <a:spcPct val="0"/>
              </a:spcAft>
              <a:buChar char="»"/>
              <a:defRPr sz="1400">
                <a:solidFill>
                  <a:srgbClr val="5F5F5F"/>
                </a:solidFill>
                <a:latin typeface="+mn-lt"/>
                <a:ea typeface="ＭＳ Ｐゴシック" charset="-128"/>
              </a:defRPr>
            </a:lvl9pPr>
          </a:lstStyle>
          <a:p>
            <a:pPr lvl="0"/>
            <a:r>
              <a:rPr lang="en-US" sz="2000" b="1" dirty="0">
                <a:solidFill>
                  <a:schemeClr val="tx1"/>
                </a:solidFill>
                <a:latin typeface="Arial" pitchFamily="34" charset="0"/>
                <a:cs typeface="Arial" pitchFamily="34" charset="0"/>
              </a:rPr>
              <a:t>Energy model</a:t>
            </a:r>
            <a:r>
              <a:rPr lang="en-US" sz="2000" dirty="0">
                <a:solidFill>
                  <a:schemeClr val="tx1"/>
                </a:solidFill>
                <a:latin typeface="Arial" pitchFamily="34" charset="0"/>
                <a:cs typeface="Arial" pitchFamily="34" charset="0"/>
              </a:rPr>
              <a:t> based on machine-independent application profile and system specifications</a:t>
            </a:r>
          </a:p>
        </p:txBody>
      </p:sp>
      <p:sp>
        <p:nvSpPr>
          <p:cNvPr id="9" name="Title 1"/>
          <p:cNvSpPr txBox="1">
            <a:spLocks/>
          </p:cNvSpPr>
          <p:nvPr/>
        </p:nvSpPr>
        <p:spPr bwMode="auto">
          <a:xfrm>
            <a:off x="182883" y="609304"/>
            <a:ext cx="8686750" cy="808038"/>
          </a:xfrm>
          <a:prstGeom prst="rect">
            <a:avLst/>
          </a:prstGeom>
          <a:noFill/>
          <a:ln w="9525">
            <a:noFill/>
            <a:miter lim="800000"/>
            <a:headEnd/>
            <a:tailEnd/>
          </a:ln>
        </p:spPr>
        <p:txBody>
          <a:bodyPr vert="horz" wrap="square" lIns="91271" tIns="45638" rIns="91271" bIns="45638" numCol="1" anchor="ctr" anchorCtr="0" compatLnSpc="1">
            <a:prstTxWarp prst="textNoShape">
              <a:avLst/>
            </a:prstTxWarp>
          </a:bodyPr>
          <a:lstStyle>
            <a:lvl1pPr algn="l" rtl="0" eaLnBrk="0" fontAlgn="base" hangingPunct="0">
              <a:spcBef>
                <a:spcPct val="0"/>
              </a:spcBef>
              <a:spcAft>
                <a:spcPct val="0"/>
              </a:spcAft>
              <a:defRPr sz="3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2pPr>
            <a:lvl3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3pPr>
            <a:lvl4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4pPr>
            <a:lvl5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5pPr>
            <a:lvl6pPr marL="456583" algn="l" rtl="0" fontAlgn="base">
              <a:spcBef>
                <a:spcPct val="0"/>
              </a:spcBef>
              <a:spcAft>
                <a:spcPct val="0"/>
              </a:spcAft>
              <a:defRPr sz="3000">
                <a:solidFill>
                  <a:schemeClr val="tx2"/>
                </a:solidFill>
                <a:latin typeface="Formata BQ Regular" pitchFamily="50" charset="0"/>
              </a:defRPr>
            </a:lvl6pPr>
            <a:lvl7pPr marL="913169" algn="l" rtl="0" fontAlgn="base">
              <a:spcBef>
                <a:spcPct val="0"/>
              </a:spcBef>
              <a:spcAft>
                <a:spcPct val="0"/>
              </a:spcAft>
              <a:defRPr sz="3000">
                <a:solidFill>
                  <a:schemeClr val="tx2"/>
                </a:solidFill>
                <a:latin typeface="Formata BQ Regular" pitchFamily="50" charset="0"/>
              </a:defRPr>
            </a:lvl7pPr>
            <a:lvl8pPr marL="1369754" algn="l" rtl="0" fontAlgn="base">
              <a:spcBef>
                <a:spcPct val="0"/>
              </a:spcBef>
              <a:spcAft>
                <a:spcPct val="0"/>
              </a:spcAft>
              <a:defRPr sz="3000">
                <a:solidFill>
                  <a:schemeClr val="tx2"/>
                </a:solidFill>
                <a:latin typeface="Formata BQ Regular" pitchFamily="50" charset="0"/>
              </a:defRPr>
            </a:lvl8pPr>
            <a:lvl9pPr marL="1826337" algn="l" rtl="0" fontAlgn="base">
              <a:spcBef>
                <a:spcPct val="0"/>
              </a:spcBef>
              <a:spcAft>
                <a:spcPct val="0"/>
              </a:spcAft>
              <a:defRPr sz="3000">
                <a:solidFill>
                  <a:schemeClr val="tx2"/>
                </a:solidFill>
                <a:latin typeface="Formata BQ Regular" pitchFamily="50" charset="0"/>
              </a:defRPr>
            </a:lvl9pPr>
          </a:lstStyle>
          <a:p>
            <a:r>
              <a:rPr lang="en-US" sz="2800" b="1" dirty="0" smtClean="0">
                <a:latin typeface="Arial"/>
                <a:cs typeface="Arial"/>
              </a:rPr>
              <a:t>Energy Model Formulation</a:t>
            </a:r>
          </a:p>
        </p:txBody>
      </p:sp>
      <p:pic>
        <p:nvPicPr>
          <p:cNvPr id="4" name="Picture 3"/>
          <p:cNvPicPr>
            <a:picLocks noChangeAspect="1"/>
          </p:cNvPicPr>
          <p:nvPr/>
        </p:nvPicPr>
        <p:blipFill>
          <a:blip r:embed="rId3" cstate="print"/>
          <a:stretch>
            <a:fillRect/>
          </a:stretch>
        </p:blipFill>
        <p:spPr>
          <a:xfrm>
            <a:off x="581510" y="4928600"/>
            <a:ext cx="1920219" cy="329180"/>
          </a:xfrm>
          <a:prstGeom prst="rect">
            <a:avLst/>
          </a:prstGeom>
        </p:spPr>
      </p:pic>
      <p:pic>
        <p:nvPicPr>
          <p:cNvPr id="8" name="Picture 7"/>
          <p:cNvPicPr>
            <a:picLocks noChangeAspect="1"/>
          </p:cNvPicPr>
          <p:nvPr/>
        </p:nvPicPr>
        <p:blipFill>
          <a:blip r:embed="rId4" cstate="print"/>
          <a:stretch>
            <a:fillRect/>
          </a:stretch>
        </p:blipFill>
        <p:spPr>
          <a:xfrm>
            <a:off x="610816" y="3703317"/>
            <a:ext cx="3465057" cy="365756"/>
          </a:xfrm>
          <a:prstGeom prst="rect">
            <a:avLst/>
          </a:prstGeom>
        </p:spPr>
      </p:pic>
      <p:pic>
        <p:nvPicPr>
          <p:cNvPr id="10" name="Picture 9"/>
          <p:cNvPicPr>
            <a:picLocks noChangeAspect="1"/>
          </p:cNvPicPr>
          <p:nvPr/>
        </p:nvPicPr>
        <p:blipFill>
          <a:blip r:embed="rId5" cstate="print"/>
          <a:stretch>
            <a:fillRect/>
          </a:stretch>
        </p:blipFill>
        <p:spPr>
          <a:xfrm>
            <a:off x="610816" y="3154683"/>
            <a:ext cx="3108923" cy="365756"/>
          </a:xfrm>
          <a:prstGeom prst="rect">
            <a:avLst/>
          </a:prstGeom>
        </p:spPr>
      </p:pic>
      <p:pic>
        <p:nvPicPr>
          <p:cNvPr id="11" name="Picture 10"/>
          <p:cNvPicPr>
            <a:picLocks noChangeAspect="1"/>
          </p:cNvPicPr>
          <p:nvPr/>
        </p:nvPicPr>
        <p:blipFill>
          <a:blip r:embed="rId6" cstate="print"/>
          <a:stretch>
            <a:fillRect/>
          </a:stretch>
        </p:blipFill>
        <p:spPr>
          <a:xfrm>
            <a:off x="610817" y="2606049"/>
            <a:ext cx="1992369" cy="281939"/>
          </a:xfrm>
          <a:prstGeom prst="rect">
            <a:avLst/>
          </a:prstGeom>
        </p:spPr>
      </p:pic>
      <p:pic>
        <p:nvPicPr>
          <p:cNvPr id="12" name="Picture 11"/>
          <p:cNvPicPr>
            <a:picLocks noChangeAspect="1"/>
          </p:cNvPicPr>
          <p:nvPr/>
        </p:nvPicPr>
        <p:blipFill>
          <a:blip r:embed="rId7" cstate="print"/>
          <a:stretch>
            <a:fillRect/>
          </a:stretch>
        </p:blipFill>
        <p:spPr>
          <a:xfrm>
            <a:off x="548684" y="4251951"/>
            <a:ext cx="3580559" cy="365756"/>
          </a:xfrm>
          <a:prstGeom prst="rect">
            <a:avLst/>
          </a:prstGeom>
        </p:spPr>
      </p:pic>
      <p:pic>
        <p:nvPicPr>
          <p:cNvPr id="13" name="Picture 12"/>
          <p:cNvPicPr>
            <a:picLocks noChangeAspect="1"/>
          </p:cNvPicPr>
          <p:nvPr/>
        </p:nvPicPr>
        <p:blipFill>
          <a:blip r:embed="rId8" cstate="print"/>
          <a:stretch>
            <a:fillRect/>
          </a:stretch>
        </p:blipFill>
        <p:spPr>
          <a:xfrm>
            <a:off x="581509" y="5540847"/>
            <a:ext cx="3748999" cy="448445"/>
          </a:xfrm>
          <a:prstGeom prst="rect">
            <a:avLst/>
          </a:prstGeom>
        </p:spPr>
      </p:pic>
      <p:pic>
        <p:nvPicPr>
          <p:cNvPr id="14" name="Picture 13"/>
          <p:cNvPicPr>
            <a:picLocks noChangeAspect="1"/>
          </p:cNvPicPr>
          <p:nvPr/>
        </p:nvPicPr>
        <p:blipFill>
          <a:blip r:embed="rId9" cstate="print"/>
          <a:stretch>
            <a:fillRect/>
          </a:stretch>
        </p:blipFill>
        <p:spPr>
          <a:xfrm>
            <a:off x="4859343" y="4686544"/>
            <a:ext cx="3877413" cy="296919"/>
          </a:xfrm>
          <a:prstGeom prst="rect">
            <a:avLst/>
          </a:prstGeom>
        </p:spPr>
      </p:pic>
      <p:pic>
        <p:nvPicPr>
          <p:cNvPr id="15" name="Picture 14"/>
          <p:cNvPicPr>
            <a:picLocks noChangeAspect="1"/>
          </p:cNvPicPr>
          <p:nvPr/>
        </p:nvPicPr>
        <p:blipFill>
          <a:blip r:embed="rId10" cstate="print"/>
          <a:stretch>
            <a:fillRect/>
          </a:stretch>
        </p:blipFill>
        <p:spPr>
          <a:xfrm>
            <a:off x="4908449" y="2971805"/>
            <a:ext cx="3840438" cy="1325461"/>
          </a:xfrm>
          <a:prstGeom prst="rect">
            <a:avLst/>
          </a:prstGeom>
        </p:spPr>
      </p:pic>
      <p:sp>
        <p:nvSpPr>
          <p:cNvPr id="18" name="Slide Number Placeholder 5"/>
          <p:cNvSpPr>
            <a:spLocks noGrp="1"/>
          </p:cNvSpPr>
          <p:nvPr>
            <p:ph type="sldNum" sz="quarter" idx="10"/>
          </p:nvPr>
        </p:nvSpPr>
        <p:spPr>
          <a:xfrm>
            <a:off x="8757415" y="6544374"/>
            <a:ext cx="365757" cy="274317"/>
          </a:xfrm>
        </p:spPr>
        <p:txBody>
          <a:bodyPr/>
          <a:lstStyle/>
          <a:p>
            <a:pPr algn="r">
              <a:defRPr/>
            </a:pPr>
            <a:fld id="{E5444AF3-8901-F747-B45C-A1F856637892}" type="slidenum">
              <a:rPr lang="en-US" sz="1200" smtClean="0">
                <a:solidFill>
                  <a:srgbClr val="000000"/>
                </a:solidFill>
                <a:latin typeface="Arial"/>
                <a:cs typeface="Arial"/>
              </a:rPr>
              <a:pPr algn="r">
                <a:defRPr/>
              </a:pPr>
              <a:t>110</a:t>
            </a:fld>
            <a:endParaRPr lang="en-US" sz="1200" dirty="0">
              <a:solidFill>
                <a:srgbClr val="000000"/>
              </a:solidFill>
              <a:latin typeface="Arial"/>
              <a:cs typeface="Arial"/>
            </a:endParaRPr>
          </a:p>
        </p:txBody>
      </p:sp>
      <p:sp>
        <p:nvSpPr>
          <p:cNvPr id="21" name="Oval 20"/>
          <p:cNvSpPr/>
          <p:nvPr/>
        </p:nvSpPr>
        <p:spPr>
          <a:xfrm>
            <a:off x="1371635" y="3630909"/>
            <a:ext cx="2743170" cy="460574"/>
          </a:xfrm>
          <a:prstGeom prst="ellipse">
            <a:avLst/>
          </a:prstGeom>
          <a:noFill/>
          <a:ln w="4445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2009927" y="4188124"/>
            <a:ext cx="664268" cy="546427"/>
          </a:xfrm>
          <a:prstGeom prst="ellipse">
            <a:avLst/>
          </a:prstGeom>
          <a:noFill/>
          <a:ln w="4445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335195" y="4188124"/>
            <a:ext cx="664268" cy="546427"/>
          </a:xfrm>
          <a:prstGeom prst="ellipse">
            <a:avLst/>
          </a:prstGeom>
          <a:noFill/>
          <a:ln w="4445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040853" y="3705524"/>
            <a:ext cx="1463024" cy="454988"/>
          </a:xfrm>
          <a:prstGeom prst="ellipse">
            <a:avLst/>
          </a:prstGeom>
          <a:noFill/>
          <a:ln w="4445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4297683" y="2148854"/>
            <a:ext cx="3291804" cy="640073"/>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System specifications</a:t>
            </a:r>
            <a:endParaRPr lang="en-US" b="1" dirty="0">
              <a:solidFill>
                <a:schemeClr val="tx1"/>
              </a:solidFill>
            </a:endParaRPr>
          </a:p>
        </p:txBody>
      </p:sp>
      <p:cxnSp>
        <p:nvCxnSpPr>
          <p:cNvPr id="26" name="Straight Arrow Connector 25"/>
          <p:cNvCxnSpPr/>
          <p:nvPr/>
        </p:nvCxnSpPr>
        <p:spPr>
          <a:xfrm flipV="1">
            <a:off x="3566171" y="2880367"/>
            <a:ext cx="1005829" cy="731511"/>
          </a:xfrm>
          <a:prstGeom prst="straightConnector1">
            <a:avLst/>
          </a:prstGeom>
          <a:ln w="38100">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7223731" y="2880367"/>
            <a:ext cx="274317" cy="731511"/>
          </a:xfrm>
          <a:prstGeom prst="straightConnector1">
            <a:avLst/>
          </a:prstGeom>
          <a:ln w="38100">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3931927" y="2880366"/>
            <a:ext cx="1280146" cy="1280146"/>
          </a:xfrm>
          <a:prstGeom prst="straightConnector1">
            <a:avLst/>
          </a:prstGeom>
          <a:ln w="38100">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6035024" y="3063244"/>
            <a:ext cx="664268" cy="546427"/>
          </a:xfrm>
          <a:prstGeom prst="ellipse">
            <a:avLst/>
          </a:prstGeom>
          <a:noFill/>
          <a:ln w="4445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6126463" y="3794756"/>
            <a:ext cx="664268" cy="546427"/>
          </a:xfrm>
          <a:prstGeom prst="ellipse">
            <a:avLst/>
          </a:prstGeom>
          <a:noFill/>
          <a:ln w="4445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3108975" y="5623536"/>
            <a:ext cx="1005829" cy="546427"/>
          </a:xfrm>
          <a:prstGeom prst="ellipse">
            <a:avLst/>
          </a:prstGeom>
          <a:noFill/>
          <a:ln w="4445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107269" y="5623536"/>
            <a:ext cx="1005829" cy="546427"/>
          </a:xfrm>
          <a:prstGeom prst="ellipse">
            <a:avLst/>
          </a:prstGeom>
          <a:noFill/>
          <a:ln w="4445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Arrow Connector 38"/>
          <p:cNvCxnSpPr/>
          <p:nvPr/>
        </p:nvCxnSpPr>
        <p:spPr>
          <a:xfrm flipV="1">
            <a:off x="4023366" y="2880366"/>
            <a:ext cx="1737341" cy="2743171"/>
          </a:xfrm>
          <a:prstGeom prst="straightConnector1">
            <a:avLst/>
          </a:prstGeom>
          <a:ln w="38100">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1107269" y="5388838"/>
            <a:ext cx="1005829" cy="546427"/>
          </a:xfrm>
          <a:prstGeom prst="ellipse">
            <a:avLst/>
          </a:prstGeom>
          <a:noFill/>
          <a:ln w="44450">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3095170" y="5388838"/>
            <a:ext cx="1005829" cy="546427"/>
          </a:xfrm>
          <a:prstGeom prst="ellipse">
            <a:avLst/>
          </a:prstGeom>
          <a:noFill/>
          <a:ln w="44450">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Arrow Connector 46"/>
          <p:cNvCxnSpPr/>
          <p:nvPr/>
        </p:nvCxnSpPr>
        <p:spPr>
          <a:xfrm flipV="1">
            <a:off x="6509461" y="4983463"/>
            <a:ext cx="74197" cy="528750"/>
          </a:xfrm>
          <a:prstGeom prst="straightConnector1">
            <a:avLst/>
          </a:prstGeom>
          <a:ln w="38100">
            <a:solidFill>
              <a:srgbClr val="3E893B"/>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2103147" y="4526268"/>
            <a:ext cx="3017487" cy="914390"/>
          </a:xfrm>
          <a:prstGeom prst="straightConnector1">
            <a:avLst/>
          </a:prstGeom>
          <a:ln w="38100">
            <a:solidFill>
              <a:srgbClr val="0000FF"/>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5120634" y="5532097"/>
            <a:ext cx="3291804" cy="1005829"/>
          </a:xfrm>
          <a:prstGeom prst="rect">
            <a:avLst/>
          </a:prstGeom>
          <a:solidFill>
            <a:srgbClr val="52B94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MPI activity log </a:t>
            </a:r>
          </a:p>
          <a:p>
            <a:pPr algn="ctr"/>
            <a:r>
              <a:rPr lang="en-US" b="1" dirty="0" smtClean="0">
                <a:solidFill>
                  <a:schemeClr val="tx1"/>
                </a:solidFill>
              </a:rPr>
              <a:t>(from code instrumentation)</a:t>
            </a:r>
            <a:endParaRPr lang="en-US" b="1" dirty="0">
              <a:solidFill>
                <a:schemeClr val="tx1"/>
              </a:solidFill>
            </a:endParaRPr>
          </a:p>
        </p:txBody>
      </p:sp>
      <p:cxnSp>
        <p:nvCxnSpPr>
          <p:cNvPr id="57" name="Straight Arrow Connector 56"/>
          <p:cNvCxnSpPr/>
          <p:nvPr/>
        </p:nvCxnSpPr>
        <p:spPr>
          <a:xfrm flipV="1">
            <a:off x="3858374" y="5021237"/>
            <a:ext cx="1280146" cy="365756"/>
          </a:xfrm>
          <a:prstGeom prst="straightConnector1">
            <a:avLst/>
          </a:prstGeom>
          <a:ln w="38100">
            <a:solidFill>
              <a:srgbClr val="0000FF"/>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5212073" y="4343390"/>
            <a:ext cx="3566122" cy="2377414"/>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344488"/>
            <a:r>
              <a:rPr lang="en-US" b="1" dirty="0">
                <a:solidFill>
                  <a:schemeClr val="tx1"/>
                </a:solidFill>
              </a:rPr>
              <a:t>F</a:t>
            </a:r>
            <a:r>
              <a:rPr lang="en-US" b="1" dirty="0" smtClean="0">
                <a:solidFill>
                  <a:schemeClr val="tx1"/>
                </a:solidFill>
              </a:rPr>
              <a:t>rom </a:t>
            </a:r>
            <a:r>
              <a:rPr lang="en-US" b="1" dirty="0" err="1" smtClean="0">
                <a:solidFill>
                  <a:schemeClr val="tx1"/>
                </a:solidFill>
              </a:rPr>
              <a:t>Byfl</a:t>
            </a:r>
            <a:r>
              <a:rPr lang="en-US" b="1" dirty="0" smtClean="0">
                <a:solidFill>
                  <a:schemeClr val="tx1"/>
                </a:solidFill>
              </a:rPr>
              <a:t> </a:t>
            </a:r>
            <a:r>
              <a:rPr lang="en-US" dirty="0" smtClean="0">
                <a:solidFill>
                  <a:schemeClr val="tx1"/>
                </a:solidFill>
              </a:rPr>
              <a:t>(LANL)</a:t>
            </a:r>
          </a:p>
          <a:p>
            <a:pPr marL="344488"/>
            <a:endParaRPr lang="en-US" b="1" dirty="0">
              <a:solidFill>
                <a:schemeClr val="tx1"/>
              </a:solidFill>
            </a:endParaRPr>
          </a:p>
          <a:p>
            <a:pPr marL="344488">
              <a:spcAft>
                <a:spcPts val="400"/>
              </a:spcAft>
              <a:buFont typeface="Arial"/>
              <a:buChar char="•"/>
            </a:pPr>
            <a:r>
              <a:rPr lang="en-US" sz="1600" dirty="0" smtClean="0">
                <a:solidFill>
                  <a:schemeClr val="tx1"/>
                </a:solidFill>
              </a:rPr>
              <a:t> Data-centric operations</a:t>
            </a:r>
          </a:p>
          <a:p>
            <a:pPr marL="344488">
              <a:spcAft>
                <a:spcPts val="400"/>
              </a:spcAft>
              <a:buFont typeface="Arial"/>
              <a:buChar char="•"/>
            </a:pPr>
            <a:r>
              <a:rPr lang="en-US" sz="1600" dirty="0" smtClean="0">
                <a:solidFill>
                  <a:schemeClr val="tx1"/>
                </a:solidFill>
              </a:rPr>
              <a:t> Architecture-independent</a:t>
            </a:r>
          </a:p>
          <a:p>
            <a:pPr marL="571500" lvl="1">
              <a:spcAft>
                <a:spcPts val="400"/>
              </a:spcAft>
              <a:buFont typeface="Arial"/>
              <a:buChar char="•"/>
            </a:pPr>
            <a:r>
              <a:rPr lang="en-US" sz="1200" dirty="0">
                <a:solidFill>
                  <a:schemeClr val="tx1"/>
                </a:solidFill>
              </a:rPr>
              <a:t> </a:t>
            </a:r>
            <a:r>
              <a:rPr lang="en-US" sz="1200" dirty="0" smtClean="0">
                <a:solidFill>
                  <a:schemeClr val="tx1"/>
                </a:solidFill>
              </a:rPr>
              <a:t>Compile-time instrumentation (LLVM)</a:t>
            </a:r>
          </a:p>
          <a:p>
            <a:pPr marL="344488">
              <a:spcAft>
                <a:spcPts val="400"/>
              </a:spcAft>
              <a:buFont typeface="Arial"/>
              <a:buChar char="•"/>
            </a:pPr>
            <a:r>
              <a:rPr lang="en-US" sz="1600" dirty="0" smtClean="0">
                <a:solidFill>
                  <a:schemeClr val="tx1"/>
                </a:solidFill>
              </a:rPr>
              <a:t> Memory accesses</a:t>
            </a:r>
          </a:p>
          <a:p>
            <a:pPr marL="344488">
              <a:spcAft>
                <a:spcPts val="400"/>
              </a:spcAft>
              <a:buFont typeface="Arial"/>
              <a:buChar char="•"/>
            </a:pPr>
            <a:r>
              <a:rPr lang="en-US" sz="1600" dirty="0" smtClean="0">
                <a:solidFill>
                  <a:schemeClr val="tx1"/>
                </a:solidFill>
              </a:rPr>
              <a:t> Number of operations, etc.</a:t>
            </a:r>
            <a:endParaRPr lang="en-US" sz="1600" dirty="0">
              <a:solidFill>
                <a:schemeClr val="tx1"/>
              </a:solidFill>
            </a:endParaRPr>
          </a:p>
        </p:txBody>
      </p:sp>
    </p:spTree>
    <p:extLst>
      <p:ext uri="{BB962C8B-B14F-4D97-AF65-F5344CB8AC3E}">
        <p14:creationId xmlns:p14="http://schemas.microsoft.com/office/powerpoint/2010/main" val="1983882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5"/>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9"/>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2"/>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3"/>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7"/>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54"/>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57"/>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51"/>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46"/>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45"/>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35" grpId="0" animBg="1"/>
      <p:bldP spid="35" grpId="1" animBg="1"/>
      <p:bldP spid="36" grpId="0" animBg="1"/>
      <p:bldP spid="36" grpId="1" animBg="1"/>
      <p:bldP spid="37" grpId="0" animBg="1"/>
      <p:bldP spid="37" grpId="1" animBg="1"/>
      <p:bldP spid="38" grpId="0" animBg="1"/>
      <p:bldP spid="38" grpId="1" animBg="1"/>
      <p:bldP spid="45" grpId="0" animBg="1"/>
      <p:bldP spid="45" grpId="1" animBg="1"/>
      <p:bldP spid="46" grpId="0" animBg="1"/>
      <p:bldP spid="46" grpId="1" animBg="1"/>
      <p:bldP spid="55" grpId="0" animBg="1"/>
      <p:bldP spid="54" grpId="0" animBg="1"/>
      <p:bldP spid="54"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50" y="1600144"/>
            <a:ext cx="9143950" cy="5303538"/>
          </a:xfrm>
          <a:prstGeom prst="rect">
            <a:avLst/>
          </a:prstGeom>
        </p:spPr>
        <p:txBody>
          <a:bodyPr lIns="91430" tIns="45715" rIns="91430" bIns="45715">
            <a:normAutofit/>
          </a:bodyPr>
          <a:lstStyle>
            <a:lvl1pPr marL="342438" indent="-342438" algn="l" rtl="0" eaLnBrk="0" fontAlgn="base" hangingPunct="0">
              <a:spcBef>
                <a:spcPct val="20000"/>
              </a:spcBef>
              <a:spcAft>
                <a:spcPct val="0"/>
              </a:spcAft>
              <a:buChar char="•"/>
              <a:defRPr sz="2200">
                <a:solidFill>
                  <a:srgbClr val="5F5F5F"/>
                </a:solidFill>
                <a:latin typeface="+mn-lt"/>
                <a:ea typeface="ＭＳ Ｐゴシック" charset="-128"/>
                <a:cs typeface="ＭＳ Ｐゴシック" charset="-128"/>
              </a:defRPr>
            </a:lvl1pPr>
            <a:lvl2pPr marL="741949" indent="-285365" algn="l" rtl="0" eaLnBrk="0" fontAlgn="base" hangingPunct="0">
              <a:spcBef>
                <a:spcPct val="20000"/>
              </a:spcBef>
              <a:spcAft>
                <a:spcPct val="0"/>
              </a:spcAft>
              <a:buChar char="–"/>
              <a:defRPr>
                <a:solidFill>
                  <a:srgbClr val="5F5F5F"/>
                </a:solidFill>
                <a:latin typeface="+mn-lt"/>
                <a:ea typeface="ＭＳ Ｐゴシック" charset="-128"/>
                <a:cs typeface="ＭＳ Ｐゴシック"/>
              </a:defRPr>
            </a:lvl2pPr>
            <a:lvl3pPr marL="1141463" indent="-228293" algn="l" rtl="0" eaLnBrk="0" fontAlgn="base" hangingPunct="0">
              <a:spcBef>
                <a:spcPct val="20000"/>
              </a:spcBef>
              <a:spcAft>
                <a:spcPct val="0"/>
              </a:spcAft>
              <a:buChar char="•"/>
              <a:defRPr sz="1600">
                <a:solidFill>
                  <a:srgbClr val="5F5F5F"/>
                </a:solidFill>
                <a:latin typeface="+mn-lt"/>
                <a:ea typeface="ＭＳ Ｐゴシック" charset="-128"/>
                <a:cs typeface="ＭＳ Ｐゴシック"/>
              </a:defRPr>
            </a:lvl3pPr>
            <a:lvl4pPr marL="1598044"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4pPr>
            <a:lvl5pPr marL="2054630"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5pPr>
            <a:lvl6pPr marL="2511214" indent="-228293" algn="l" rtl="0" fontAlgn="base">
              <a:spcBef>
                <a:spcPct val="20000"/>
              </a:spcBef>
              <a:spcAft>
                <a:spcPct val="0"/>
              </a:spcAft>
              <a:buChar char="»"/>
              <a:defRPr sz="1400">
                <a:solidFill>
                  <a:srgbClr val="5F5F5F"/>
                </a:solidFill>
                <a:latin typeface="+mn-lt"/>
                <a:ea typeface="ＭＳ Ｐゴシック" charset="-128"/>
              </a:defRPr>
            </a:lvl6pPr>
            <a:lvl7pPr marL="2967798" indent="-228293" algn="l" rtl="0" fontAlgn="base">
              <a:spcBef>
                <a:spcPct val="20000"/>
              </a:spcBef>
              <a:spcAft>
                <a:spcPct val="0"/>
              </a:spcAft>
              <a:buChar char="»"/>
              <a:defRPr sz="1400">
                <a:solidFill>
                  <a:srgbClr val="5F5F5F"/>
                </a:solidFill>
                <a:latin typeface="+mn-lt"/>
                <a:ea typeface="ＭＳ Ｐゴシック" charset="-128"/>
              </a:defRPr>
            </a:lvl7pPr>
            <a:lvl8pPr marL="3424383" indent="-228293" algn="l" rtl="0" fontAlgn="base">
              <a:spcBef>
                <a:spcPct val="20000"/>
              </a:spcBef>
              <a:spcAft>
                <a:spcPct val="0"/>
              </a:spcAft>
              <a:buChar char="»"/>
              <a:defRPr sz="1400">
                <a:solidFill>
                  <a:srgbClr val="5F5F5F"/>
                </a:solidFill>
                <a:latin typeface="+mn-lt"/>
                <a:ea typeface="ＭＳ Ｐゴシック" charset="-128"/>
              </a:defRPr>
            </a:lvl8pPr>
            <a:lvl9pPr marL="3880966" indent="-228293" algn="l" rtl="0" fontAlgn="base">
              <a:spcBef>
                <a:spcPct val="20000"/>
              </a:spcBef>
              <a:spcAft>
                <a:spcPct val="0"/>
              </a:spcAft>
              <a:buChar char="»"/>
              <a:defRPr sz="1400">
                <a:solidFill>
                  <a:srgbClr val="5F5F5F"/>
                </a:solidFill>
                <a:latin typeface="+mn-lt"/>
                <a:ea typeface="ＭＳ Ｐゴシック" charset="-128"/>
              </a:defRPr>
            </a:lvl9pPr>
          </a:lstStyle>
          <a:p>
            <a:pPr marL="0" lvl="0" indent="0">
              <a:buNone/>
            </a:pPr>
            <a:endParaRPr lang="en-US" sz="1800" dirty="0">
              <a:solidFill>
                <a:schemeClr val="tx1"/>
              </a:solidFill>
              <a:latin typeface="Arial" pitchFamily="34" charset="0"/>
              <a:cs typeface="Arial" pitchFamily="34" charset="0"/>
            </a:endParaRPr>
          </a:p>
        </p:txBody>
      </p:sp>
      <p:sp>
        <p:nvSpPr>
          <p:cNvPr id="7" name="Content Placeholder 4"/>
          <p:cNvSpPr txBox="1">
            <a:spLocks/>
          </p:cNvSpPr>
          <p:nvPr/>
        </p:nvSpPr>
        <p:spPr>
          <a:xfrm>
            <a:off x="182928" y="1325903"/>
            <a:ext cx="8686755" cy="3931877"/>
          </a:xfrm>
          <a:prstGeom prst="rect">
            <a:avLst/>
          </a:prstGeom>
        </p:spPr>
        <p:txBody>
          <a:bodyPr lIns="91430" tIns="45715" rIns="91430" bIns="45715">
            <a:normAutofit/>
          </a:bodyPr>
          <a:lstStyle>
            <a:lvl1pPr marL="342438" indent="-342438" algn="l" rtl="0" eaLnBrk="0" fontAlgn="base" hangingPunct="0">
              <a:spcBef>
                <a:spcPct val="20000"/>
              </a:spcBef>
              <a:spcAft>
                <a:spcPct val="0"/>
              </a:spcAft>
              <a:buChar char="•"/>
              <a:defRPr sz="2200">
                <a:solidFill>
                  <a:srgbClr val="5F5F5F"/>
                </a:solidFill>
                <a:latin typeface="+mn-lt"/>
                <a:ea typeface="ＭＳ Ｐゴシック" charset="-128"/>
                <a:cs typeface="ＭＳ Ｐゴシック" charset="-128"/>
              </a:defRPr>
            </a:lvl1pPr>
            <a:lvl2pPr marL="741949" indent="-285365" algn="l" rtl="0" eaLnBrk="0" fontAlgn="base" hangingPunct="0">
              <a:spcBef>
                <a:spcPct val="20000"/>
              </a:spcBef>
              <a:spcAft>
                <a:spcPct val="0"/>
              </a:spcAft>
              <a:buChar char="–"/>
              <a:defRPr>
                <a:solidFill>
                  <a:srgbClr val="5F5F5F"/>
                </a:solidFill>
                <a:latin typeface="+mn-lt"/>
                <a:ea typeface="ＭＳ Ｐゴシック" charset="-128"/>
                <a:cs typeface="ＭＳ Ｐゴシック"/>
              </a:defRPr>
            </a:lvl2pPr>
            <a:lvl3pPr marL="1141463" indent="-228293" algn="l" rtl="0" eaLnBrk="0" fontAlgn="base" hangingPunct="0">
              <a:spcBef>
                <a:spcPct val="20000"/>
              </a:spcBef>
              <a:spcAft>
                <a:spcPct val="0"/>
              </a:spcAft>
              <a:buChar char="•"/>
              <a:defRPr sz="1600">
                <a:solidFill>
                  <a:srgbClr val="5F5F5F"/>
                </a:solidFill>
                <a:latin typeface="+mn-lt"/>
                <a:ea typeface="ＭＳ Ｐゴシック" charset="-128"/>
                <a:cs typeface="ＭＳ Ｐゴシック"/>
              </a:defRPr>
            </a:lvl3pPr>
            <a:lvl4pPr marL="1598044"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4pPr>
            <a:lvl5pPr marL="2054630"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5pPr>
            <a:lvl6pPr marL="2511214" indent="-228293" algn="l" rtl="0" fontAlgn="base">
              <a:spcBef>
                <a:spcPct val="20000"/>
              </a:spcBef>
              <a:spcAft>
                <a:spcPct val="0"/>
              </a:spcAft>
              <a:buChar char="»"/>
              <a:defRPr sz="1400">
                <a:solidFill>
                  <a:srgbClr val="5F5F5F"/>
                </a:solidFill>
                <a:latin typeface="+mn-lt"/>
                <a:ea typeface="ＭＳ Ｐゴシック" charset="-128"/>
              </a:defRPr>
            </a:lvl6pPr>
            <a:lvl7pPr marL="2967798" indent="-228293" algn="l" rtl="0" fontAlgn="base">
              <a:spcBef>
                <a:spcPct val="20000"/>
              </a:spcBef>
              <a:spcAft>
                <a:spcPct val="0"/>
              </a:spcAft>
              <a:buChar char="»"/>
              <a:defRPr sz="1400">
                <a:solidFill>
                  <a:srgbClr val="5F5F5F"/>
                </a:solidFill>
                <a:latin typeface="+mn-lt"/>
                <a:ea typeface="ＭＳ Ｐゴシック" charset="-128"/>
              </a:defRPr>
            </a:lvl7pPr>
            <a:lvl8pPr marL="3424383" indent="-228293" algn="l" rtl="0" fontAlgn="base">
              <a:spcBef>
                <a:spcPct val="20000"/>
              </a:spcBef>
              <a:spcAft>
                <a:spcPct val="0"/>
              </a:spcAft>
              <a:buChar char="»"/>
              <a:defRPr sz="1400">
                <a:solidFill>
                  <a:srgbClr val="5F5F5F"/>
                </a:solidFill>
                <a:latin typeface="+mn-lt"/>
                <a:ea typeface="ＭＳ Ｐゴシック" charset="-128"/>
              </a:defRPr>
            </a:lvl8pPr>
            <a:lvl9pPr marL="3880966" indent="-228293" algn="l" rtl="0" fontAlgn="base">
              <a:spcBef>
                <a:spcPct val="20000"/>
              </a:spcBef>
              <a:spcAft>
                <a:spcPct val="0"/>
              </a:spcAft>
              <a:buChar char="»"/>
              <a:defRPr sz="1400">
                <a:solidFill>
                  <a:srgbClr val="5F5F5F"/>
                </a:solidFill>
                <a:latin typeface="+mn-lt"/>
                <a:ea typeface="ＭＳ Ｐゴシック" charset="-128"/>
              </a:defRPr>
            </a:lvl9pPr>
          </a:lstStyle>
          <a:p>
            <a:r>
              <a:rPr lang="en-US" sz="2400" dirty="0" smtClean="0">
                <a:solidFill>
                  <a:schemeClr val="tx1"/>
                </a:solidFill>
                <a:latin typeface="Arial" pitchFamily="34" charset="0"/>
                <a:cs typeface="Arial" pitchFamily="34" charset="0"/>
              </a:rPr>
              <a:t>Communication model – MPI </a:t>
            </a:r>
            <a:r>
              <a:rPr lang="en-US" sz="2400" dirty="0" err="1" smtClean="0">
                <a:solidFill>
                  <a:schemeClr val="tx1"/>
                </a:solidFill>
                <a:latin typeface="Arial" pitchFamily="34" charset="0"/>
                <a:cs typeface="Arial" pitchFamily="34" charset="0"/>
              </a:rPr>
              <a:t>ping-pong</a:t>
            </a:r>
            <a:r>
              <a:rPr lang="en-US" sz="2400" dirty="0" smtClean="0">
                <a:solidFill>
                  <a:schemeClr val="tx1"/>
                </a:solidFill>
                <a:latin typeface="Arial" pitchFamily="34" charset="0"/>
                <a:cs typeface="Arial" pitchFamily="34" charset="0"/>
              </a:rPr>
              <a:t> (2, ..., 32 nodes) </a:t>
            </a:r>
          </a:p>
          <a:p>
            <a:endParaRPr lang="en-US" sz="2400" dirty="0">
              <a:solidFill>
                <a:schemeClr val="tx1"/>
              </a:solidFill>
              <a:latin typeface="Arial" pitchFamily="34" charset="0"/>
              <a:cs typeface="Arial" pitchFamily="34" charset="0"/>
            </a:endParaRPr>
          </a:p>
          <a:p>
            <a:endParaRPr lang="en-US" sz="2400" dirty="0" smtClean="0">
              <a:solidFill>
                <a:schemeClr val="tx1"/>
              </a:solidFill>
              <a:latin typeface="Arial" pitchFamily="34" charset="0"/>
              <a:cs typeface="Arial" pitchFamily="34" charset="0"/>
            </a:endParaRPr>
          </a:p>
          <a:p>
            <a:endParaRPr lang="en-US" sz="2400" dirty="0">
              <a:solidFill>
                <a:schemeClr val="tx1"/>
              </a:solidFill>
              <a:latin typeface="Arial" pitchFamily="34" charset="0"/>
              <a:cs typeface="Arial" pitchFamily="34" charset="0"/>
            </a:endParaRPr>
          </a:p>
          <a:p>
            <a:pPr marL="0" indent="0">
              <a:buNone/>
            </a:pPr>
            <a:endParaRPr lang="en-US" sz="2400" dirty="0" smtClean="0">
              <a:solidFill>
                <a:schemeClr val="tx1"/>
              </a:solidFill>
              <a:latin typeface="Arial" pitchFamily="34" charset="0"/>
              <a:cs typeface="Arial" pitchFamily="34" charset="0"/>
            </a:endParaRPr>
          </a:p>
          <a:p>
            <a:pPr marL="0" indent="0">
              <a:buNone/>
            </a:pPr>
            <a:endParaRPr lang="en-US" sz="1600" dirty="0">
              <a:solidFill>
                <a:schemeClr val="tx1"/>
              </a:solidFill>
              <a:latin typeface="Arial" pitchFamily="34" charset="0"/>
              <a:cs typeface="Arial" pitchFamily="34" charset="0"/>
            </a:endParaRPr>
          </a:p>
          <a:p>
            <a:r>
              <a:rPr lang="en-US" sz="2400" dirty="0" smtClean="0">
                <a:solidFill>
                  <a:schemeClr val="tx1"/>
                </a:solidFill>
                <a:latin typeface="Arial" pitchFamily="34" charset="0"/>
                <a:cs typeface="Arial" pitchFamily="34" charset="0"/>
              </a:rPr>
              <a:t>HCCI and Lifted (256 and 512 cores)</a:t>
            </a:r>
          </a:p>
          <a:p>
            <a:pPr lvl="1"/>
            <a:endParaRPr lang="en-US" sz="2000" dirty="0">
              <a:solidFill>
                <a:schemeClr val="tx1"/>
              </a:solidFill>
              <a:latin typeface="Arial" pitchFamily="34" charset="0"/>
              <a:cs typeface="Arial" pitchFamily="34" charset="0"/>
            </a:endParaRPr>
          </a:p>
          <a:p>
            <a:pPr lvl="1"/>
            <a:endParaRPr lang="en-US" sz="2000" dirty="0" smtClean="0">
              <a:solidFill>
                <a:schemeClr val="tx1"/>
              </a:solidFill>
              <a:latin typeface="Arial" pitchFamily="34" charset="0"/>
              <a:cs typeface="Arial" pitchFamily="34" charset="0"/>
            </a:endParaRPr>
          </a:p>
          <a:p>
            <a:pPr lvl="1"/>
            <a:endParaRPr lang="en-US" sz="2000" dirty="0">
              <a:solidFill>
                <a:schemeClr val="tx1"/>
              </a:solidFill>
              <a:latin typeface="Arial" pitchFamily="34" charset="0"/>
              <a:cs typeface="Arial" pitchFamily="34" charset="0"/>
            </a:endParaRPr>
          </a:p>
          <a:p>
            <a:pPr lvl="1"/>
            <a:endParaRPr lang="en-US" sz="2000" dirty="0" smtClean="0">
              <a:solidFill>
                <a:schemeClr val="tx1"/>
              </a:solidFill>
              <a:latin typeface="Arial" pitchFamily="34" charset="0"/>
              <a:cs typeface="Arial" pitchFamily="34" charset="0"/>
            </a:endParaRPr>
          </a:p>
          <a:p>
            <a:pPr lvl="1"/>
            <a:endParaRPr lang="en-US" sz="2000" dirty="0">
              <a:solidFill>
                <a:schemeClr val="tx1"/>
              </a:solidFill>
              <a:latin typeface="Arial" pitchFamily="34" charset="0"/>
              <a:cs typeface="Arial" pitchFamily="34" charset="0"/>
            </a:endParaRPr>
          </a:p>
          <a:p>
            <a:pPr lvl="1"/>
            <a:endParaRPr lang="en-US" sz="2000" dirty="0" smtClean="0">
              <a:solidFill>
                <a:schemeClr val="tx1"/>
              </a:solidFill>
              <a:latin typeface="Arial" pitchFamily="34" charset="0"/>
              <a:cs typeface="Arial" pitchFamily="34" charset="0"/>
            </a:endParaRPr>
          </a:p>
          <a:p>
            <a:pPr lvl="1"/>
            <a:endParaRPr lang="en-US" sz="2000" dirty="0" smtClean="0">
              <a:solidFill>
                <a:schemeClr val="tx1"/>
              </a:solidFill>
              <a:latin typeface="Arial" pitchFamily="34" charset="0"/>
              <a:cs typeface="Arial" pitchFamily="34" charset="0"/>
            </a:endParaRPr>
          </a:p>
          <a:p>
            <a:pPr lvl="1"/>
            <a:endParaRPr lang="en-US" sz="2000" dirty="0">
              <a:solidFill>
                <a:schemeClr val="tx1"/>
              </a:solidFill>
              <a:latin typeface="Arial" pitchFamily="34" charset="0"/>
              <a:cs typeface="Arial" pitchFamily="34" charset="0"/>
            </a:endParaRPr>
          </a:p>
        </p:txBody>
      </p:sp>
      <p:sp>
        <p:nvSpPr>
          <p:cNvPr id="9" name="Title 1"/>
          <p:cNvSpPr txBox="1">
            <a:spLocks/>
          </p:cNvSpPr>
          <p:nvPr/>
        </p:nvSpPr>
        <p:spPr bwMode="auto">
          <a:xfrm>
            <a:off x="182883" y="609304"/>
            <a:ext cx="9235384" cy="808038"/>
          </a:xfrm>
          <a:prstGeom prst="rect">
            <a:avLst/>
          </a:prstGeom>
          <a:noFill/>
          <a:ln w="9525">
            <a:noFill/>
            <a:miter lim="800000"/>
            <a:headEnd/>
            <a:tailEnd/>
          </a:ln>
        </p:spPr>
        <p:txBody>
          <a:bodyPr vert="horz" wrap="square" lIns="91271" tIns="45638" rIns="91271" bIns="45638" numCol="1" anchor="ctr" anchorCtr="0" compatLnSpc="1">
            <a:prstTxWarp prst="textNoShape">
              <a:avLst/>
            </a:prstTxWarp>
          </a:bodyPr>
          <a:lstStyle>
            <a:lvl1pPr algn="l" rtl="0" eaLnBrk="0" fontAlgn="base" hangingPunct="0">
              <a:spcBef>
                <a:spcPct val="0"/>
              </a:spcBef>
              <a:spcAft>
                <a:spcPct val="0"/>
              </a:spcAft>
              <a:defRPr sz="3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2pPr>
            <a:lvl3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3pPr>
            <a:lvl4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4pPr>
            <a:lvl5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5pPr>
            <a:lvl6pPr marL="456583" algn="l" rtl="0" fontAlgn="base">
              <a:spcBef>
                <a:spcPct val="0"/>
              </a:spcBef>
              <a:spcAft>
                <a:spcPct val="0"/>
              </a:spcAft>
              <a:defRPr sz="3000">
                <a:solidFill>
                  <a:schemeClr val="tx2"/>
                </a:solidFill>
                <a:latin typeface="Formata BQ Regular" pitchFamily="50" charset="0"/>
              </a:defRPr>
            </a:lvl6pPr>
            <a:lvl7pPr marL="913169" algn="l" rtl="0" fontAlgn="base">
              <a:spcBef>
                <a:spcPct val="0"/>
              </a:spcBef>
              <a:spcAft>
                <a:spcPct val="0"/>
              </a:spcAft>
              <a:defRPr sz="3000">
                <a:solidFill>
                  <a:schemeClr val="tx2"/>
                </a:solidFill>
                <a:latin typeface="Formata BQ Regular" pitchFamily="50" charset="0"/>
              </a:defRPr>
            </a:lvl7pPr>
            <a:lvl8pPr marL="1369754" algn="l" rtl="0" fontAlgn="base">
              <a:spcBef>
                <a:spcPct val="0"/>
              </a:spcBef>
              <a:spcAft>
                <a:spcPct val="0"/>
              </a:spcAft>
              <a:defRPr sz="3000">
                <a:solidFill>
                  <a:schemeClr val="tx2"/>
                </a:solidFill>
                <a:latin typeface="Formata BQ Regular" pitchFamily="50" charset="0"/>
              </a:defRPr>
            </a:lvl8pPr>
            <a:lvl9pPr marL="1826337" algn="l" rtl="0" fontAlgn="base">
              <a:spcBef>
                <a:spcPct val="0"/>
              </a:spcBef>
              <a:spcAft>
                <a:spcPct val="0"/>
              </a:spcAft>
              <a:defRPr sz="3000">
                <a:solidFill>
                  <a:schemeClr val="tx2"/>
                </a:solidFill>
                <a:latin typeface="Formata BQ Regular" pitchFamily="50" charset="0"/>
              </a:defRPr>
            </a:lvl9pPr>
          </a:lstStyle>
          <a:p>
            <a:r>
              <a:rPr lang="en-US" sz="2800" b="1" dirty="0" smtClean="0">
                <a:latin typeface="Arial"/>
                <a:cs typeface="Arial"/>
              </a:rPr>
              <a:t>Energy Model Validation on an </a:t>
            </a:r>
            <a:r>
              <a:rPr lang="en-US" sz="2800" b="1" dirty="0" err="1" smtClean="0">
                <a:latin typeface="Arial"/>
                <a:cs typeface="Arial"/>
              </a:rPr>
              <a:t>Infiniband</a:t>
            </a:r>
            <a:r>
              <a:rPr lang="en-US" sz="2800" b="1" dirty="0" smtClean="0">
                <a:latin typeface="Arial"/>
                <a:cs typeface="Arial"/>
              </a:rPr>
              <a:t> Cluster</a:t>
            </a:r>
          </a:p>
        </p:txBody>
      </p:sp>
      <p:pic>
        <p:nvPicPr>
          <p:cNvPr id="2" name="Picture 1"/>
          <p:cNvPicPr>
            <a:picLocks noChangeAspect="1"/>
          </p:cNvPicPr>
          <p:nvPr/>
        </p:nvPicPr>
        <p:blipFill>
          <a:blip r:embed="rId2" cstate="print"/>
          <a:stretch>
            <a:fillRect/>
          </a:stretch>
        </p:blipFill>
        <p:spPr>
          <a:xfrm>
            <a:off x="3001748" y="1783098"/>
            <a:ext cx="6233641" cy="2103097"/>
          </a:xfrm>
          <a:prstGeom prst="rect">
            <a:avLst/>
          </a:prstGeom>
        </p:spPr>
      </p:pic>
      <p:pic>
        <p:nvPicPr>
          <p:cNvPr id="8" name="Picture 7"/>
          <p:cNvPicPr>
            <a:picLocks noChangeAspect="1"/>
          </p:cNvPicPr>
          <p:nvPr/>
        </p:nvPicPr>
        <p:blipFill>
          <a:blip r:embed="rId3" cstate="print"/>
          <a:stretch>
            <a:fillRect/>
          </a:stretch>
        </p:blipFill>
        <p:spPr>
          <a:xfrm>
            <a:off x="274367" y="1965976"/>
            <a:ext cx="2563557" cy="1371585"/>
          </a:xfrm>
          <a:prstGeom prst="rect">
            <a:avLst/>
          </a:prstGeom>
        </p:spPr>
      </p:pic>
      <p:sp>
        <p:nvSpPr>
          <p:cNvPr id="11" name="Slide Number Placeholder 5"/>
          <p:cNvSpPr>
            <a:spLocks noGrp="1"/>
          </p:cNvSpPr>
          <p:nvPr>
            <p:ph type="sldNum" sz="quarter" idx="10"/>
          </p:nvPr>
        </p:nvSpPr>
        <p:spPr>
          <a:xfrm>
            <a:off x="8757415" y="6544374"/>
            <a:ext cx="365757" cy="274317"/>
          </a:xfrm>
        </p:spPr>
        <p:txBody>
          <a:bodyPr/>
          <a:lstStyle/>
          <a:p>
            <a:pPr algn="r">
              <a:defRPr/>
            </a:pPr>
            <a:fld id="{E5444AF3-8901-F747-B45C-A1F856637892}" type="slidenum">
              <a:rPr lang="en-US" sz="1200" smtClean="0">
                <a:solidFill>
                  <a:srgbClr val="000000"/>
                </a:solidFill>
                <a:latin typeface="Arial"/>
                <a:cs typeface="Arial"/>
              </a:rPr>
              <a:pPr algn="r">
                <a:defRPr/>
              </a:pPr>
              <a:t>111</a:t>
            </a:fld>
            <a:endParaRPr lang="en-US" sz="1200" dirty="0">
              <a:solidFill>
                <a:srgbClr val="000000"/>
              </a:solidFill>
              <a:latin typeface="Arial"/>
              <a:cs typeface="Arial"/>
            </a:endParaRPr>
          </a:p>
        </p:txBody>
      </p:sp>
      <p:pic>
        <p:nvPicPr>
          <p:cNvPr id="12" name="Picture 11"/>
          <p:cNvPicPr>
            <a:picLocks noChangeAspect="1"/>
          </p:cNvPicPr>
          <p:nvPr/>
        </p:nvPicPr>
        <p:blipFill>
          <a:blip r:embed="rId4" cstate="print"/>
          <a:stretch>
            <a:fillRect/>
          </a:stretch>
        </p:blipFill>
        <p:spPr>
          <a:xfrm>
            <a:off x="823001" y="4251951"/>
            <a:ext cx="7772315" cy="2424834"/>
          </a:xfrm>
          <a:prstGeom prst="rect">
            <a:avLst/>
          </a:prstGeom>
        </p:spPr>
      </p:pic>
    </p:spTree>
    <p:extLst>
      <p:ext uri="{BB962C8B-B14F-4D97-AF65-F5344CB8AC3E}">
        <p14:creationId xmlns:p14="http://schemas.microsoft.com/office/powerpoint/2010/main" val="1160699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lum/>
            <a:alphaModFix/>
          </a:blip>
          <a:srcRect/>
          <a:stretch>
            <a:fillRect/>
          </a:stretch>
        </p:blipFill>
        <p:spPr>
          <a:xfrm>
            <a:off x="2377463" y="2770603"/>
            <a:ext cx="6766487" cy="1298470"/>
          </a:xfrm>
          <a:prstGeom prst="rect">
            <a:avLst/>
          </a:prstGeom>
          <a:noFill/>
          <a:ln>
            <a:noFill/>
          </a:ln>
        </p:spPr>
      </p:pic>
      <p:sp>
        <p:nvSpPr>
          <p:cNvPr id="5" name="Content Placeholder 4"/>
          <p:cNvSpPr txBox="1">
            <a:spLocks/>
          </p:cNvSpPr>
          <p:nvPr/>
        </p:nvSpPr>
        <p:spPr>
          <a:xfrm>
            <a:off x="50" y="1600144"/>
            <a:ext cx="9143950" cy="5303538"/>
          </a:xfrm>
          <a:prstGeom prst="rect">
            <a:avLst/>
          </a:prstGeom>
        </p:spPr>
        <p:txBody>
          <a:bodyPr lIns="91430" tIns="45715" rIns="91430" bIns="45715">
            <a:normAutofit/>
          </a:bodyPr>
          <a:lstStyle>
            <a:lvl1pPr marL="342438" indent="-342438" algn="l" rtl="0" eaLnBrk="0" fontAlgn="base" hangingPunct="0">
              <a:spcBef>
                <a:spcPct val="20000"/>
              </a:spcBef>
              <a:spcAft>
                <a:spcPct val="0"/>
              </a:spcAft>
              <a:buChar char="•"/>
              <a:defRPr sz="2200">
                <a:solidFill>
                  <a:srgbClr val="5F5F5F"/>
                </a:solidFill>
                <a:latin typeface="+mn-lt"/>
                <a:ea typeface="ＭＳ Ｐゴシック" charset="-128"/>
                <a:cs typeface="ＭＳ Ｐゴシック" charset="-128"/>
              </a:defRPr>
            </a:lvl1pPr>
            <a:lvl2pPr marL="741949" indent="-285365" algn="l" rtl="0" eaLnBrk="0" fontAlgn="base" hangingPunct="0">
              <a:spcBef>
                <a:spcPct val="20000"/>
              </a:spcBef>
              <a:spcAft>
                <a:spcPct val="0"/>
              </a:spcAft>
              <a:buChar char="–"/>
              <a:defRPr>
                <a:solidFill>
                  <a:srgbClr val="5F5F5F"/>
                </a:solidFill>
                <a:latin typeface="+mn-lt"/>
                <a:ea typeface="ＭＳ Ｐゴシック" charset="-128"/>
                <a:cs typeface="ＭＳ Ｐゴシック"/>
              </a:defRPr>
            </a:lvl2pPr>
            <a:lvl3pPr marL="1141463" indent="-228293" algn="l" rtl="0" eaLnBrk="0" fontAlgn="base" hangingPunct="0">
              <a:spcBef>
                <a:spcPct val="20000"/>
              </a:spcBef>
              <a:spcAft>
                <a:spcPct val="0"/>
              </a:spcAft>
              <a:buChar char="•"/>
              <a:defRPr sz="1600">
                <a:solidFill>
                  <a:srgbClr val="5F5F5F"/>
                </a:solidFill>
                <a:latin typeface="+mn-lt"/>
                <a:ea typeface="ＭＳ Ｐゴシック" charset="-128"/>
                <a:cs typeface="ＭＳ Ｐゴシック"/>
              </a:defRPr>
            </a:lvl3pPr>
            <a:lvl4pPr marL="1598044"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4pPr>
            <a:lvl5pPr marL="2054630"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5pPr>
            <a:lvl6pPr marL="2511214" indent="-228293" algn="l" rtl="0" fontAlgn="base">
              <a:spcBef>
                <a:spcPct val="20000"/>
              </a:spcBef>
              <a:spcAft>
                <a:spcPct val="0"/>
              </a:spcAft>
              <a:buChar char="»"/>
              <a:defRPr sz="1400">
                <a:solidFill>
                  <a:srgbClr val="5F5F5F"/>
                </a:solidFill>
                <a:latin typeface="+mn-lt"/>
                <a:ea typeface="ＭＳ Ｐゴシック" charset="-128"/>
              </a:defRPr>
            </a:lvl6pPr>
            <a:lvl7pPr marL="2967798" indent="-228293" algn="l" rtl="0" fontAlgn="base">
              <a:spcBef>
                <a:spcPct val="20000"/>
              </a:spcBef>
              <a:spcAft>
                <a:spcPct val="0"/>
              </a:spcAft>
              <a:buChar char="»"/>
              <a:defRPr sz="1400">
                <a:solidFill>
                  <a:srgbClr val="5F5F5F"/>
                </a:solidFill>
                <a:latin typeface="+mn-lt"/>
                <a:ea typeface="ＭＳ Ｐゴシック" charset="-128"/>
              </a:defRPr>
            </a:lvl7pPr>
            <a:lvl8pPr marL="3424383" indent="-228293" algn="l" rtl="0" fontAlgn="base">
              <a:spcBef>
                <a:spcPct val="20000"/>
              </a:spcBef>
              <a:spcAft>
                <a:spcPct val="0"/>
              </a:spcAft>
              <a:buChar char="»"/>
              <a:defRPr sz="1400">
                <a:solidFill>
                  <a:srgbClr val="5F5F5F"/>
                </a:solidFill>
                <a:latin typeface="+mn-lt"/>
                <a:ea typeface="ＭＳ Ｐゴシック" charset="-128"/>
              </a:defRPr>
            </a:lvl8pPr>
            <a:lvl9pPr marL="3880966" indent="-228293" algn="l" rtl="0" fontAlgn="base">
              <a:spcBef>
                <a:spcPct val="20000"/>
              </a:spcBef>
              <a:spcAft>
                <a:spcPct val="0"/>
              </a:spcAft>
              <a:buChar char="»"/>
              <a:defRPr sz="1400">
                <a:solidFill>
                  <a:srgbClr val="5F5F5F"/>
                </a:solidFill>
                <a:latin typeface="+mn-lt"/>
                <a:ea typeface="ＭＳ Ｐゴシック" charset="-128"/>
              </a:defRPr>
            </a:lvl9pPr>
          </a:lstStyle>
          <a:p>
            <a:pPr lvl="0"/>
            <a:r>
              <a:rPr lang="en-US" sz="1800" b="1" dirty="0">
                <a:solidFill>
                  <a:schemeClr val="tx1"/>
                </a:solidFill>
                <a:latin typeface="Arial" pitchFamily="34" charset="0"/>
                <a:cs typeface="Arial" pitchFamily="34" charset="0"/>
              </a:rPr>
              <a:t>Motivation. </a:t>
            </a:r>
            <a:r>
              <a:rPr lang="en-US" sz="1800" dirty="0">
                <a:solidFill>
                  <a:schemeClr val="tx1"/>
                </a:solidFill>
                <a:latin typeface="Arial" pitchFamily="34" charset="0"/>
                <a:cs typeface="Arial" pitchFamily="34" charset="0"/>
              </a:rPr>
              <a:t>Coupled simulation workflows use </a:t>
            </a:r>
            <a:r>
              <a:rPr lang="en-US" sz="1800" b="1" dirty="0">
                <a:solidFill>
                  <a:schemeClr val="tx1"/>
                </a:solidFill>
                <a:latin typeface="Arial" pitchFamily="34" charset="0"/>
                <a:cs typeface="Arial" pitchFamily="34" charset="0"/>
              </a:rPr>
              <a:t>online data processing to reduce data movement</a:t>
            </a:r>
            <a:r>
              <a:rPr lang="en-US" sz="1800" dirty="0">
                <a:solidFill>
                  <a:schemeClr val="tx1"/>
                </a:solidFill>
                <a:latin typeface="Arial" pitchFamily="34" charset="0"/>
                <a:cs typeface="Arial" pitchFamily="34" charset="0"/>
              </a:rPr>
              <a:t>. Need to explore </a:t>
            </a:r>
            <a:r>
              <a:rPr lang="en-US" sz="1800" b="1" dirty="0">
                <a:solidFill>
                  <a:schemeClr val="tx1"/>
                </a:solidFill>
                <a:latin typeface="Arial" pitchFamily="34" charset="0"/>
                <a:cs typeface="Arial" pitchFamily="34" charset="0"/>
              </a:rPr>
              <a:t>energy/performance</a:t>
            </a:r>
            <a:r>
              <a:rPr lang="en-US" sz="1800" dirty="0">
                <a:solidFill>
                  <a:schemeClr val="tx1"/>
                </a:solidFill>
                <a:latin typeface="Arial" pitchFamily="34" charset="0"/>
                <a:cs typeface="Arial" pitchFamily="34" charset="0"/>
              </a:rPr>
              <a:t> tradeoffs.</a:t>
            </a:r>
          </a:p>
          <a:p>
            <a:pPr lvl="0"/>
            <a:r>
              <a:rPr lang="en-US" sz="1800" b="1" dirty="0" smtClean="0">
                <a:solidFill>
                  <a:schemeClr val="tx1"/>
                </a:solidFill>
                <a:latin typeface="Arial" pitchFamily="34" charset="0"/>
                <a:cs typeface="Arial" pitchFamily="34" charset="0"/>
              </a:rPr>
              <a:t>Use </a:t>
            </a:r>
            <a:r>
              <a:rPr lang="en-US" sz="1800" b="1" dirty="0">
                <a:solidFill>
                  <a:schemeClr val="tx1"/>
                </a:solidFill>
                <a:latin typeface="Arial" pitchFamily="34" charset="0"/>
                <a:cs typeface="Arial" pitchFamily="34" charset="0"/>
              </a:rPr>
              <a:t>case.</a:t>
            </a:r>
            <a:r>
              <a:rPr lang="en-US" sz="1800" dirty="0">
                <a:solidFill>
                  <a:schemeClr val="tx1"/>
                </a:solidFill>
                <a:latin typeface="Arial" pitchFamily="34" charset="0"/>
                <a:cs typeface="Arial" pitchFamily="34" charset="0"/>
              </a:rPr>
              <a:t> Combustion simulation workflow with </a:t>
            </a:r>
            <a:r>
              <a:rPr lang="en-US" sz="1800" b="1" dirty="0" smtClean="0">
                <a:solidFill>
                  <a:schemeClr val="tx1"/>
                </a:solidFill>
                <a:latin typeface="Arial" pitchFamily="34" charset="0"/>
                <a:cs typeface="Arial" pitchFamily="34" charset="0"/>
              </a:rPr>
              <a:t>in</a:t>
            </a:r>
            <a:r>
              <a:rPr lang="en-US" sz="1800" b="1" dirty="0">
                <a:solidFill>
                  <a:schemeClr val="tx1"/>
                </a:solidFill>
                <a:latin typeface="Arial" pitchFamily="34" charset="0"/>
                <a:cs typeface="Arial" pitchFamily="34" charset="0"/>
              </a:rPr>
              <a:t>-situ data </a:t>
            </a:r>
            <a:r>
              <a:rPr lang="en-US" sz="1800" b="1" dirty="0" smtClean="0">
                <a:solidFill>
                  <a:schemeClr val="tx1"/>
                </a:solidFill>
                <a:latin typeface="Arial" pitchFamily="34" charset="0"/>
                <a:cs typeface="Arial" pitchFamily="34" charset="0"/>
              </a:rPr>
              <a:t>analytics</a:t>
            </a:r>
            <a:r>
              <a:rPr lang="en-US" sz="1800" dirty="0" smtClean="0">
                <a:solidFill>
                  <a:schemeClr val="tx1"/>
                </a:solidFill>
                <a:latin typeface="Arial" pitchFamily="34" charset="0"/>
                <a:cs typeface="Arial" pitchFamily="34" charset="0"/>
              </a:rPr>
              <a:t>.</a:t>
            </a:r>
            <a:endParaRPr lang="en-US" sz="1800" dirty="0">
              <a:solidFill>
                <a:schemeClr val="tx1"/>
              </a:solidFill>
              <a:latin typeface="Arial" pitchFamily="34" charset="0"/>
              <a:cs typeface="Arial" pitchFamily="34" charset="0"/>
            </a:endParaRPr>
          </a:p>
        </p:txBody>
      </p:sp>
      <p:pic>
        <p:nvPicPr>
          <p:cNvPr id="6" name="Picture 4"/>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4011" t="30285" r="14581" b="34857"/>
          <a:stretch/>
        </p:blipFill>
        <p:spPr bwMode="auto">
          <a:xfrm>
            <a:off x="1828830" y="4617707"/>
            <a:ext cx="7274517" cy="2219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4"/>
          <p:cNvSpPr txBox="1">
            <a:spLocks/>
          </p:cNvSpPr>
          <p:nvPr/>
        </p:nvSpPr>
        <p:spPr>
          <a:xfrm>
            <a:off x="49" y="2788927"/>
            <a:ext cx="2560293" cy="4970555"/>
          </a:xfrm>
          <a:prstGeom prst="rect">
            <a:avLst/>
          </a:prstGeom>
        </p:spPr>
        <p:txBody>
          <a:bodyPr lIns="91430" tIns="45715" rIns="91430" bIns="45715">
            <a:normAutofit/>
          </a:bodyPr>
          <a:lstStyle>
            <a:lvl1pPr marL="342438" indent="-342438" algn="l" rtl="0" eaLnBrk="0" fontAlgn="base" hangingPunct="0">
              <a:spcBef>
                <a:spcPct val="20000"/>
              </a:spcBef>
              <a:spcAft>
                <a:spcPct val="0"/>
              </a:spcAft>
              <a:buChar char="•"/>
              <a:defRPr sz="2200">
                <a:solidFill>
                  <a:srgbClr val="5F5F5F"/>
                </a:solidFill>
                <a:latin typeface="+mn-lt"/>
                <a:ea typeface="ＭＳ Ｐゴシック" charset="-128"/>
                <a:cs typeface="ＭＳ Ｐゴシック" charset="-128"/>
              </a:defRPr>
            </a:lvl1pPr>
            <a:lvl2pPr marL="741949" indent="-285365" algn="l" rtl="0" eaLnBrk="0" fontAlgn="base" hangingPunct="0">
              <a:spcBef>
                <a:spcPct val="20000"/>
              </a:spcBef>
              <a:spcAft>
                <a:spcPct val="0"/>
              </a:spcAft>
              <a:buChar char="–"/>
              <a:defRPr>
                <a:solidFill>
                  <a:srgbClr val="5F5F5F"/>
                </a:solidFill>
                <a:latin typeface="+mn-lt"/>
                <a:ea typeface="ＭＳ Ｐゴシック" charset="-128"/>
                <a:cs typeface="ＭＳ Ｐゴシック"/>
              </a:defRPr>
            </a:lvl2pPr>
            <a:lvl3pPr marL="1141463" indent="-228293" algn="l" rtl="0" eaLnBrk="0" fontAlgn="base" hangingPunct="0">
              <a:spcBef>
                <a:spcPct val="20000"/>
              </a:spcBef>
              <a:spcAft>
                <a:spcPct val="0"/>
              </a:spcAft>
              <a:buChar char="•"/>
              <a:defRPr sz="1600">
                <a:solidFill>
                  <a:srgbClr val="5F5F5F"/>
                </a:solidFill>
                <a:latin typeface="+mn-lt"/>
                <a:ea typeface="ＭＳ Ｐゴシック" charset="-128"/>
                <a:cs typeface="ＭＳ Ｐゴシック"/>
              </a:defRPr>
            </a:lvl3pPr>
            <a:lvl4pPr marL="1598044"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4pPr>
            <a:lvl5pPr marL="2054630"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5pPr>
            <a:lvl6pPr marL="2511214" indent="-228293" algn="l" rtl="0" fontAlgn="base">
              <a:spcBef>
                <a:spcPct val="20000"/>
              </a:spcBef>
              <a:spcAft>
                <a:spcPct val="0"/>
              </a:spcAft>
              <a:buChar char="»"/>
              <a:defRPr sz="1400">
                <a:solidFill>
                  <a:srgbClr val="5F5F5F"/>
                </a:solidFill>
                <a:latin typeface="+mn-lt"/>
                <a:ea typeface="ＭＳ Ｐゴシック" charset="-128"/>
              </a:defRPr>
            </a:lvl6pPr>
            <a:lvl7pPr marL="2967798" indent="-228293" algn="l" rtl="0" fontAlgn="base">
              <a:spcBef>
                <a:spcPct val="20000"/>
              </a:spcBef>
              <a:spcAft>
                <a:spcPct val="0"/>
              </a:spcAft>
              <a:buChar char="»"/>
              <a:defRPr sz="1400">
                <a:solidFill>
                  <a:srgbClr val="5F5F5F"/>
                </a:solidFill>
                <a:latin typeface="+mn-lt"/>
                <a:ea typeface="ＭＳ Ｐゴシック" charset="-128"/>
              </a:defRPr>
            </a:lvl7pPr>
            <a:lvl8pPr marL="3424383" indent="-228293" algn="l" rtl="0" fontAlgn="base">
              <a:spcBef>
                <a:spcPct val="20000"/>
              </a:spcBef>
              <a:spcAft>
                <a:spcPct val="0"/>
              </a:spcAft>
              <a:buChar char="»"/>
              <a:defRPr sz="1400">
                <a:solidFill>
                  <a:srgbClr val="5F5F5F"/>
                </a:solidFill>
                <a:latin typeface="+mn-lt"/>
                <a:ea typeface="ＭＳ Ｐゴシック" charset="-128"/>
              </a:defRPr>
            </a:lvl8pPr>
            <a:lvl9pPr marL="3880966" indent="-228293" algn="l" rtl="0" fontAlgn="base">
              <a:spcBef>
                <a:spcPct val="20000"/>
              </a:spcBef>
              <a:spcAft>
                <a:spcPct val="0"/>
              </a:spcAft>
              <a:buChar char="»"/>
              <a:defRPr sz="1400">
                <a:solidFill>
                  <a:srgbClr val="5F5F5F"/>
                </a:solidFill>
                <a:latin typeface="+mn-lt"/>
                <a:ea typeface="ＭＳ Ｐゴシック" charset="-128"/>
              </a:defRPr>
            </a:lvl9pPr>
          </a:lstStyle>
          <a:p>
            <a:pPr lvl="0"/>
            <a:r>
              <a:rPr lang="en-US" sz="1800" b="1" dirty="0">
                <a:solidFill>
                  <a:schemeClr val="tx1"/>
                </a:solidFill>
                <a:latin typeface="Arial" pitchFamily="34" charset="0"/>
                <a:cs typeface="Arial" pitchFamily="34" charset="0"/>
              </a:rPr>
              <a:t>Energy model</a:t>
            </a:r>
            <a:r>
              <a:rPr lang="en-US" sz="1800" dirty="0">
                <a:solidFill>
                  <a:schemeClr val="tx1"/>
                </a:solidFill>
                <a:latin typeface="Arial" pitchFamily="34" charset="0"/>
                <a:cs typeface="Arial" pitchFamily="34" charset="0"/>
              </a:rPr>
              <a:t> based on machine-independent application </a:t>
            </a:r>
            <a:r>
              <a:rPr lang="en-US" sz="1800" dirty="0" smtClean="0">
                <a:solidFill>
                  <a:schemeClr val="tx1"/>
                </a:solidFill>
                <a:latin typeface="Arial" pitchFamily="34" charset="0"/>
                <a:cs typeface="Arial" pitchFamily="34" charset="0"/>
              </a:rPr>
              <a:t>profile</a:t>
            </a:r>
          </a:p>
          <a:p>
            <a:pPr lvl="0"/>
            <a:endParaRPr lang="en-US" sz="1800" dirty="0">
              <a:solidFill>
                <a:schemeClr val="tx1"/>
              </a:solidFill>
              <a:latin typeface="Arial" pitchFamily="34" charset="0"/>
              <a:cs typeface="Arial" pitchFamily="34" charset="0"/>
            </a:endParaRPr>
          </a:p>
          <a:p>
            <a:pPr lvl="0"/>
            <a:r>
              <a:rPr lang="en-US" sz="1800" dirty="0">
                <a:solidFill>
                  <a:schemeClr val="tx1"/>
                </a:solidFill>
                <a:latin typeface="Arial" pitchFamily="34" charset="0"/>
                <a:cs typeface="Arial" pitchFamily="34" charset="0"/>
              </a:rPr>
              <a:t>Model </a:t>
            </a:r>
            <a:r>
              <a:rPr lang="en-US" sz="1800" b="1" dirty="0">
                <a:solidFill>
                  <a:schemeClr val="tx1"/>
                </a:solidFill>
                <a:latin typeface="Arial" pitchFamily="34" charset="0"/>
                <a:cs typeface="Arial" pitchFamily="34" charset="0"/>
              </a:rPr>
              <a:t>validation</a:t>
            </a:r>
            <a:r>
              <a:rPr lang="en-US" sz="1800" dirty="0">
                <a:solidFill>
                  <a:schemeClr val="tx1"/>
                </a:solidFill>
                <a:latin typeface="Arial" pitchFamily="34" charset="0"/>
                <a:cs typeface="Arial" pitchFamily="34" charset="0"/>
              </a:rPr>
              <a:t> on small cluster</a:t>
            </a:r>
          </a:p>
          <a:p>
            <a:pPr lvl="0"/>
            <a:endParaRPr lang="en-US" sz="1800" dirty="0">
              <a:solidFill>
                <a:schemeClr val="tx1"/>
              </a:solidFill>
              <a:latin typeface="Arial" pitchFamily="34" charset="0"/>
              <a:cs typeface="Arial" pitchFamily="34" charset="0"/>
            </a:endParaRPr>
          </a:p>
          <a:p>
            <a:pPr lvl="0"/>
            <a:endParaRPr lang="en-US" sz="1800" dirty="0">
              <a:solidFill>
                <a:schemeClr val="tx1"/>
              </a:solidFill>
              <a:latin typeface="Arial" pitchFamily="34" charset="0"/>
              <a:cs typeface="Arial" pitchFamily="34" charset="0"/>
            </a:endParaRPr>
          </a:p>
          <a:p>
            <a:pPr lvl="0"/>
            <a:endParaRPr lang="en-US" sz="1800" dirty="0">
              <a:solidFill>
                <a:schemeClr val="tx1"/>
              </a:solidFill>
              <a:latin typeface="Arial" pitchFamily="34" charset="0"/>
              <a:cs typeface="Arial" pitchFamily="34" charset="0"/>
            </a:endParaRPr>
          </a:p>
        </p:txBody>
      </p:sp>
      <p:sp>
        <p:nvSpPr>
          <p:cNvPr id="9" name="Title 1"/>
          <p:cNvSpPr txBox="1">
            <a:spLocks/>
          </p:cNvSpPr>
          <p:nvPr/>
        </p:nvSpPr>
        <p:spPr bwMode="auto">
          <a:xfrm>
            <a:off x="182883" y="609304"/>
            <a:ext cx="9235384" cy="808038"/>
          </a:xfrm>
          <a:prstGeom prst="rect">
            <a:avLst/>
          </a:prstGeom>
          <a:noFill/>
          <a:ln w="9525">
            <a:noFill/>
            <a:miter lim="800000"/>
            <a:headEnd/>
            <a:tailEnd/>
          </a:ln>
        </p:spPr>
        <p:txBody>
          <a:bodyPr vert="horz" wrap="square" lIns="91271" tIns="45638" rIns="91271" bIns="45638" numCol="1" anchor="ctr" anchorCtr="0" compatLnSpc="1">
            <a:prstTxWarp prst="textNoShape">
              <a:avLst/>
            </a:prstTxWarp>
          </a:bodyPr>
          <a:lstStyle>
            <a:lvl1pPr algn="l" rtl="0" eaLnBrk="0" fontAlgn="base" hangingPunct="0">
              <a:spcBef>
                <a:spcPct val="0"/>
              </a:spcBef>
              <a:spcAft>
                <a:spcPct val="0"/>
              </a:spcAft>
              <a:defRPr sz="3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2pPr>
            <a:lvl3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3pPr>
            <a:lvl4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4pPr>
            <a:lvl5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5pPr>
            <a:lvl6pPr marL="456583" algn="l" rtl="0" fontAlgn="base">
              <a:spcBef>
                <a:spcPct val="0"/>
              </a:spcBef>
              <a:spcAft>
                <a:spcPct val="0"/>
              </a:spcAft>
              <a:defRPr sz="3000">
                <a:solidFill>
                  <a:schemeClr val="tx2"/>
                </a:solidFill>
                <a:latin typeface="Formata BQ Regular" pitchFamily="50" charset="0"/>
              </a:defRPr>
            </a:lvl6pPr>
            <a:lvl7pPr marL="913169" algn="l" rtl="0" fontAlgn="base">
              <a:spcBef>
                <a:spcPct val="0"/>
              </a:spcBef>
              <a:spcAft>
                <a:spcPct val="0"/>
              </a:spcAft>
              <a:defRPr sz="3000">
                <a:solidFill>
                  <a:schemeClr val="tx2"/>
                </a:solidFill>
                <a:latin typeface="Formata BQ Regular" pitchFamily="50" charset="0"/>
              </a:defRPr>
            </a:lvl7pPr>
            <a:lvl8pPr marL="1369754" algn="l" rtl="0" fontAlgn="base">
              <a:spcBef>
                <a:spcPct val="0"/>
              </a:spcBef>
              <a:spcAft>
                <a:spcPct val="0"/>
              </a:spcAft>
              <a:defRPr sz="3000">
                <a:solidFill>
                  <a:schemeClr val="tx2"/>
                </a:solidFill>
                <a:latin typeface="Formata BQ Regular" pitchFamily="50" charset="0"/>
              </a:defRPr>
            </a:lvl8pPr>
            <a:lvl9pPr marL="1826337" algn="l" rtl="0" fontAlgn="base">
              <a:spcBef>
                <a:spcPct val="0"/>
              </a:spcBef>
              <a:spcAft>
                <a:spcPct val="0"/>
              </a:spcAft>
              <a:defRPr sz="3000">
                <a:solidFill>
                  <a:schemeClr val="tx2"/>
                </a:solidFill>
                <a:latin typeface="Formata BQ Regular" pitchFamily="50" charset="0"/>
              </a:defRPr>
            </a:lvl9pPr>
          </a:lstStyle>
          <a:p>
            <a:r>
              <a:rPr lang="en-US" b="1" dirty="0" smtClean="0">
                <a:latin typeface="Palatino Linotype" charset="0"/>
              </a:rPr>
              <a:t>Power Behavior of In-situ Analytics</a:t>
            </a:r>
          </a:p>
        </p:txBody>
      </p:sp>
    </p:spTree>
    <p:extLst>
      <p:ext uri="{BB962C8B-B14F-4D97-AF65-F5344CB8AC3E}">
        <p14:creationId xmlns:p14="http://schemas.microsoft.com/office/powerpoint/2010/main" val="9761753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a:off x="823001" y="4321199"/>
            <a:ext cx="4571950" cy="2582483"/>
          </a:xfrm>
          <a:prstGeom prst="rect">
            <a:avLst/>
          </a:prstGeom>
        </p:spPr>
      </p:pic>
      <p:sp>
        <p:nvSpPr>
          <p:cNvPr id="5" name="Content Placeholder 4"/>
          <p:cNvSpPr txBox="1">
            <a:spLocks/>
          </p:cNvSpPr>
          <p:nvPr/>
        </p:nvSpPr>
        <p:spPr>
          <a:xfrm>
            <a:off x="50" y="1600144"/>
            <a:ext cx="9143950" cy="5303538"/>
          </a:xfrm>
          <a:prstGeom prst="rect">
            <a:avLst/>
          </a:prstGeom>
        </p:spPr>
        <p:txBody>
          <a:bodyPr lIns="91430" tIns="45715" rIns="91430" bIns="45715">
            <a:normAutofit/>
          </a:bodyPr>
          <a:lstStyle>
            <a:lvl1pPr marL="342438" indent="-342438" algn="l" rtl="0" eaLnBrk="0" fontAlgn="base" hangingPunct="0">
              <a:spcBef>
                <a:spcPct val="20000"/>
              </a:spcBef>
              <a:spcAft>
                <a:spcPct val="0"/>
              </a:spcAft>
              <a:buChar char="•"/>
              <a:defRPr sz="2200">
                <a:solidFill>
                  <a:srgbClr val="5F5F5F"/>
                </a:solidFill>
                <a:latin typeface="+mn-lt"/>
                <a:ea typeface="ＭＳ Ｐゴシック" charset="-128"/>
                <a:cs typeface="ＭＳ Ｐゴシック" charset="-128"/>
              </a:defRPr>
            </a:lvl1pPr>
            <a:lvl2pPr marL="741949" indent="-285365" algn="l" rtl="0" eaLnBrk="0" fontAlgn="base" hangingPunct="0">
              <a:spcBef>
                <a:spcPct val="20000"/>
              </a:spcBef>
              <a:spcAft>
                <a:spcPct val="0"/>
              </a:spcAft>
              <a:buChar char="–"/>
              <a:defRPr>
                <a:solidFill>
                  <a:srgbClr val="5F5F5F"/>
                </a:solidFill>
                <a:latin typeface="+mn-lt"/>
                <a:ea typeface="ＭＳ Ｐゴシック" charset="-128"/>
                <a:cs typeface="ＭＳ Ｐゴシック"/>
              </a:defRPr>
            </a:lvl2pPr>
            <a:lvl3pPr marL="1141463" indent="-228293" algn="l" rtl="0" eaLnBrk="0" fontAlgn="base" hangingPunct="0">
              <a:spcBef>
                <a:spcPct val="20000"/>
              </a:spcBef>
              <a:spcAft>
                <a:spcPct val="0"/>
              </a:spcAft>
              <a:buChar char="•"/>
              <a:defRPr sz="1600">
                <a:solidFill>
                  <a:srgbClr val="5F5F5F"/>
                </a:solidFill>
                <a:latin typeface="+mn-lt"/>
                <a:ea typeface="ＭＳ Ｐゴシック" charset="-128"/>
                <a:cs typeface="ＭＳ Ｐゴシック"/>
              </a:defRPr>
            </a:lvl3pPr>
            <a:lvl4pPr marL="1598044"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4pPr>
            <a:lvl5pPr marL="2054630"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5pPr>
            <a:lvl6pPr marL="2511214" indent="-228293" algn="l" rtl="0" fontAlgn="base">
              <a:spcBef>
                <a:spcPct val="20000"/>
              </a:spcBef>
              <a:spcAft>
                <a:spcPct val="0"/>
              </a:spcAft>
              <a:buChar char="»"/>
              <a:defRPr sz="1400">
                <a:solidFill>
                  <a:srgbClr val="5F5F5F"/>
                </a:solidFill>
                <a:latin typeface="+mn-lt"/>
                <a:ea typeface="ＭＳ Ｐゴシック" charset="-128"/>
              </a:defRPr>
            </a:lvl6pPr>
            <a:lvl7pPr marL="2967798" indent="-228293" algn="l" rtl="0" fontAlgn="base">
              <a:spcBef>
                <a:spcPct val="20000"/>
              </a:spcBef>
              <a:spcAft>
                <a:spcPct val="0"/>
              </a:spcAft>
              <a:buChar char="»"/>
              <a:defRPr sz="1400">
                <a:solidFill>
                  <a:srgbClr val="5F5F5F"/>
                </a:solidFill>
                <a:latin typeface="+mn-lt"/>
                <a:ea typeface="ＭＳ Ｐゴシック" charset="-128"/>
              </a:defRPr>
            </a:lvl7pPr>
            <a:lvl8pPr marL="3424383" indent="-228293" algn="l" rtl="0" fontAlgn="base">
              <a:spcBef>
                <a:spcPct val="20000"/>
              </a:spcBef>
              <a:spcAft>
                <a:spcPct val="0"/>
              </a:spcAft>
              <a:buChar char="»"/>
              <a:defRPr sz="1400">
                <a:solidFill>
                  <a:srgbClr val="5F5F5F"/>
                </a:solidFill>
                <a:latin typeface="+mn-lt"/>
                <a:ea typeface="ＭＳ Ｐゴシック" charset="-128"/>
              </a:defRPr>
            </a:lvl8pPr>
            <a:lvl9pPr marL="3880966" indent="-228293" algn="l" rtl="0" fontAlgn="base">
              <a:spcBef>
                <a:spcPct val="20000"/>
              </a:spcBef>
              <a:spcAft>
                <a:spcPct val="0"/>
              </a:spcAft>
              <a:buChar char="»"/>
              <a:defRPr sz="1400">
                <a:solidFill>
                  <a:srgbClr val="5F5F5F"/>
                </a:solidFill>
                <a:latin typeface="+mn-lt"/>
                <a:ea typeface="ＭＳ Ｐゴシック" charset="-128"/>
              </a:defRPr>
            </a:lvl9pPr>
          </a:lstStyle>
          <a:p>
            <a:pPr marL="0" lvl="0" indent="0">
              <a:buNone/>
            </a:pPr>
            <a:endParaRPr lang="en-US" sz="1800" dirty="0">
              <a:solidFill>
                <a:schemeClr val="tx1"/>
              </a:solidFill>
              <a:latin typeface="Arial" pitchFamily="34" charset="0"/>
              <a:cs typeface="Arial" pitchFamily="34" charset="0"/>
            </a:endParaRPr>
          </a:p>
        </p:txBody>
      </p:sp>
      <p:sp>
        <p:nvSpPr>
          <p:cNvPr id="7" name="Content Placeholder 4"/>
          <p:cNvSpPr txBox="1">
            <a:spLocks/>
          </p:cNvSpPr>
          <p:nvPr/>
        </p:nvSpPr>
        <p:spPr>
          <a:xfrm>
            <a:off x="182929" y="1417341"/>
            <a:ext cx="5943534" cy="2834610"/>
          </a:xfrm>
          <a:prstGeom prst="rect">
            <a:avLst/>
          </a:prstGeom>
        </p:spPr>
        <p:txBody>
          <a:bodyPr lIns="91430" tIns="45715" rIns="91430" bIns="45715">
            <a:normAutofit fontScale="70000" lnSpcReduction="20000"/>
          </a:bodyPr>
          <a:lstStyle>
            <a:lvl1pPr marL="342438" indent="-342438" algn="l" rtl="0" eaLnBrk="0" fontAlgn="base" hangingPunct="0">
              <a:spcBef>
                <a:spcPct val="20000"/>
              </a:spcBef>
              <a:spcAft>
                <a:spcPct val="0"/>
              </a:spcAft>
              <a:buChar char="•"/>
              <a:defRPr sz="2200">
                <a:solidFill>
                  <a:srgbClr val="5F5F5F"/>
                </a:solidFill>
                <a:latin typeface="+mn-lt"/>
                <a:ea typeface="ＭＳ Ｐゴシック" charset="-128"/>
                <a:cs typeface="ＭＳ Ｐゴシック" charset="-128"/>
              </a:defRPr>
            </a:lvl1pPr>
            <a:lvl2pPr marL="741949" indent="-285365" algn="l" rtl="0" eaLnBrk="0" fontAlgn="base" hangingPunct="0">
              <a:spcBef>
                <a:spcPct val="20000"/>
              </a:spcBef>
              <a:spcAft>
                <a:spcPct val="0"/>
              </a:spcAft>
              <a:buChar char="–"/>
              <a:defRPr>
                <a:solidFill>
                  <a:srgbClr val="5F5F5F"/>
                </a:solidFill>
                <a:latin typeface="+mn-lt"/>
                <a:ea typeface="ＭＳ Ｐゴシック" charset="-128"/>
                <a:cs typeface="ＭＳ Ｐゴシック"/>
              </a:defRPr>
            </a:lvl2pPr>
            <a:lvl3pPr marL="1141463" indent="-228293" algn="l" rtl="0" eaLnBrk="0" fontAlgn="base" hangingPunct="0">
              <a:spcBef>
                <a:spcPct val="20000"/>
              </a:spcBef>
              <a:spcAft>
                <a:spcPct val="0"/>
              </a:spcAft>
              <a:buChar char="•"/>
              <a:defRPr sz="1600">
                <a:solidFill>
                  <a:srgbClr val="5F5F5F"/>
                </a:solidFill>
                <a:latin typeface="+mn-lt"/>
                <a:ea typeface="ＭＳ Ｐゴシック" charset="-128"/>
                <a:cs typeface="ＭＳ Ｐゴシック"/>
              </a:defRPr>
            </a:lvl3pPr>
            <a:lvl4pPr marL="1598044"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4pPr>
            <a:lvl5pPr marL="2054630"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5pPr>
            <a:lvl6pPr marL="2511214" indent="-228293" algn="l" rtl="0" fontAlgn="base">
              <a:spcBef>
                <a:spcPct val="20000"/>
              </a:spcBef>
              <a:spcAft>
                <a:spcPct val="0"/>
              </a:spcAft>
              <a:buChar char="»"/>
              <a:defRPr sz="1400">
                <a:solidFill>
                  <a:srgbClr val="5F5F5F"/>
                </a:solidFill>
                <a:latin typeface="+mn-lt"/>
                <a:ea typeface="ＭＳ Ｐゴシック" charset="-128"/>
              </a:defRPr>
            </a:lvl6pPr>
            <a:lvl7pPr marL="2967798" indent="-228293" algn="l" rtl="0" fontAlgn="base">
              <a:spcBef>
                <a:spcPct val="20000"/>
              </a:spcBef>
              <a:spcAft>
                <a:spcPct val="0"/>
              </a:spcAft>
              <a:buChar char="»"/>
              <a:defRPr sz="1400">
                <a:solidFill>
                  <a:srgbClr val="5F5F5F"/>
                </a:solidFill>
                <a:latin typeface="+mn-lt"/>
                <a:ea typeface="ＭＳ Ｐゴシック" charset="-128"/>
              </a:defRPr>
            </a:lvl7pPr>
            <a:lvl8pPr marL="3424383" indent="-228293" algn="l" rtl="0" fontAlgn="base">
              <a:spcBef>
                <a:spcPct val="20000"/>
              </a:spcBef>
              <a:spcAft>
                <a:spcPct val="0"/>
              </a:spcAft>
              <a:buChar char="»"/>
              <a:defRPr sz="1400">
                <a:solidFill>
                  <a:srgbClr val="5F5F5F"/>
                </a:solidFill>
                <a:latin typeface="+mn-lt"/>
                <a:ea typeface="ＭＳ Ｐゴシック" charset="-128"/>
              </a:defRPr>
            </a:lvl8pPr>
            <a:lvl9pPr marL="3880966" indent="-228293" algn="l" rtl="0" fontAlgn="base">
              <a:spcBef>
                <a:spcPct val="20000"/>
              </a:spcBef>
              <a:spcAft>
                <a:spcPct val="0"/>
              </a:spcAft>
              <a:buChar char="»"/>
              <a:defRPr sz="1400">
                <a:solidFill>
                  <a:srgbClr val="5F5F5F"/>
                </a:solidFill>
                <a:latin typeface="+mn-lt"/>
                <a:ea typeface="ＭＳ Ｐゴシック" charset="-128"/>
              </a:defRPr>
            </a:lvl9pPr>
          </a:lstStyle>
          <a:p>
            <a:r>
              <a:rPr lang="en-US" dirty="0" smtClean="0">
                <a:solidFill>
                  <a:srgbClr val="000000"/>
                </a:solidFill>
              </a:rPr>
              <a:t>System parameters from specifications</a:t>
            </a:r>
          </a:p>
          <a:p>
            <a:pPr lvl="1"/>
            <a:r>
              <a:rPr lang="en-US" dirty="0" smtClean="0">
                <a:solidFill>
                  <a:srgbClr val="000000"/>
                </a:solidFill>
              </a:rPr>
              <a:t>Estimation: 95% remaining power for network (co-design space)</a:t>
            </a:r>
            <a:endParaRPr lang="en-US" dirty="0">
              <a:solidFill>
                <a:srgbClr val="000000"/>
              </a:solidFill>
            </a:endParaRPr>
          </a:p>
          <a:p>
            <a:pPr lvl="0"/>
            <a:r>
              <a:rPr lang="en-US" dirty="0" smtClean="0">
                <a:solidFill>
                  <a:srgbClr val="000000"/>
                </a:solidFill>
                <a:latin typeface="Arial" pitchFamily="34" charset="0"/>
                <a:cs typeface="Arial" pitchFamily="34" charset="0"/>
              </a:rPr>
              <a:t>Gemini interconnect model</a:t>
            </a:r>
          </a:p>
          <a:p>
            <a:pPr lvl="1"/>
            <a:r>
              <a:rPr lang="en-US" dirty="0" smtClean="0">
                <a:solidFill>
                  <a:srgbClr val="000000"/>
                </a:solidFill>
                <a:latin typeface="Arial" pitchFamily="34" charset="0"/>
                <a:cs typeface="Arial" pitchFamily="34" charset="0"/>
              </a:rPr>
              <a:t>Processors integrated directly into the network fabric</a:t>
            </a:r>
          </a:p>
          <a:p>
            <a:pPr lvl="1"/>
            <a:r>
              <a:rPr lang="en-US" dirty="0" smtClean="0">
                <a:solidFill>
                  <a:srgbClr val="000000"/>
                </a:solidFill>
                <a:latin typeface="Arial" pitchFamily="34" charset="0"/>
                <a:cs typeface="Arial" pitchFamily="34" charset="0"/>
              </a:rPr>
              <a:t>Energy required to transfer data depends on locality</a:t>
            </a:r>
          </a:p>
          <a:p>
            <a:pPr lvl="1">
              <a:buFontTx/>
              <a:buChar char="–"/>
            </a:pPr>
            <a:r>
              <a:rPr lang="en-US" b="1" dirty="0" err="1" smtClean="0">
                <a:solidFill>
                  <a:srgbClr val="000000"/>
                </a:solidFill>
                <a:latin typeface="Arial" pitchFamily="34" charset="0"/>
                <a:cs typeface="Arial" pitchFamily="34" charset="0"/>
              </a:rPr>
              <a:t>P</a:t>
            </a:r>
            <a:r>
              <a:rPr lang="en-US" sz="2200" b="1" baseline="-25000" dirty="0" err="1" smtClean="0">
                <a:solidFill>
                  <a:srgbClr val="000000"/>
                </a:solidFill>
                <a:latin typeface="Arial" pitchFamily="34" charset="0"/>
                <a:cs typeface="Arial" pitchFamily="34" charset="0"/>
              </a:rPr>
              <a:t>transfer</a:t>
            </a:r>
            <a:r>
              <a:rPr lang="en-US" dirty="0" smtClean="0">
                <a:solidFill>
                  <a:srgbClr val="000000"/>
                </a:solidFill>
                <a:latin typeface="Arial" pitchFamily="34" charset="0"/>
                <a:cs typeface="Arial" pitchFamily="34" charset="0"/>
              </a:rPr>
              <a:t> depends on number of Gemini traversed from a source to destination MPI rank (i.e., </a:t>
            </a:r>
            <a:r>
              <a:rPr lang="en-US" b="1" dirty="0" smtClean="0">
                <a:solidFill>
                  <a:srgbClr val="000000"/>
                </a:solidFill>
                <a:latin typeface="Arial" pitchFamily="34" charset="0"/>
                <a:cs typeface="Arial" pitchFamily="34" charset="0"/>
              </a:rPr>
              <a:t>number of hops</a:t>
            </a:r>
            <a:r>
              <a:rPr lang="en-US" dirty="0" smtClean="0">
                <a:solidFill>
                  <a:srgbClr val="000000"/>
                </a:solidFill>
                <a:latin typeface="Arial" pitchFamily="34" charset="0"/>
                <a:cs typeface="Arial" pitchFamily="34" charset="0"/>
              </a:rPr>
              <a:t>) – shortest path used</a:t>
            </a:r>
          </a:p>
          <a:p>
            <a:endParaRPr lang="en-US" dirty="0" smtClean="0">
              <a:solidFill>
                <a:srgbClr val="000000"/>
              </a:solidFill>
              <a:latin typeface="Arial" pitchFamily="34" charset="0"/>
              <a:cs typeface="Arial" pitchFamily="34" charset="0"/>
            </a:endParaRPr>
          </a:p>
        </p:txBody>
      </p:sp>
      <p:sp>
        <p:nvSpPr>
          <p:cNvPr id="9" name="Title 1"/>
          <p:cNvSpPr txBox="1">
            <a:spLocks/>
          </p:cNvSpPr>
          <p:nvPr/>
        </p:nvSpPr>
        <p:spPr bwMode="auto">
          <a:xfrm>
            <a:off x="182883" y="609304"/>
            <a:ext cx="9235384" cy="808038"/>
          </a:xfrm>
          <a:prstGeom prst="rect">
            <a:avLst/>
          </a:prstGeom>
          <a:noFill/>
          <a:ln w="9525">
            <a:noFill/>
            <a:miter lim="800000"/>
            <a:headEnd/>
            <a:tailEnd/>
          </a:ln>
        </p:spPr>
        <p:txBody>
          <a:bodyPr vert="horz" wrap="square" lIns="91271" tIns="45638" rIns="91271" bIns="45638" numCol="1" anchor="ctr" anchorCtr="0" compatLnSpc="1">
            <a:prstTxWarp prst="textNoShape">
              <a:avLst/>
            </a:prstTxWarp>
          </a:bodyPr>
          <a:lstStyle>
            <a:lvl1pPr algn="l" rtl="0" eaLnBrk="0" fontAlgn="base" hangingPunct="0">
              <a:spcBef>
                <a:spcPct val="0"/>
              </a:spcBef>
              <a:spcAft>
                <a:spcPct val="0"/>
              </a:spcAft>
              <a:defRPr sz="3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2pPr>
            <a:lvl3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3pPr>
            <a:lvl4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4pPr>
            <a:lvl5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5pPr>
            <a:lvl6pPr marL="456583" algn="l" rtl="0" fontAlgn="base">
              <a:spcBef>
                <a:spcPct val="0"/>
              </a:spcBef>
              <a:spcAft>
                <a:spcPct val="0"/>
              </a:spcAft>
              <a:defRPr sz="3000">
                <a:solidFill>
                  <a:schemeClr val="tx2"/>
                </a:solidFill>
                <a:latin typeface="Formata BQ Regular" pitchFamily="50" charset="0"/>
              </a:defRPr>
            </a:lvl6pPr>
            <a:lvl7pPr marL="913169" algn="l" rtl="0" fontAlgn="base">
              <a:spcBef>
                <a:spcPct val="0"/>
              </a:spcBef>
              <a:spcAft>
                <a:spcPct val="0"/>
              </a:spcAft>
              <a:defRPr sz="3000">
                <a:solidFill>
                  <a:schemeClr val="tx2"/>
                </a:solidFill>
                <a:latin typeface="Formata BQ Regular" pitchFamily="50" charset="0"/>
              </a:defRPr>
            </a:lvl7pPr>
            <a:lvl8pPr marL="1369754" algn="l" rtl="0" fontAlgn="base">
              <a:spcBef>
                <a:spcPct val="0"/>
              </a:spcBef>
              <a:spcAft>
                <a:spcPct val="0"/>
              </a:spcAft>
              <a:defRPr sz="3000">
                <a:solidFill>
                  <a:schemeClr val="tx2"/>
                </a:solidFill>
                <a:latin typeface="Formata BQ Regular" pitchFamily="50" charset="0"/>
              </a:defRPr>
            </a:lvl8pPr>
            <a:lvl9pPr marL="1826337" algn="l" rtl="0" fontAlgn="base">
              <a:spcBef>
                <a:spcPct val="0"/>
              </a:spcBef>
              <a:spcAft>
                <a:spcPct val="0"/>
              </a:spcAft>
              <a:defRPr sz="3000">
                <a:solidFill>
                  <a:schemeClr val="tx2"/>
                </a:solidFill>
                <a:latin typeface="Formata BQ Regular" pitchFamily="50" charset="0"/>
              </a:defRPr>
            </a:lvl9pPr>
          </a:lstStyle>
          <a:p>
            <a:r>
              <a:rPr lang="en-US" sz="2800" b="1" dirty="0" smtClean="0">
                <a:latin typeface="Arial"/>
                <a:cs typeface="Arial"/>
              </a:rPr>
              <a:t>Model Extrapolation to Titan</a:t>
            </a:r>
          </a:p>
        </p:txBody>
      </p:sp>
      <p:pic>
        <p:nvPicPr>
          <p:cNvPr id="3" name="Picture 2"/>
          <p:cNvPicPr>
            <a:picLocks noChangeAspect="1"/>
          </p:cNvPicPr>
          <p:nvPr/>
        </p:nvPicPr>
        <p:blipFill>
          <a:blip r:embed="rId3" cstate="print"/>
          <a:stretch>
            <a:fillRect/>
          </a:stretch>
        </p:blipFill>
        <p:spPr>
          <a:xfrm>
            <a:off x="6400780" y="960147"/>
            <a:ext cx="2580293" cy="1280146"/>
          </a:xfrm>
          <a:prstGeom prst="rect">
            <a:avLst/>
          </a:prstGeom>
        </p:spPr>
      </p:pic>
      <p:sp>
        <p:nvSpPr>
          <p:cNvPr id="11" name="Slide Number Placeholder 5"/>
          <p:cNvSpPr>
            <a:spLocks noGrp="1"/>
          </p:cNvSpPr>
          <p:nvPr>
            <p:ph type="sldNum" sz="quarter" idx="10"/>
          </p:nvPr>
        </p:nvSpPr>
        <p:spPr>
          <a:xfrm>
            <a:off x="8757415" y="6544374"/>
            <a:ext cx="365757" cy="274317"/>
          </a:xfrm>
        </p:spPr>
        <p:txBody>
          <a:bodyPr/>
          <a:lstStyle/>
          <a:p>
            <a:pPr algn="r">
              <a:defRPr/>
            </a:pPr>
            <a:fld id="{E5444AF3-8901-F747-B45C-A1F856637892}" type="slidenum">
              <a:rPr lang="en-US" sz="1200" smtClean="0">
                <a:solidFill>
                  <a:srgbClr val="000000"/>
                </a:solidFill>
                <a:latin typeface="Arial"/>
                <a:cs typeface="Arial"/>
              </a:rPr>
              <a:pPr algn="r">
                <a:defRPr/>
              </a:pPr>
              <a:t>113</a:t>
            </a:fld>
            <a:endParaRPr lang="en-US" sz="1200" dirty="0">
              <a:solidFill>
                <a:srgbClr val="000000"/>
              </a:solidFill>
              <a:latin typeface="Arial"/>
              <a:cs typeface="Arial"/>
            </a:endParaRPr>
          </a:p>
        </p:txBody>
      </p:sp>
      <p:pic>
        <p:nvPicPr>
          <p:cNvPr id="13" name="Picture 4" descr="E:\TASSL\SC13\2013_SC\presentation\Tit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6463" y="2405293"/>
            <a:ext cx="3017537" cy="243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6126463" y="4782706"/>
            <a:ext cx="2834659" cy="1846659"/>
          </a:xfrm>
          <a:prstGeom prst="rect">
            <a:avLst/>
          </a:prstGeom>
        </p:spPr>
        <p:txBody>
          <a:bodyPr wrap="square">
            <a:spAutoFit/>
          </a:bodyPr>
          <a:lstStyle/>
          <a:p>
            <a:pPr marL="0" indent="0" algn="ctr">
              <a:buFontTx/>
              <a:buNone/>
              <a:defRPr/>
            </a:pPr>
            <a:r>
              <a:rPr lang="en-US" b="1" dirty="0">
                <a:latin typeface="Arial"/>
                <a:cs typeface="Arial"/>
              </a:rPr>
              <a:t>Titan, Cray XK7</a:t>
            </a:r>
          </a:p>
          <a:p>
            <a:pPr marL="164592" indent="-164592" algn="ctr">
              <a:defRPr/>
            </a:pPr>
            <a:r>
              <a:rPr lang="en-US" sz="1600" dirty="0">
                <a:latin typeface="Arial"/>
                <a:cs typeface="Arial"/>
              </a:rPr>
              <a:t>18,688 nodes </a:t>
            </a:r>
          </a:p>
          <a:p>
            <a:pPr marL="164592" indent="-164592" algn="ctr">
              <a:defRPr/>
            </a:pPr>
            <a:r>
              <a:rPr lang="en-US" sz="1600" dirty="0">
                <a:latin typeface="Arial"/>
                <a:cs typeface="Arial"/>
              </a:rPr>
              <a:t>Gemini interconnect</a:t>
            </a:r>
          </a:p>
          <a:p>
            <a:pPr marL="164592" indent="-164592" algn="ctr">
              <a:defRPr/>
            </a:pPr>
            <a:r>
              <a:rPr lang="en-US" sz="1600" dirty="0">
                <a:latin typeface="Arial"/>
                <a:cs typeface="Arial"/>
              </a:rPr>
              <a:t>16-core AMD 6200 series Opteron processor</a:t>
            </a:r>
          </a:p>
          <a:p>
            <a:pPr marL="164592" indent="-164592" algn="ctr">
              <a:defRPr/>
            </a:pPr>
            <a:r>
              <a:rPr lang="en-US" sz="1600" dirty="0">
                <a:latin typeface="Arial"/>
                <a:cs typeface="Arial"/>
              </a:rPr>
              <a:t>32GB memory per node, </a:t>
            </a:r>
            <a:endParaRPr lang="en-US" sz="1600" dirty="0" smtClean="0">
              <a:latin typeface="Arial"/>
              <a:cs typeface="Arial"/>
            </a:endParaRPr>
          </a:p>
          <a:p>
            <a:pPr marL="164592" indent="-164592" algn="ctr">
              <a:defRPr/>
            </a:pPr>
            <a:r>
              <a:rPr lang="en-US" sz="1600" dirty="0" smtClean="0">
                <a:latin typeface="Arial"/>
                <a:cs typeface="Arial"/>
              </a:rPr>
              <a:t>600 </a:t>
            </a:r>
            <a:r>
              <a:rPr lang="en-US" sz="1600" dirty="0">
                <a:latin typeface="Arial"/>
                <a:cs typeface="Arial"/>
              </a:rPr>
              <a:t>TB system memory</a:t>
            </a:r>
          </a:p>
        </p:txBody>
      </p:sp>
    </p:spTree>
    <p:extLst>
      <p:ext uri="{BB962C8B-B14F-4D97-AF65-F5344CB8AC3E}">
        <p14:creationId xmlns:p14="http://schemas.microsoft.com/office/powerpoint/2010/main" val="4247428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928" y="594391"/>
            <a:ext cx="8961022" cy="808038"/>
          </a:xfrm>
        </p:spPr>
        <p:txBody>
          <a:bodyPr/>
          <a:lstStyle/>
          <a:p>
            <a:r>
              <a:rPr lang="en-US" sz="2800" b="1" kern="1200" dirty="0" smtClean="0">
                <a:latin typeface="Arial"/>
                <a:cs typeface="Arial"/>
              </a:rPr>
              <a:t>Evaluation: Study of Co-design Tradeoffs</a:t>
            </a:r>
            <a:endParaRPr lang="en-US" sz="2800" b="1" kern="1200" dirty="0">
              <a:latin typeface="Arial"/>
              <a:cs typeface="Arial"/>
            </a:endParaRPr>
          </a:p>
        </p:txBody>
      </p:sp>
      <p:sp>
        <p:nvSpPr>
          <p:cNvPr id="11" name="Content Placeholder 4"/>
          <p:cNvSpPr txBox="1">
            <a:spLocks/>
          </p:cNvSpPr>
          <p:nvPr/>
        </p:nvSpPr>
        <p:spPr>
          <a:xfrm>
            <a:off x="457245" y="1691659"/>
            <a:ext cx="6949363" cy="4663389"/>
          </a:xfrm>
          <a:prstGeom prst="rect">
            <a:avLst/>
          </a:prstGeom>
        </p:spPr>
        <p:txBody>
          <a:bodyPr>
            <a:normAutofit/>
          </a:bodyPr>
          <a:lstStyle>
            <a:lvl1pPr marL="342438" indent="-342438" algn="l" rtl="0" eaLnBrk="0" fontAlgn="base" hangingPunct="0">
              <a:spcBef>
                <a:spcPct val="20000"/>
              </a:spcBef>
              <a:spcAft>
                <a:spcPct val="0"/>
              </a:spcAft>
              <a:buChar char="•"/>
              <a:defRPr sz="2200">
                <a:solidFill>
                  <a:srgbClr val="5F5F5F"/>
                </a:solidFill>
                <a:latin typeface="+mn-lt"/>
                <a:ea typeface="ＭＳ Ｐゴシック" charset="-128"/>
                <a:cs typeface="ＭＳ Ｐゴシック" charset="-128"/>
              </a:defRPr>
            </a:lvl1pPr>
            <a:lvl2pPr marL="741949" indent="-285365" algn="l" rtl="0" eaLnBrk="0" fontAlgn="base" hangingPunct="0">
              <a:spcBef>
                <a:spcPct val="20000"/>
              </a:spcBef>
              <a:spcAft>
                <a:spcPct val="0"/>
              </a:spcAft>
              <a:buChar char="–"/>
              <a:defRPr>
                <a:solidFill>
                  <a:srgbClr val="5F5F5F"/>
                </a:solidFill>
                <a:latin typeface="+mn-lt"/>
                <a:ea typeface="ＭＳ Ｐゴシック" charset="-128"/>
                <a:cs typeface="ＭＳ Ｐゴシック"/>
              </a:defRPr>
            </a:lvl2pPr>
            <a:lvl3pPr marL="1141463" indent="-228293" algn="l" rtl="0" eaLnBrk="0" fontAlgn="base" hangingPunct="0">
              <a:spcBef>
                <a:spcPct val="20000"/>
              </a:spcBef>
              <a:spcAft>
                <a:spcPct val="0"/>
              </a:spcAft>
              <a:buChar char="•"/>
              <a:defRPr sz="1600">
                <a:solidFill>
                  <a:srgbClr val="5F5F5F"/>
                </a:solidFill>
                <a:latin typeface="+mn-lt"/>
                <a:ea typeface="ＭＳ Ｐゴシック" charset="-128"/>
                <a:cs typeface="ＭＳ Ｐゴシック"/>
              </a:defRPr>
            </a:lvl3pPr>
            <a:lvl4pPr marL="1598044"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4pPr>
            <a:lvl5pPr marL="2054630"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5pPr>
            <a:lvl6pPr marL="2511214" indent="-228293" algn="l" rtl="0" fontAlgn="base">
              <a:spcBef>
                <a:spcPct val="20000"/>
              </a:spcBef>
              <a:spcAft>
                <a:spcPct val="0"/>
              </a:spcAft>
              <a:buChar char="»"/>
              <a:defRPr sz="1400">
                <a:solidFill>
                  <a:srgbClr val="5F5F5F"/>
                </a:solidFill>
                <a:latin typeface="+mn-lt"/>
                <a:ea typeface="ＭＳ Ｐゴシック" charset="-128"/>
              </a:defRPr>
            </a:lvl6pPr>
            <a:lvl7pPr marL="2967798" indent="-228293" algn="l" rtl="0" fontAlgn="base">
              <a:spcBef>
                <a:spcPct val="20000"/>
              </a:spcBef>
              <a:spcAft>
                <a:spcPct val="0"/>
              </a:spcAft>
              <a:buChar char="»"/>
              <a:defRPr sz="1400">
                <a:solidFill>
                  <a:srgbClr val="5F5F5F"/>
                </a:solidFill>
                <a:latin typeface="+mn-lt"/>
                <a:ea typeface="ＭＳ Ｐゴシック" charset="-128"/>
              </a:defRPr>
            </a:lvl7pPr>
            <a:lvl8pPr marL="3424383" indent="-228293" algn="l" rtl="0" fontAlgn="base">
              <a:spcBef>
                <a:spcPct val="20000"/>
              </a:spcBef>
              <a:spcAft>
                <a:spcPct val="0"/>
              </a:spcAft>
              <a:buChar char="»"/>
              <a:defRPr sz="1400">
                <a:solidFill>
                  <a:srgbClr val="5F5F5F"/>
                </a:solidFill>
                <a:latin typeface="+mn-lt"/>
                <a:ea typeface="ＭＳ Ｐゴシック" charset="-128"/>
              </a:defRPr>
            </a:lvl8pPr>
            <a:lvl9pPr marL="3880966" indent="-228293" algn="l" rtl="0" fontAlgn="base">
              <a:spcBef>
                <a:spcPct val="20000"/>
              </a:spcBef>
              <a:spcAft>
                <a:spcPct val="0"/>
              </a:spcAft>
              <a:buChar char="»"/>
              <a:defRPr sz="1400">
                <a:solidFill>
                  <a:srgbClr val="5F5F5F"/>
                </a:solidFill>
                <a:latin typeface="+mn-lt"/>
                <a:ea typeface="ＭＳ Ｐゴシック" charset="-128"/>
              </a:defRPr>
            </a:lvl9pPr>
          </a:lstStyle>
          <a:p>
            <a:pPr marL="342438" lvl="1" indent="-342438">
              <a:buChar char="•"/>
            </a:pPr>
            <a:r>
              <a:rPr lang="en" sz="2400" dirty="0">
                <a:solidFill>
                  <a:schemeClr val="tx1"/>
                </a:solidFill>
                <a:latin typeface="Arial" pitchFamily="34" charset="0"/>
                <a:cs typeface="Arial" pitchFamily="34" charset="0"/>
              </a:rPr>
              <a:t>Study </a:t>
            </a:r>
            <a:r>
              <a:rPr lang="en" sz="2400" dirty="0" smtClean="0">
                <a:solidFill>
                  <a:schemeClr val="tx1"/>
                </a:solidFill>
                <a:latin typeface="Arial" pitchFamily="34" charset="0"/>
                <a:cs typeface="Arial" pitchFamily="34" charset="0"/>
              </a:rPr>
              <a:t>the </a:t>
            </a:r>
            <a:r>
              <a:rPr lang="en-US" sz="2400" dirty="0" smtClean="0">
                <a:solidFill>
                  <a:schemeClr val="tx1"/>
                </a:solidFill>
                <a:latin typeface="Arial" pitchFamily="34" charset="0"/>
                <a:cs typeface="Arial" pitchFamily="34" charset="0"/>
              </a:rPr>
              <a:t>following </a:t>
            </a:r>
            <a:r>
              <a:rPr lang="en" sz="2400" b="1" dirty="0" smtClean="0">
                <a:solidFill>
                  <a:schemeClr val="tx1"/>
                </a:solidFill>
                <a:latin typeface="Arial" pitchFamily="34" charset="0"/>
                <a:cs typeface="Arial" pitchFamily="34" charset="0"/>
              </a:rPr>
              <a:t>co-design </a:t>
            </a:r>
            <a:r>
              <a:rPr lang="en" sz="2400" b="1" dirty="0">
                <a:solidFill>
                  <a:schemeClr val="tx1"/>
                </a:solidFill>
                <a:latin typeface="Arial" pitchFamily="34" charset="0"/>
                <a:cs typeface="Arial" pitchFamily="34" charset="0"/>
              </a:rPr>
              <a:t>trade-offs</a:t>
            </a:r>
          </a:p>
          <a:p>
            <a:pPr marL="799019" lvl="3" indent="-342438"/>
            <a:r>
              <a:rPr lang="en" sz="2000" dirty="0" smtClean="0">
                <a:solidFill>
                  <a:schemeClr val="tx1"/>
                </a:solidFill>
                <a:latin typeface="Arial" pitchFamily="34" charset="0"/>
                <a:cs typeface="Arial" pitchFamily="34" charset="0"/>
              </a:rPr>
              <a:t>Algorithm </a:t>
            </a:r>
            <a:r>
              <a:rPr lang="en" sz="2000" dirty="0">
                <a:solidFill>
                  <a:schemeClr val="tx1"/>
                </a:solidFill>
                <a:latin typeface="Arial" pitchFamily="34" charset="0"/>
                <a:cs typeface="Arial" pitchFamily="34" charset="0"/>
              </a:rPr>
              <a:t>design </a:t>
            </a:r>
            <a:r>
              <a:rPr lang="en" sz="2000" dirty="0" smtClean="0">
                <a:solidFill>
                  <a:schemeClr val="tx1"/>
                </a:solidFill>
                <a:latin typeface="Arial" pitchFamily="34" charset="0"/>
                <a:cs typeface="Arial" pitchFamily="34" charset="0"/>
              </a:rPr>
              <a:t>choices</a:t>
            </a:r>
          </a:p>
          <a:p>
            <a:pPr marL="1255605" lvl="4" indent="-342438"/>
            <a:r>
              <a:rPr lang="en" sz="2000" dirty="0" smtClean="0">
                <a:solidFill>
                  <a:schemeClr val="tx1"/>
                </a:solidFill>
                <a:latin typeface="Arial" pitchFamily="34" charset="0"/>
                <a:cs typeface="Arial" pitchFamily="34" charset="0"/>
              </a:rPr>
              <a:t>Fan-in in merge tree</a:t>
            </a:r>
            <a:endParaRPr lang="en" sz="2000" dirty="0">
              <a:solidFill>
                <a:schemeClr val="tx1"/>
              </a:solidFill>
              <a:latin typeface="Arial" pitchFamily="34" charset="0"/>
              <a:cs typeface="Arial" pitchFamily="34" charset="0"/>
            </a:endParaRPr>
          </a:p>
          <a:p>
            <a:pPr marL="799019" lvl="3" indent="-342438"/>
            <a:r>
              <a:rPr lang="en" sz="2000" dirty="0">
                <a:solidFill>
                  <a:schemeClr val="tx1"/>
                </a:solidFill>
                <a:latin typeface="Arial" pitchFamily="34" charset="0"/>
                <a:cs typeface="Arial" pitchFamily="34" charset="0"/>
              </a:rPr>
              <a:t>Runtime </a:t>
            </a:r>
            <a:r>
              <a:rPr lang="en" sz="2000" dirty="0" smtClean="0">
                <a:solidFill>
                  <a:schemeClr val="tx1"/>
                </a:solidFill>
                <a:latin typeface="Arial" pitchFamily="34" charset="0"/>
                <a:cs typeface="Arial" pitchFamily="34" charset="0"/>
              </a:rPr>
              <a:t>application deployment</a:t>
            </a:r>
          </a:p>
          <a:p>
            <a:pPr marL="1255605" lvl="4" indent="-342438"/>
            <a:r>
              <a:rPr lang="en" sz="2000" dirty="0" smtClean="0">
                <a:solidFill>
                  <a:schemeClr val="tx1"/>
                </a:solidFill>
                <a:latin typeface="Arial" pitchFamily="34" charset="0"/>
                <a:cs typeface="Arial" pitchFamily="34" charset="0"/>
              </a:rPr>
              <a:t>MPI ranks mapping (ranks/node)</a:t>
            </a:r>
            <a:endParaRPr lang="en" sz="2000" dirty="0">
              <a:solidFill>
                <a:schemeClr val="tx1"/>
              </a:solidFill>
              <a:latin typeface="Arial" pitchFamily="34" charset="0"/>
              <a:cs typeface="Arial" pitchFamily="34" charset="0"/>
            </a:endParaRPr>
          </a:p>
          <a:p>
            <a:pPr marL="799019" lvl="3" indent="-342438"/>
            <a:r>
              <a:rPr lang="en" sz="2000" dirty="0">
                <a:solidFill>
                  <a:schemeClr val="tx1"/>
                </a:solidFill>
                <a:latin typeface="Arial" pitchFamily="34" charset="0"/>
                <a:cs typeface="Arial" pitchFamily="34" charset="0"/>
              </a:rPr>
              <a:t>System </a:t>
            </a:r>
            <a:r>
              <a:rPr lang="en" sz="2000" dirty="0" smtClean="0">
                <a:solidFill>
                  <a:schemeClr val="tx1"/>
                </a:solidFill>
                <a:latin typeface="Arial" pitchFamily="34" charset="0"/>
                <a:cs typeface="Arial" pitchFamily="34" charset="0"/>
              </a:rPr>
              <a:t>architecture</a:t>
            </a:r>
          </a:p>
          <a:p>
            <a:pPr marL="1255605" lvl="4" indent="-342438"/>
            <a:r>
              <a:rPr lang="en" sz="2000" dirty="0" smtClean="0">
                <a:solidFill>
                  <a:schemeClr val="tx1"/>
                </a:solidFill>
                <a:latin typeface="Arial" pitchFamily="34" charset="0"/>
                <a:cs typeface="Arial" pitchFamily="34" charset="0"/>
              </a:rPr>
              <a:t>Number of cores per node</a:t>
            </a:r>
          </a:p>
          <a:p>
            <a:pPr marL="456581" lvl="3" indent="0">
              <a:buNone/>
            </a:pPr>
            <a:endParaRPr lang="en" sz="2000" dirty="0" smtClean="0">
              <a:solidFill>
                <a:schemeClr val="tx1"/>
              </a:solidFill>
              <a:latin typeface="Arial" pitchFamily="34" charset="0"/>
              <a:cs typeface="Arial" pitchFamily="34" charset="0"/>
            </a:endParaRPr>
          </a:p>
          <a:p>
            <a:pPr marL="342438" lvl="2" indent="-342438"/>
            <a:r>
              <a:rPr lang="en" sz="2400" dirty="0" smtClean="0">
                <a:solidFill>
                  <a:schemeClr val="tx1"/>
                </a:solidFill>
                <a:latin typeface="Arial" pitchFamily="34" charset="0"/>
                <a:cs typeface="Arial" pitchFamily="34" charset="0"/>
              </a:rPr>
              <a:t>Study the impact of co-design choices on:</a:t>
            </a:r>
          </a:p>
          <a:p>
            <a:pPr marL="799019" lvl="3" indent="-342438"/>
            <a:r>
              <a:rPr lang="en" sz="2000" dirty="0" smtClean="0">
                <a:solidFill>
                  <a:schemeClr val="tx1"/>
                </a:solidFill>
                <a:latin typeface="Arial" pitchFamily="34" charset="0"/>
                <a:cs typeface="Arial" pitchFamily="34" charset="0"/>
              </a:rPr>
              <a:t>Data exchange patterns</a:t>
            </a:r>
          </a:p>
          <a:p>
            <a:pPr marL="799019" lvl="3" indent="-342438"/>
            <a:r>
              <a:rPr lang="en" sz="2000" dirty="0" smtClean="0">
                <a:solidFill>
                  <a:schemeClr val="tx1"/>
                </a:solidFill>
                <a:latin typeface="Arial" pitchFamily="34" charset="0"/>
                <a:cs typeface="Arial" pitchFamily="34" charset="0"/>
              </a:rPr>
              <a:t>Overall energy of data motion</a:t>
            </a:r>
            <a:endParaRPr lang="en" sz="2000" dirty="0"/>
          </a:p>
        </p:txBody>
      </p:sp>
      <p:sp>
        <p:nvSpPr>
          <p:cNvPr id="8" name="Slide Number Placeholder 5"/>
          <p:cNvSpPr>
            <a:spLocks noGrp="1"/>
          </p:cNvSpPr>
          <p:nvPr>
            <p:ph type="sldNum" sz="quarter" idx="10"/>
          </p:nvPr>
        </p:nvSpPr>
        <p:spPr>
          <a:xfrm>
            <a:off x="8757415" y="6544374"/>
            <a:ext cx="365757" cy="274317"/>
          </a:xfrm>
        </p:spPr>
        <p:txBody>
          <a:bodyPr/>
          <a:lstStyle/>
          <a:p>
            <a:pPr algn="r">
              <a:defRPr/>
            </a:pPr>
            <a:fld id="{E5444AF3-8901-F747-B45C-A1F856637892}" type="slidenum">
              <a:rPr lang="en-US" sz="1200" smtClean="0">
                <a:solidFill>
                  <a:srgbClr val="000000"/>
                </a:solidFill>
                <a:latin typeface="Arial"/>
                <a:cs typeface="Arial"/>
              </a:rPr>
              <a:pPr algn="r">
                <a:defRPr/>
              </a:pPr>
              <a:t>114</a:t>
            </a:fld>
            <a:endParaRPr lang="en-US" sz="1200" dirty="0">
              <a:solidFill>
                <a:srgbClr val="000000"/>
              </a:solidFill>
              <a:latin typeface="Arial"/>
              <a:cs typeface="Arial"/>
            </a:endParaRPr>
          </a:p>
        </p:txBody>
      </p:sp>
    </p:spTree>
    <p:extLst>
      <p:ext uri="{BB962C8B-B14F-4D97-AF65-F5344CB8AC3E}">
        <p14:creationId xmlns:p14="http://schemas.microsoft.com/office/powerpoint/2010/main" val="911464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928" y="594391"/>
            <a:ext cx="8961022" cy="808038"/>
          </a:xfrm>
        </p:spPr>
        <p:txBody>
          <a:bodyPr/>
          <a:lstStyle/>
          <a:p>
            <a:r>
              <a:rPr lang="en-US" b="1" kern="1200" dirty="0" smtClean="0">
                <a:latin typeface="Palatino Linotype" charset="0"/>
              </a:rPr>
              <a:t>Exploring power/performance trade-offs for topology analysis  </a:t>
            </a:r>
            <a:endParaRPr lang="en-US" b="1" kern="1200" dirty="0">
              <a:latin typeface="Palatino Linotype" charset="0"/>
            </a:endParaRPr>
          </a:p>
        </p:txBody>
      </p:sp>
      <p:sp>
        <p:nvSpPr>
          <p:cNvPr id="11" name="Content Placeholder 4"/>
          <p:cNvSpPr txBox="1">
            <a:spLocks/>
          </p:cNvSpPr>
          <p:nvPr/>
        </p:nvSpPr>
        <p:spPr>
          <a:xfrm>
            <a:off x="20944" y="1691659"/>
            <a:ext cx="4733934" cy="5577779"/>
          </a:xfrm>
          <a:prstGeom prst="rect">
            <a:avLst/>
          </a:prstGeom>
        </p:spPr>
        <p:txBody>
          <a:bodyPr>
            <a:normAutofit/>
          </a:bodyPr>
          <a:lstStyle>
            <a:lvl1pPr marL="342438" indent="-342438" algn="l" rtl="0" eaLnBrk="0" fontAlgn="base" hangingPunct="0">
              <a:spcBef>
                <a:spcPct val="20000"/>
              </a:spcBef>
              <a:spcAft>
                <a:spcPct val="0"/>
              </a:spcAft>
              <a:buChar char="•"/>
              <a:defRPr sz="2200">
                <a:solidFill>
                  <a:srgbClr val="5F5F5F"/>
                </a:solidFill>
                <a:latin typeface="+mn-lt"/>
                <a:ea typeface="ＭＳ Ｐゴシック" charset="-128"/>
                <a:cs typeface="ＭＳ Ｐゴシック" charset="-128"/>
              </a:defRPr>
            </a:lvl1pPr>
            <a:lvl2pPr marL="741949" indent="-285365" algn="l" rtl="0" eaLnBrk="0" fontAlgn="base" hangingPunct="0">
              <a:spcBef>
                <a:spcPct val="20000"/>
              </a:spcBef>
              <a:spcAft>
                <a:spcPct val="0"/>
              </a:spcAft>
              <a:buChar char="–"/>
              <a:defRPr>
                <a:solidFill>
                  <a:srgbClr val="5F5F5F"/>
                </a:solidFill>
                <a:latin typeface="+mn-lt"/>
                <a:ea typeface="ＭＳ Ｐゴシック" charset="-128"/>
                <a:cs typeface="ＭＳ Ｐゴシック"/>
              </a:defRPr>
            </a:lvl2pPr>
            <a:lvl3pPr marL="1141463" indent="-228293" algn="l" rtl="0" eaLnBrk="0" fontAlgn="base" hangingPunct="0">
              <a:spcBef>
                <a:spcPct val="20000"/>
              </a:spcBef>
              <a:spcAft>
                <a:spcPct val="0"/>
              </a:spcAft>
              <a:buChar char="•"/>
              <a:defRPr sz="1600">
                <a:solidFill>
                  <a:srgbClr val="5F5F5F"/>
                </a:solidFill>
                <a:latin typeface="+mn-lt"/>
                <a:ea typeface="ＭＳ Ｐゴシック" charset="-128"/>
                <a:cs typeface="ＭＳ Ｐゴシック"/>
              </a:defRPr>
            </a:lvl3pPr>
            <a:lvl4pPr marL="1598044"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4pPr>
            <a:lvl5pPr marL="2054630"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5pPr>
            <a:lvl6pPr marL="2511214" indent="-228293" algn="l" rtl="0" fontAlgn="base">
              <a:spcBef>
                <a:spcPct val="20000"/>
              </a:spcBef>
              <a:spcAft>
                <a:spcPct val="0"/>
              </a:spcAft>
              <a:buChar char="»"/>
              <a:defRPr sz="1400">
                <a:solidFill>
                  <a:srgbClr val="5F5F5F"/>
                </a:solidFill>
                <a:latin typeface="+mn-lt"/>
                <a:ea typeface="ＭＳ Ｐゴシック" charset="-128"/>
              </a:defRPr>
            </a:lvl6pPr>
            <a:lvl7pPr marL="2967798" indent="-228293" algn="l" rtl="0" fontAlgn="base">
              <a:spcBef>
                <a:spcPct val="20000"/>
              </a:spcBef>
              <a:spcAft>
                <a:spcPct val="0"/>
              </a:spcAft>
              <a:buChar char="»"/>
              <a:defRPr sz="1400">
                <a:solidFill>
                  <a:srgbClr val="5F5F5F"/>
                </a:solidFill>
                <a:latin typeface="+mn-lt"/>
                <a:ea typeface="ＭＳ Ｐゴシック" charset="-128"/>
              </a:defRPr>
            </a:lvl7pPr>
            <a:lvl8pPr marL="3424383" indent="-228293" algn="l" rtl="0" fontAlgn="base">
              <a:spcBef>
                <a:spcPct val="20000"/>
              </a:spcBef>
              <a:spcAft>
                <a:spcPct val="0"/>
              </a:spcAft>
              <a:buChar char="»"/>
              <a:defRPr sz="1400">
                <a:solidFill>
                  <a:srgbClr val="5F5F5F"/>
                </a:solidFill>
                <a:latin typeface="+mn-lt"/>
                <a:ea typeface="ＭＳ Ｐゴシック" charset="-128"/>
              </a:defRPr>
            </a:lvl8pPr>
            <a:lvl9pPr marL="3880966" indent="-228293" algn="l" rtl="0" fontAlgn="base">
              <a:spcBef>
                <a:spcPct val="20000"/>
              </a:spcBef>
              <a:spcAft>
                <a:spcPct val="0"/>
              </a:spcAft>
              <a:buChar char="»"/>
              <a:defRPr sz="1400">
                <a:solidFill>
                  <a:srgbClr val="5F5F5F"/>
                </a:solidFill>
                <a:latin typeface="+mn-lt"/>
                <a:ea typeface="ＭＳ Ｐゴシック" charset="-128"/>
              </a:defRPr>
            </a:lvl9pPr>
          </a:lstStyle>
          <a:p>
            <a:pPr marL="342438" lvl="1" indent="-342438">
              <a:buChar char="•"/>
            </a:pPr>
            <a:r>
              <a:rPr lang="en" sz="2000" dirty="0">
                <a:solidFill>
                  <a:schemeClr val="tx1"/>
                </a:solidFill>
                <a:latin typeface="Arial" pitchFamily="34" charset="0"/>
                <a:cs typeface="Arial" pitchFamily="34" charset="0"/>
              </a:rPr>
              <a:t>Study </a:t>
            </a:r>
            <a:r>
              <a:rPr lang="en-US" sz="2000" dirty="0" smtClean="0">
                <a:solidFill>
                  <a:schemeClr val="tx1"/>
                </a:solidFill>
                <a:latin typeface="Arial" pitchFamily="34" charset="0"/>
                <a:cs typeface="Arial" pitchFamily="34" charset="0"/>
              </a:rPr>
              <a:t>following </a:t>
            </a:r>
            <a:r>
              <a:rPr lang="en" sz="2000" b="1" dirty="0" smtClean="0">
                <a:solidFill>
                  <a:schemeClr val="tx1"/>
                </a:solidFill>
                <a:latin typeface="Arial" pitchFamily="34" charset="0"/>
                <a:cs typeface="Arial" pitchFamily="34" charset="0"/>
              </a:rPr>
              <a:t>co-design </a:t>
            </a:r>
            <a:r>
              <a:rPr lang="en" sz="2000" b="1" dirty="0">
                <a:solidFill>
                  <a:schemeClr val="tx1"/>
                </a:solidFill>
                <a:latin typeface="Arial" pitchFamily="34" charset="0"/>
                <a:cs typeface="Arial" pitchFamily="34" charset="0"/>
              </a:rPr>
              <a:t>trade-offs</a:t>
            </a:r>
          </a:p>
          <a:p>
            <a:pPr marL="799019" lvl="3" indent="-342438"/>
            <a:r>
              <a:rPr lang="en" sz="1800" dirty="0" smtClean="0">
                <a:solidFill>
                  <a:schemeClr val="tx1"/>
                </a:solidFill>
                <a:latin typeface="Arial" pitchFamily="34" charset="0"/>
                <a:cs typeface="Arial" pitchFamily="34" charset="0"/>
              </a:rPr>
              <a:t>Algorithm </a:t>
            </a:r>
            <a:r>
              <a:rPr lang="en" sz="1800" dirty="0">
                <a:solidFill>
                  <a:schemeClr val="tx1"/>
                </a:solidFill>
                <a:latin typeface="Arial" pitchFamily="34" charset="0"/>
                <a:cs typeface="Arial" pitchFamily="34" charset="0"/>
              </a:rPr>
              <a:t>design choices</a:t>
            </a:r>
          </a:p>
          <a:p>
            <a:pPr marL="799019" lvl="3" indent="-342438"/>
            <a:r>
              <a:rPr lang="en" sz="1800" dirty="0">
                <a:solidFill>
                  <a:schemeClr val="tx1"/>
                </a:solidFill>
                <a:latin typeface="Arial" pitchFamily="34" charset="0"/>
                <a:cs typeface="Arial" pitchFamily="34" charset="0"/>
              </a:rPr>
              <a:t>Runtime </a:t>
            </a:r>
            <a:r>
              <a:rPr lang="en" sz="1800" dirty="0" smtClean="0">
                <a:solidFill>
                  <a:schemeClr val="tx1"/>
                </a:solidFill>
                <a:latin typeface="Arial" pitchFamily="34" charset="0"/>
                <a:cs typeface="Arial" pitchFamily="34" charset="0"/>
              </a:rPr>
              <a:t>application deployment</a:t>
            </a:r>
            <a:endParaRPr lang="en" sz="1800" dirty="0">
              <a:solidFill>
                <a:schemeClr val="tx1"/>
              </a:solidFill>
              <a:latin typeface="Arial" pitchFamily="34" charset="0"/>
              <a:cs typeface="Arial" pitchFamily="34" charset="0"/>
            </a:endParaRPr>
          </a:p>
          <a:p>
            <a:pPr marL="799019" lvl="3" indent="-342438"/>
            <a:r>
              <a:rPr lang="en" sz="1800" dirty="0">
                <a:solidFill>
                  <a:schemeClr val="tx1"/>
                </a:solidFill>
                <a:latin typeface="Arial" pitchFamily="34" charset="0"/>
                <a:cs typeface="Arial" pitchFamily="34" charset="0"/>
              </a:rPr>
              <a:t>System architecture</a:t>
            </a:r>
          </a:p>
          <a:p>
            <a:endParaRPr lang="en-US" sz="1200" dirty="0">
              <a:solidFill>
                <a:schemeClr val="tx1"/>
              </a:solidFill>
              <a:latin typeface="Arial" pitchFamily="34" charset="0"/>
              <a:cs typeface="Arial" pitchFamily="34" charset="0"/>
            </a:endParaRPr>
          </a:p>
          <a:p>
            <a:r>
              <a:rPr lang="en-US" sz="2000" dirty="0" smtClean="0">
                <a:solidFill>
                  <a:schemeClr val="tx1"/>
                </a:solidFill>
                <a:latin typeface="Arial" pitchFamily="34" charset="0"/>
                <a:cs typeface="Arial" pitchFamily="34" charset="0"/>
              </a:rPr>
              <a:t>Algorithm parameter </a:t>
            </a:r>
            <a:r>
              <a:rPr lang="en-US" sz="2000" dirty="0">
                <a:solidFill>
                  <a:schemeClr val="tx1"/>
                </a:solidFill>
                <a:latin typeface="Arial" pitchFamily="34" charset="0"/>
                <a:cs typeface="Arial" pitchFamily="34" charset="0"/>
              </a:rPr>
              <a:t>impact </a:t>
            </a:r>
            <a:r>
              <a:rPr lang="en-US" sz="2000" dirty="0" smtClean="0">
                <a:solidFill>
                  <a:schemeClr val="tx1"/>
                </a:solidFill>
                <a:latin typeface="Arial" pitchFamily="34" charset="0"/>
                <a:cs typeface="Arial" pitchFamily="34" charset="0"/>
              </a:rPr>
              <a:t>quantified for topology analysis</a:t>
            </a:r>
            <a:endParaRPr lang="en-US" sz="2000" dirty="0">
              <a:solidFill>
                <a:schemeClr val="tx1"/>
              </a:solidFill>
              <a:latin typeface="Arial" pitchFamily="34" charset="0"/>
              <a:cs typeface="Arial" pitchFamily="34" charset="0"/>
            </a:endParaRPr>
          </a:p>
          <a:p>
            <a:endParaRPr lang="en-US" sz="2000" dirty="0">
              <a:solidFill>
                <a:schemeClr val="tx1"/>
              </a:solidFill>
              <a:latin typeface="Arial" pitchFamily="34" charset="0"/>
              <a:cs typeface="Arial" pitchFamily="34" charset="0"/>
            </a:endParaRPr>
          </a:p>
        </p:txBody>
      </p:sp>
      <p:pic>
        <p:nvPicPr>
          <p:cNvPr id="13" name="Picture 12"/>
          <p:cNvPicPr>
            <a:picLocks noChangeAspect="1"/>
          </p:cNvPicPr>
          <p:nvPr/>
        </p:nvPicPr>
        <p:blipFill>
          <a:blip r:embed="rId2" cstate="print">
            <a:lum/>
            <a:alphaModFix/>
          </a:blip>
          <a:srcRect/>
          <a:stretch>
            <a:fillRect/>
          </a:stretch>
        </p:blipFill>
        <p:spPr>
          <a:xfrm>
            <a:off x="4826797" y="1691669"/>
            <a:ext cx="4317153" cy="4297623"/>
          </a:xfrm>
          <a:prstGeom prst="rect">
            <a:avLst/>
          </a:prstGeom>
          <a:noFill/>
          <a:ln>
            <a:noFill/>
          </a:ln>
        </p:spPr>
      </p:pic>
      <p:sp>
        <p:nvSpPr>
          <p:cNvPr id="16" name="TextBox 15"/>
          <p:cNvSpPr txBox="1"/>
          <p:nvPr/>
        </p:nvSpPr>
        <p:spPr>
          <a:xfrm>
            <a:off x="396289" y="6263629"/>
            <a:ext cx="3962400" cy="307777"/>
          </a:xfrm>
          <a:prstGeom prst="rect">
            <a:avLst/>
          </a:prstGeom>
          <a:noFill/>
        </p:spPr>
        <p:txBody>
          <a:bodyPr wrap="square" rtlCol="0">
            <a:spAutoFit/>
          </a:bodyPr>
          <a:lstStyle/>
          <a:p>
            <a:pPr fontAlgn="auto">
              <a:spcBef>
                <a:spcPts val="0"/>
              </a:spcBef>
              <a:spcAft>
                <a:spcPts val="0"/>
              </a:spcAft>
            </a:pPr>
            <a:r>
              <a:rPr lang="en-US" sz="1400" i="1" dirty="0" smtClean="0">
                <a:solidFill>
                  <a:srgbClr val="000000"/>
                </a:solidFill>
                <a:cs typeface="+mn-cs"/>
              </a:rPr>
              <a:t>Topology analysis: parallel merge tree algorithm</a:t>
            </a:r>
            <a:endParaRPr lang="en-US" sz="1400" i="1" dirty="0">
              <a:solidFill>
                <a:srgbClr val="000000"/>
              </a:solidFill>
              <a:cs typeface="+mn-cs"/>
            </a:endParaRPr>
          </a:p>
        </p:txBody>
      </p:sp>
      <p:pic>
        <p:nvPicPr>
          <p:cNvPr id="20" name="Picture 19" descr="dataflow.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489" y="4434829"/>
            <a:ext cx="4730443" cy="1676400"/>
          </a:xfrm>
          <a:prstGeom prst="rect">
            <a:avLst/>
          </a:prstGeom>
        </p:spPr>
      </p:pic>
    </p:spTree>
    <p:extLst>
      <p:ext uri="{BB962C8B-B14F-4D97-AF65-F5344CB8AC3E}">
        <p14:creationId xmlns:p14="http://schemas.microsoft.com/office/powerpoint/2010/main" val="8726211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bwMode="auto">
          <a:xfrm>
            <a:off x="-274267" y="2697488"/>
            <a:ext cx="4114800" cy="6670440"/>
          </a:xfrm>
          <a:prstGeom prst="rect">
            <a:avLst/>
          </a:prstGeom>
          <a:noFill/>
          <a:ln w="9525">
            <a:noFill/>
            <a:miter lim="800000"/>
            <a:headEnd/>
            <a:tailEnd/>
          </a:ln>
        </p:spPr>
        <p:txBody>
          <a:bodyPr vert="horz" wrap="square" lIns="91301" tIns="45653" rIns="91301" bIns="45653" numCol="1" anchor="t" anchorCtr="0" compatLnSpc="1">
            <a:prstTxWarp prst="textNoShape">
              <a:avLst/>
            </a:prstTxWarp>
          </a:bodyPr>
          <a:lstStyle>
            <a:defPPr marL="432000" lvl="0" indent="-324000">
              <a:spcBef>
                <a:spcPts val="0"/>
              </a:spcBef>
              <a:spcAft>
                <a:spcPts val="1417"/>
              </a:spcAft>
              <a:buSzPct val="45000"/>
              <a:buFont typeface="StarSymbol"/>
              <a:buNone/>
              <a:defRPr lang="en-US" sz="3200" b="0" i="0" u="none" strike="noStrike" kern="1200">
                <a:ln>
                  <a:noFill/>
                </a:ln>
                <a:latin typeface="Arial" pitchFamily="18"/>
                <a:ea typeface="Droid Sans Fallback" pitchFamily="2"/>
                <a:cs typeface="Lohit Hindi" pitchFamily="2"/>
              </a:defRPr>
            </a:defPPr>
            <a:lvl1pPr marL="432000" lvl="0" indent="-324000" algn="l" rtl="0" eaLnBrk="0" fontAlgn="base" hangingPunct="0">
              <a:spcBef>
                <a:spcPts val="0"/>
              </a:spcBef>
              <a:spcAft>
                <a:spcPts val="1417"/>
              </a:spcAft>
              <a:buSzPct val="45000"/>
              <a:buFont typeface="StarSymbol"/>
              <a:buChar char="●"/>
              <a:defRPr lang="en-US" sz="3200" b="0" i="0" u="none" strike="noStrike" kern="1200">
                <a:ln>
                  <a:noFill/>
                </a:ln>
                <a:solidFill>
                  <a:srgbClr val="5F5F5F"/>
                </a:solidFill>
                <a:latin typeface="Arial" pitchFamily="18"/>
                <a:ea typeface="Droid Sans Fallback" pitchFamily="2"/>
                <a:cs typeface="Lohit Hindi" pitchFamily="2"/>
              </a:defRPr>
            </a:lvl1pPr>
            <a:lvl2pPr marL="864000" lvl="1" indent="-324000" algn="l" rtl="0" eaLnBrk="0" fontAlgn="base" hangingPunct="0">
              <a:spcBef>
                <a:spcPts val="0"/>
              </a:spcBef>
              <a:spcAft>
                <a:spcPts val="1134"/>
              </a:spcAft>
              <a:buSzPct val="75000"/>
              <a:buFont typeface="StarSymbol"/>
              <a:buChar char="–"/>
              <a:defRPr lang="en-US" sz="2800" b="0" i="0" u="none" strike="noStrike" kern="1200">
                <a:ln>
                  <a:noFill/>
                </a:ln>
                <a:solidFill>
                  <a:srgbClr val="5F5F5F"/>
                </a:solidFill>
                <a:latin typeface="Arial" pitchFamily="18"/>
                <a:ea typeface="Droid Sans Fallback" pitchFamily="2"/>
                <a:cs typeface="Lohit Hindi" pitchFamily="2"/>
              </a:defRPr>
            </a:lvl2pPr>
            <a:lvl3pPr marL="1295999" lvl="2" indent="-288000" algn="l" rtl="0" eaLnBrk="0" fontAlgn="base" hangingPunct="0">
              <a:spcBef>
                <a:spcPts val="0"/>
              </a:spcBef>
              <a:spcAft>
                <a:spcPts val="850"/>
              </a:spcAft>
              <a:buSzPct val="45000"/>
              <a:buFont typeface="StarSymbol"/>
              <a:buChar char="●"/>
              <a:defRPr lang="en-US" sz="2400" b="0" i="0" u="none" strike="noStrike" kern="1200">
                <a:ln>
                  <a:noFill/>
                </a:ln>
                <a:solidFill>
                  <a:srgbClr val="5F5F5F"/>
                </a:solidFill>
                <a:latin typeface="Arial" pitchFamily="18"/>
                <a:ea typeface="Droid Sans Fallback" pitchFamily="2"/>
                <a:cs typeface="Lohit Hindi" pitchFamily="2"/>
              </a:defRPr>
            </a:lvl3pPr>
            <a:lvl4pPr marL="1728000" lvl="3" indent="-216000" algn="l" rtl="0" eaLnBrk="0" fontAlgn="base" hangingPunct="0">
              <a:spcBef>
                <a:spcPts val="0"/>
              </a:spcBef>
              <a:spcAft>
                <a:spcPts val="567"/>
              </a:spcAft>
              <a:buSzPct val="7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4pPr>
            <a:lvl5pPr marL="2160000" lvl="4" indent="-216000" algn="l" rtl="0" eaLnBrk="0" fontAlgn="base" hangingPunct="0">
              <a:spcBef>
                <a:spcPts val="0"/>
              </a:spcBef>
              <a:spcAft>
                <a:spcPts val="283"/>
              </a:spcAft>
              <a:buSzPct val="4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5pPr>
            <a:lvl6pPr marL="2592000" lvl="5" indent="-216000" algn="l" rtl="0" fontAlgn="base">
              <a:spcBef>
                <a:spcPts val="0"/>
              </a:spcBef>
              <a:spcAft>
                <a:spcPts val="283"/>
              </a:spcAft>
              <a:buSzPct val="4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6pPr>
            <a:lvl7pPr marL="3024000" lvl="6" indent="-216000" algn="l" rtl="0" fontAlgn="base">
              <a:spcBef>
                <a:spcPts val="0"/>
              </a:spcBef>
              <a:spcAft>
                <a:spcPts val="283"/>
              </a:spcAft>
              <a:buSzPct val="4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7pPr>
            <a:lvl8pPr marL="3456000" lvl="7" indent="-216000" algn="l" rtl="0" fontAlgn="base">
              <a:spcBef>
                <a:spcPts val="0"/>
              </a:spcBef>
              <a:spcAft>
                <a:spcPts val="283"/>
              </a:spcAft>
              <a:buSzPct val="4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8pPr>
            <a:lvl9pPr marL="3887999" lvl="8" indent="-216000" algn="l" rtl="0" fontAlgn="base">
              <a:spcBef>
                <a:spcPts val="0"/>
              </a:spcBef>
              <a:spcAft>
                <a:spcPts val="283"/>
              </a:spcAft>
              <a:buSzPct val="4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9pPr>
          </a:lstStyle>
          <a:p>
            <a:endParaRPr lang="en-US" sz="2400" dirty="0"/>
          </a:p>
        </p:txBody>
      </p:sp>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2023" t="16779" r="12183" b="23539"/>
          <a:stretch/>
        </p:blipFill>
        <p:spPr bwMode="auto">
          <a:xfrm>
            <a:off x="640123" y="1508781"/>
            <a:ext cx="8082077" cy="3977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922966" y="1508781"/>
            <a:ext cx="5300765" cy="3743160"/>
            <a:chOff x="4931640" y="3446230"/>
            <a:chExt cx="3906428" cy="2590800"/>
          </a:xfrm>
        </p:grpSpPr>
        <p:sp>
          <p:nvSpPr>
            <p:cNvPr id="6" name="Freeform 5"/>
            <p:cNvSpPr/>
            <p:nvPr/>
          </p:nvSpPr>
          <p:spPr>
            <a:xfrm rot="5400000">
              <a:off x="6398655" y="3604390"/>
              <a:ext cx="2590800" cy="2274480"/>
            </a:xfrm>
            <a:custGeom>
              <a:avLst/>
              <a:gdLst/>
              <a:ahLst/>
              <a:cxnLst>
                <a:cxn ang="3cd4">
                  <a:pos x="hc" y="t"/>
                </a:cxn>
                <a:cxn ang="cd2">
                  <a:pos x="l" y="vc"/>
                </a:cxn>
                <a:cxn ang="cd4">
                  <a:pos x="hc" y="b"/>
                </a:cxn>
                <a:cxn ang="0">
                  <a:pos x="r" y="vc"/>
                </a:cxn>
              </a:cxnLst>
              <a:rect l="l" t="t" r="r" b="b"/>
              <a:pathLst>
                <a:path w="7513" h="6319" fill="none">
                  <a:moveTo>
                    <a:pt x="0" y="0"/>
                  </a:moveTo>
                  <a:lnTo>
                    <a:pt x="7513" y="0"/>
                  </a:lnTo>
                  <a:lnTo>
                    <a:pt x="7513" y="1986"/>
                  </a:lnTo>
                  <a:lnTo>
                    <a:pt x="4805" y="1986"/>
                  </a:lnTo>
                  <a:lnTo>
                    <a:pt x="4805" y="4152"/>
                  </a:lnTo>
                  <a:lnTo>
                    <a:pt x="3000" y="4152"/>
                  </a:lnTo>
                  <a:lnTo>
                    <a:pt x="3000" y="6319"/>
                  </a:lnTo>
                  <a:lnTo>
                    <a:pt x="112" y="6319"/>
                  </a:lnTo>
                </a:path>
              </a:pathLst>
            </a:custGeom>
            <a:noFill/>
            <a:ln w="18360">
              <a:solidFill>
                <a:srgbClr val="FF0000"/>
              </a:solidFill>
              <a:prstDash val="solid"/>
            </a:ln>
          </p:spPr>
          <p:txBody>
            <a:bodyPr vert="horz" wrap="none" lIns="99000" tIns="54000" rIns="99000" bIns="54000" anchor="ctr" anchorCtr="0" compatLnSpc="0"/>
            <a:lstStyle/>
            <a:p>
              <a:pPr hangingPunct="0">
                <a:spcBef>
                  <a:spcPts val="0"/>
                </a:spcBef>
                <a:spcAft>
                  <a:spcPts val="0"/>
                </a:spcAft>
              </a:pPr>
              <a:endParaRPr lang="en-US">
                <a:latin typeface="Arial" pitchFamily="18"/>
                <a:ea typeface="Droid Sans Fallback" pitchFamily="2"/>
                <a:cs typeface="Lohit Hindi" pitchFamily="2"/>
              </a:endParaRPr>
            </a:p>
          </p:txBody>
        </p:sp>
        <p:sp>
          <p:nvSpPr>
            <p:cNvPr id="7" name="TextBox 6"/>
            <p:cNvSpPr txBox="1"/>
            <p:nvPr/>
          </p:nvSpPr>
          <p:spPr>
            <a:xfrm>
              <a:off x="6686640" y="3711600"/>
              <a:ext cx="2151428" cy="275545"/>
            </a:xfrm>
            <a:prstGeom prst="rect">
              <a:avLst/>
            </a:prstGeom>
            <a:noFill/>
            <a:ln>
              <a:noFill/>
            </a:ln>
          </p:spPr>
          <p:txBody>
            <a:bodyPr vert="horz" wrap="none" lIns="90000" tIns="45000" rIns="90000" bIns="45000" anchorCtr="0" compatLnSpc="0">
              <a:spAutoFit/>
            </a:bodyPr>
            <a:lstStyle/>
            <a:p>
              <a:pPr hangingPunct="0">
                <a:spcBef>
                  <a:spcPts val="0"/>
                </a:spcBef>
                <a:spcAft>
                  <a:spcPts val="0"/>
                </a:spcAft>
                <a:defRPr sz="1200"/>
              </a:pPr>
              <a:r>
                <a:rPr lang="en-US" sz="1200">
                  <a:solidFill>
                    <a:srgbClr val="FF0000"/>
                  </a:solidFill>
                  <a:latin typeface="Arial" pitchFamily="18"/>
                  <a:ea typeface="Droid Sans Fallback" pitchFamily="2"/>
                  <a:cs typeface="Lohit Hindi" pitchFamily="2"/>
                </a:rPr>
                <a:t>Optimal hardware/software</a:t>
              </a:r>
            </a:p>
          </p:txBody>
        </p:sp>
        <p:sp>
          <p:nvSpPr>
            <p:cNvPr id="8" name="TextBox 7"/>
            <p:cNvSpPr txBox="1"/>
            <p:nvPr/>
          </p:nvSpPr>
          <p:spPr>
            <a:xfrm>
              <a:off x="4931640" y="5052430"/>
              <a:ext cx="2606981" cy="275545"/>
            </a:xfrm>
            <a:prstGeom prst="rect">
              <a:avLst/>
            </a:prstGeom>
            <a:noFill/>
            <a:ln>
              <a:noFill/>
            </a:ln>
          </p:spPr>
          <p:txBody>
            <a:bodyPr vert="horz" wrap="none" lIns="90000" tIns="45000" rIns="90000" bIns="45000" anchorCtr="0" compatLnSpc="0">
              <a:spAutoFit/>
            </a:bodyPr>
            <a:lstStyle/>
            <a:p>
              <a:pPr hangingPunct="0">
                <a:spcBef>
                  <a:spcPts val="0"/>
                </a:spcBef>
                <a:spcAft>
                  <a:spcPts val="0"/>
                </a:spcAft>
                <a:defRPr sz="1200"/>
              </a:pPr>
              <a:r>
                <a:rPr lang="en-US" sz="1200" dirty="0">
                  <a:solidFill>
                    <a:srgbClr val="FF0000"/>
                  </a:solidFill>
                  <a:latin typeface="Arial" pitchFamily="18"/>
                  <a:ea typeface="Droid Sans Fallback" pitchFamily="2"/>
                  <a:cs typeface="Lohit Hindi" pitchFamily="2"/>
                </a:rPr>
                <a:t>Higher inter-node communication</a:t>
              </a:r>
            </a:p>
          </p:txBody>
        </p:sp>
        <p:sp>
          <p:nvSpPr>
            <p:cNvPr id="9" name="TextBox 8"/>
            <p:cNvSpPr txBox="1"/>
            <p:nvPr/>
          </p:nvSpPr>
          <p:spPr>
            <a:xfrm>
              <a:off x="6881400" y="3909070"/>
              <a:ext cx="1787081" cy="275545"/>
            </a:xfrm>
            <a:prstGeom prst="rect">
              <a:avLst/>
            </a:prstGeom>
            <a:noFill/>
            <a:ln>
              <a:noFill/>
            </a:ln>
          </p:spPr>
          <p:txBody>
            <a:bodyPr vert="horz" wrap="none" lIns="90000" tIns="45000" rIns="90000" bIns="45000" anchorCtr="0" compatLnSpc="0">
              <a:spAutoFit/>
            </a:bodyPr>
            <a:lstStyle/>
            <a:p>
              <a:pPr hangingPunct="0">
                <a:spcBef>
                  <a:spcPts val="0"/>
                </a:spcBef>
                <a:spcAft>
                  <a:spcPts val="0"/>
                </a:spcAft>
                <a:defRPr sz="1200"/>
              </a:pPr>
              <a:r>
                <a:rPr lang="en-US" sz="1200" dirty="0">
                  <a:solidFill>
                    <a:srgbClr val="FF0000"/>
                  </a:solidFill>
                  <a:latin typeface="Arial" pitchFamily="18"/>
                  <a:ea typeface="Droid Sans Fallback" pitchFamily="2"/>
                  <a:cs typeface="Lohit Hindi" pitchFamily="2"/>
                </a:rPr>
                <a:t>(local communication)</a:t>
              </a:r>
            </a:p>
          </p:txBody>
        </p:sp>
      </p:grpSp>
      <p:sp>
        <p:nvSpPr>
          <p:cNvPr id="10" name="Content Placeholder 4"/>
          <p:cNvSpPr txBox="1">
            <a:spLocks/>
          </p:cNvSpPr>
          <p:nvPr/>
        </p:nvSpPr>
        <p:spPr>
          <a:xfrm>
            <a:off x="548684" y="5634897"/>
            <a:ext cx="7955193" cy="1143024"/>
          </a:xfrm>
          <a:prstGeom prst="rect">
            <a:avLst/>
          </a:prstGeom>
        </p:spPr>
        <p:txBody>
          <a:bodyPr lIns="91430" tIns="45715" rIns="91430" bIns="45715">
            <a:normAutofit fontScale="85000" lnSpcReduction="20000"/>
          </a:bodyPr>
          <a:lstStyle>
            <a:lvl1pPr marL="342438" indent="-342438" algn="l" rtl="0" eaLnBrk="0" fontAlgn="base" hangingPunct="0">
              <a:spcBef>
                <a:spcPct val="20000"/>
              </a:spcBef>
              <a:spcAft>
                <a:spcPct val="0"/>
              </a:spcAft>
              <a:buChar char="•"/>
              <a:defRPr sz="2200">
                <a:solidFill>
                  <a:srgbClr val="5F5F5F"/>
                </a:solidFill>
                <a:latin typeface="+mn-lt"/>
                <a:ea typeface="ＭＳ Ｐゴシック" charset="-128"/>
                <a:cs typeface="ＭＳ Ｐゴシック" charset="-128"/>
              </a:defRPr>
            </a:lvl1pPr>
            <a:lvl2pPr marL="741949" indent="-285365" algn="l" rtl="0" eaLnBrk="0" fontAlgn="base" hangingPunct="0">
              <a:spcBef>
                <a:spcPct val="20000"/>
              </a:spcBef>
              <a:spcAft>
                <a:spcPct val="0"/>
              </a:spcAft>
              <a:buChar char="–"/>
              <a:defRPr>
                <a:solidFill>
                  <a:srgbClr val="5F5F5F"/>
                </a:solidFill>
                <a:latin typeface="+mn-lt"/>
                <a:ea typeface="ＭＳ Ｐゴシック" charset="-128"/>
                <a:cs typeface="ＭＳ Ｐゴシック"/>
              </a:defRPr>
            </a:lvl2pPr>
            <a:lvl3pPr marL="1141463" indent="-228293" algn="l" rtl="0" eaLnBrk="0" fontAlgn="base" hangingPunct="0">
              <a:spcBef>
                <a:spcPct val="20000"/>
              </a:spcBef>
              <a:spcAft>
                <a:spcPct val="0"/>
              </a:spcAft>
              <a:buChar char="•"/>
              <a:defRPr sz="1600">
                <a:solidFill>
                  <a:srgbClr val="5F5F5F"/>
                </a:solidFill>
                <a:latin typeface="+mn-lt"/>
                <a:ea typeface="ＭＳ Ｐゴシック" charset="-128"/>
                <a:cs typeface="ＭＳ Ｐゴシック"/>
              </a:defRPr>
            </a:lvl3pPr>
            <a:lvl4pPr marL="1598044"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4pPr>
            <a:lvl5pPr marL="2054630"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5pPr>
            <a:lvl6pPr marL="2511214" indent="-228293" algn="l" rtl="0" fontAlgn="base">
              <a:spcBef>
                <a:spcPct val="20000"/>
              </a:spcBef>
              <a:spcAft>
                <a:spcPct val="0"/>
              </a:spcAft>
              <a:buChar char="»"/>
              <a:defRPr sz="1400">
                <a:solidFill>
                  <a:srgbClr val="5F5F5F"/>
                </a:solidFill>
                <a:latin typeface="+mn-lt"/>
                <a:ea typeface="ＭＳ Ｐゴシック" charset="-128"/>
              </a:defRPr>
            </a:lvl6pPr>
            <a:lvl7pPr marL="2967798" indent="-228293" algn="l" rtl="0" fontAlgn="base">
              <a:spcBef>
                <a:spcPct val="20000"/>
              </a:spcBef>
              <a:spcAft>
                <a:spcPct val="0"/>
              </a:spcAft>
              <a:buChar char="»"/>
              <a:defRPr sz="1400">
                <a:solidFill>
                  <a:srgbClr val="5F5F5F"/>
                </a:solidFill>
                <a:latin typeface="+mn-lt"/>
                <a:ea typeface="ＭＳ Ｐゴシック" charset="-128"/>
              </a:defRPr>
            </a:lvl7pPr>
            <a:lvl8pPr marL="3424383" indent="-228293" algn="l" rtl="0" fontAlgn="base">
              <a:spcBef>
                <a:spcPct val="20000"/>
              </a:spcBef>
              <a:spcAft>
                <a:spcPct val="0"/>
              </a:spcAft>
              <a:buChar char="»"/>
              <a:defRPr sz="1400">
                <a:solidFill>
                  <a:srgbClr val="5F5F5F"/>
                </a:solidFill>
                <a:latin typeface="+mn-lt"/>
                <a:ea typeface="ＭＳ Ｐゴシック" charset="-128"/>
              </a:defRPr>
            </a:lvl8pPr>
            <a:lvl9pPr marL="3880966" indent="-228293" algn="l" rtl="0" fontAlgn="base">
              <a:spcBef>
                <a:spcPct val="20000"/>
              </a:spcBef>
              <a:spcAft>
                <a:spcPct val="0"/>
              </a:spcAft>
              <a:buChar char="»"/>
              <a:defRPr sz="1400">
                <a:solidFill>
                  <a:srgbClr val="5F5F5F"/>
                </a:solidFill>
                <a:latin typeface="+mn-lt"/>
                <a:ea typeface="ＭＳ Ｐゴシック" charset="-128"/>
              </a:defRPr>
            </a:lvl9pPr>
          </a:lstStyle>
          <a:p>
            <a:pPr>
              <a:spcAft>
                <a:spcPts val="400"/>
              </a:spcAft>
            </a:pPr>
            <a:r>
              <a:rPr lang="en-US" dirty="0">
                <a:solidFill>
                  <a:schemeClr val="tx1"/>
                </a:solidFill>
                <a:latin typeface="Arial" pitchFamily="34" charset="0"/>
                <a:cs typeface="Arial" pitchFamily="34" charset="0"/>
              </a:rPr>
              <a:t>Communication patterns depends on:</a:t>
            </a:r>
          </a:p>
          <a:p>
            <a:pPr marL="623824" lvl="1" indent="-284134">
              <a:spcBef>
                <a:spcPts val="400"/>
              </a:spcBef>
              <a:spcAft>
                <a:spcPts val="200"/>
              </a:spcAft>
            </a:pPr>
            <a:r>
              <a:rPr lang="en-US" sz="1700" dirty="0">
                <a:solidFill>
                  <a:schemeClr val="tx1"/>
                </a:solidFill>
                <a:latin typeface="Arial" pitchFamily="34" charset="0"/>
                <a:cs typeface="Arial" pitchFamily="34" charset="0"/>
              </a:rPr>
              <a:t>Algorithmic configuration (Fan-in)</a:t>
            </a:r>
          </a:p>
          <a:p>
            <a:pPr marL="623824" lvl="1" indent="-284134">
              <a:spcBef>
                <a:spcPts val="400"/>
              </a:spcBef>
              <a:spcAft>
                <a:spcPts val="200"/>
              </a:spcAft>
            </a:pPr>
            <a:r>
              <a:rPr lang="en-US" sz="1700" dirty="0">
                <a:solidFill>
                  <a:schemeClr val="tx1"/>
                </a:solidFill>
                <a:latin typeface="Arial" pitchFamily="34" charset="0"/>
                <a:cs typeface="Arial" pitchFamily="34" charset="0"/>
              </a:rPr>
              <a:t>MPI processes mapping (ranks/</a:t>
            </a:r>
            <a:r>
              <a:rPr lang="en-US" sz="1700" dirty="0" err="1">
                <a:solidFill>
                  <a:schemeClr val="tx1"/>
                </a:solidFill>
                <a:latin typeface="Arial" pitchFamily="34" charset="0"/>
                <a:cs typeface="Arial" pitchFamily="34" charset="0"/>
              </a:rPr>
              <a:t>cpu</a:t>
            </a:r>
            <a:r>
              <a:rPr lang="en-US" sz="1700" dirty="0">
                <a:solidFill>
                  <a:schemeClr val="tx1"/>
                </a:solidFill>
                <a:latin typeface="Arial" pitchFamily="34" charset="0"/>
                <a:cs typeface="Arial" pitchFamily="34" charset="0"/>
              </a:rPr>
              <a:t>)</a:t>
            </a:r>
          </a:p>
          <a:p>
            <a:pPr marL="623824" lvl="1" indent="-284134">
              <a:spcBef>
                <a:spcPts val="400"/>
              </a:spcBef>
              <a:spcAft>
                <a:spcPts val="200"/>
              </a:spcAft>
            </a:pPr>
            <a:r>
              <a:rPr lang="en-US" sz="1700" dirty="0">
                <a:solidFill>
                  <a:schemeClr val="tx1"/>
                </a:solidFill>
                <a:latin typeface="Arial" pitchFamily="34" charset="0"/>
                <a:cs typeface="Arial" pitchFamily="34" charset="0"/>
              </a:rPr>
              <a:t>System architecture (e.g., 16 cores/node vs. 32 cores/node)</a:t>
            </a:r>
          </a:p>
          <a:p>
            <a:endParaRPr lang="en-US" dirty="0">
              <a:solidFill>
                <a:schemeClr val="tx1"/>
              </a:solidFill>
              <a:latin typeface="Arial" pitchFamily="34" charset="0"/>
              <a:cs typeface="Arial" pitchFamily="34" charset="0"/>
            </a:endParaRPr>
          </a:p>
          <a:p>
            <a:endParaRPr lang="en-US" dirty="0">
              <a:solidFill>
                <a:schemeClr val="tx1"/>
              </a:solidFill>
              <a:latin typeface="Arial" pitchFamily="34" charset="0"/>
              <a:cs typeface="Arial" pitchFamily="34" charset="0"/>
            </a:endParaRPr>
          </a:p>
          <a:p>
            <a:endParaRPr lang="en-US" dirty="0">
              <a:solidFill>
                <a:schemeClr val="tx1"/>
              </a:solidFill>
              <a:latin typeface="Arial" pitchFamily="34" charset="0"/>
              <a:cs typeface="Arial" pitchFamily="34" charset="0"/>
            </a:endParaRPr>
          </a:p>
          <a:p>
            <a:endParaRPr lang="en-US" dirty="0">
              <a:solidFill>
                <a:schemeClr val="tx1"/>
              </a:solidFill>
              <a:latin typeface="Arial" pitchFamily="34" charset="0"/>
              <a:cs typeface="Arial" pitchFamily="34" charset="0"/>
            </a:endParaRPr>
          </a:p>
        </p:txBody>
      </p:sp>
      <p:sp>
        <p:nvSpPr>
          <p:cNvPr id="17" name="Text Placeholder 12"/>
          <p:cNvSpPr txBox="1">
            <a:spLocks/>
          </p:cNvSpPr>
          <p:nvPr/>
        </p:nvSpPr>
        <p:spPr bwMode="auto">
          <a:xfrm>
            <a:off x="457143" y="6355041"/>
            <a:ext cx="9326880" cy="731519"/>
          </a:xfrm>
          <a:prstGeom prst="rect">
            <a:avLst/>
          </a:prstGeom>
          <a:noFill/>
          <a:ln w="9525">
            <a:noFill/>
            <a:miter lim="800000"/>
            <a:headEnd/>
            <a:tailEnd/>
          </a:ln>
        </p:spPr>
        <p:txBody>
          <a:bodyPr vert="horz" wrap="square" lIns="91301" tIns="45653" rIns="91301" bIns="45653" numCol="1" anchor="t" anchorCtr="0" compatLnSpc="1">
            <a:prstTxWarp prst="textNoShape">
              <a:avLst/>
            </a:prstTxWarp>
          </a:bodyPr>
          <a:lstStyle>
            <a:defPPr marL="432000" lvl="0" indent="-324000">
              <a:spcBef>
                <a:spcPts val="0"/>
              </a:spcBef>
              <a:spcAft>
                <a:spcPts val="1417"/>
              </a:spcAft>
              <a:buSzPct val="45000"/>
              <a:buFont typeface="StarSymbol"/>
              <a:buNone/>
              <a:defRPr lang="en-US" sz="3200" b="0" i="0" u="none" strike="noStrike" kern="1200">
                <a:ln>
                  <a:noFill/>
                </a:ln>
                <a:latin typeface="Arial" pitchFamily="18"/>
                <a:ea typeface="Droid Sans Fallback" pitchFamily="2"/>
                <a:cs typeface="Lohit Hindi" pitchFamily="2"/>
              </a:defRPr>
            </a:defPPr>
            <a:lvl1pPr marL="432000" lvl="0" indent="-324000" algn="l" rtl="0" eaLnBrk="0" fontAlgn="base" hangingPunct="0">
              <a:spcBef>
                <a:spcPts val="0"/>
              </a:spcBef>
              <a:spcAft>
                <a:spcPts val="1417"/>
              </a:spcAft>
              <a:buSzPct val="45000"/>
              <a:buFont typeface="StarSymbol"/>
              <a:buChar char="●"/>
              <a:defRPr lang="en-US" sz="3200" b="0" i="0" u="none" strike="noStrike" kern="1200">
                <a:ln>
                  <a:noFill/>
                </a:ln>
                <a:solidFill>
                  <a:srgbClr val="5F5F5F"/>
                </a:solidFill>
                <a:latin typeface="Arial" pitchFamily="18"/>
                <a:ea typeface="Droid Sans Fallback" pitchFamily="2"/>
                <a:cs typeface="Lohit Hindi" pitchFamily="2"/>
              </a:defRPr>
            </a:lvl1pPr>
            <a:lvl2pPr marL="864000" lvl="1" indent="-324000" algn="l" rtl="0" eaLnBrk="0" fontAlgn="base" hangingPunct="0">
              <a:spcBef>
                <a:spcPts val="0"/>
              </a:spcBef>
              <a:spcAft>
                <a:spcPts val="1134"/>
              </a:spcAft>
              <a:buSzPct val="75000"/>
              <a:buFont typeface="StarSymbol"/>
              <a:buChar char="–"/>
              <a:defRPr lang="en-US" sz="2800" b="0" i="0" u="none" strike="noStrike" kern="1200">
                <a:ln>
                  <a:noFill/>
                </a:ln>
                <a:solidFill>
                  <a:srgbClr val="5F5F5F"/>
                </a:solidFill>
                <a:latin typeface="Arial" pitchFamily="18"/>
                <a:ea typeface="Droid Sans Fallback" pitchFamily="2"/>
                <a:cs typeface="Lohit Hindi" pitchFamily="2"/>
              </a:defRPr>
            </a:lvl2pPr>
            <a:lvl3pPr marL="1295999" lvl="2" indent="-288000" algn="l" rtl="0" eaLnBrk="0" fontAlgn="base" hangingPunct="0">
              <a:spcBef>
                <a:spcPts val="0"/>
              </a:spcBef>
              <a:spcAft>
                <a:spcPts val="850"/>
              </a:spcAft>
              <a:buSzPct val="45000"/>
              <a:buFont typeface="StarSymbol"/>
              <a:buChar char="●"/>
              <a:defRPr lang="en-US" sz="2400" b="0" i="0" u="none" strike="noStrike" kern="1200">
                <a:ln>
                  <a:noFill/>
                </a:ln>
                <a:solidFill>
                  <a:srgbClr val="5F5F5F"/>
                </a:solidFill>
                <a:latin typeface="Arial" pitchFamily="18"/>
                <a:ea typeface="Droid Sans Fallback" pitchFamily="2"/>
                <a:cs typeface="Lohit Hindi" pitchFamily="2"/>
              </a:defRPr>
            </a:lvl3pPr>
            <a:lvl4pPr marL="1728000" lvl="3" indent="-216000" algn="l" rtl="0" eaLnBrk="0" fontAlgn="base" hangingPunct="0">
              <a:spcBef>
                <a:spcPts val="0"/>
              </a:spcBef>
              <a:spcAft>
                <a:spcPts val="567"/>
              </a:spcAft>
              <a:buSzPct val="7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4pPr>
            <a:lvl5pPr marL="2160000" lvl="4" indent="-216000" algn="l" rtl="0" eaLnBrk="0" fontAlgn="base" hangingPunct="0">
              <a:spcBef>
                <a:spcPts val="0"/>
              </a:spcBef>
              <a:spcAft>
                <a:spcPts val="283"/>
              </a:spcAft>
              <a:buSzPct val="4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5pPr>
            <a:lvl6pPr marL="2592000" lvl="5" indent="-216000" algn="l" rtl="0" fontAlgn="base">
              <a:spcBef>
                <a:spcPts val="0"/>
              </a:spcBef>
              <a:spcAft>
                <a:spcPts val="283"/>
              </a:spcAft>
              <a:buSzPct val="4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6pPr>
            <a:lvl7pPr marL="3024000" lvl="6" indent="-216000" algn="l" rtl="0" fontAlgn="base">
              <a:spcBef>
                <a:spcPts val="0"/>
              </a:spcBef>
              <a:spcAft>
                <a:spcPts val="283"/>
              </a:spcAft>
              <a:buSzPct val="4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7pPr>
            <a:lvl8pPr marL="3456000" lvl="7" indent="-216000" algn="l" rtl="0" fontAlgn="base">
              <a:spcBef>
                <a:spcPts val="0"/>
              </a:spcBef>
              <a:spcAft>
                <a:spcPts val="283"/>
              </a:spcAft>
              <a:buSzPct val="4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8pPr>
            <a:lvl9pPr marL="3887999" lvl="8" indent="-216000" algn="l" rtl="0" fontAlgn="base">
              <a:spcBef>
                <a:spcPts val="0"/>
              </a:spcBef>
              <a:spcAft>
                <a:spcPts val="283"/>
              </a:spcAft>
              <a:buSzPct val="4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9pPr>
          </a:lstStyle>
          <a:p>
            <a:pPr marL="107988" indent="0">
              <a:buNone/>
            </a:pPr>
            <a:endParaRPr lang="en-US" sz="1800" dirty="0">
              <a:solidFill>
                <a:schemeClr val="tx1"/>
              </a:solidFill>
            </a:endParaRPr>
          </a:p>
        </p:txBody>
      </p:sp>
      <p:pic>
        <p:nvPicPr>
          <p:cNvPr id="18" name="Picture 17" descr="Screen Shot 2013-08-09 at 1.27.14 A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37537" y="2971805"/>
            <a:ext cx="668579" cy="909706"/>
          </a:xfrm>
          <a:prstGeom prst="rect">
            <a:avLst/>
          </a:prstGeom>
        </p:spPr>
      </p:pic>
      <p:sp>
        <p:nvSpPr>
          <p:cNvPr id="21" name="Title 1"/>
          <p:cNvSpPr>
            <a:spLocks noGrp="1"/>
          </p:cNvSpPr>
          <p:nvPr>
            <p:ph type="title"/>
          </p:nvPr>
        </p:nvSpPr>
        <p:spPr>
          <a:xfrm>
            <a:off x="274367" y="609304"/>
            <a:ext cx="8778143" cy="808038"/>
          </a:xfrm>
        </p:spPr>
        <p:txBody>
          <a:bodyPr/>
          <a:lstStyle/>
          <a:p>
            <a:r>
              <a:rPr lang="en-US" sz="2400" b="1" dirty="0">
                <a:latin typeface="Arial"/>
                <a:cs typeface="Arial"/>
              </a:rPr>
              <a:t>Impact of </a:t>
            </a:r>
            <a:r>
              <a:rPr lang="en-US" sz="2400" b="1" dirty="0" smtClean="0">
                <a:latin typeface="Arial"/>
                <a:cs typeface="Arial"/>
              </a:rPr>
              <a:t>Co-design Choices on </a:t>
            </a:r>
            <a:r>
              <a:rPr lang="en-US" sz="2400" b="1" dirty="0">
                <a:latin typeface="Arial"/>
                <a:cs typeface="Arial"/>
              </a:rPr>
              <a:t>C</a:t>
            </a:r>
            <a:r>
              <a:rPr lang="en-US" sz="2400" b="1" dirty="0" smtClean="0">
                <a:latin typeface="Arial"/>
                <a:cs typeface="Arial"/>
              </a:rPr>
              <a:t>ommunication </a:t>
            </a:r>
            <a:r>
              <a:rPr lang="en-US" sz="2400" b="1" dirty="0">
                <a:latin typeface="Arial"/>
                <a:cs typeface="Arial"/>
              </a:rPr>
              <a:t>B</a:t>
            </a:r>
            <a:r>
              <a:rPr lang="en-US" sz="2400" b="1" dirty="0" smtClean="0">
                <a:latin typeface="Arial"/>
                <a:cs typeface="Arial"/>
              </a:rPr>
              <a:t>ehavior</a:t>
            </a:r>
            <a:endParaRPr lang="en-US" sz="2400" b="1" dirty="0">
              <a:latin typeface="Arial"/>
              <a:cs typeface="Arial"/>
            </a:endParaRPr>
          </a:p>
        </p:txBody>
      </p:sp>
      <p:sp>
        <p:nvSpPr>
          <p:cNvPr id="20" name="Slide Number Placeholder 5"/>
          <p:cNvSpPr>
            <a:spLocks noGrp="1"/>
          </p:cNvSpPr>
          <p:nvPr>
            <p:ph type="sldNum" sz="quarter" idx="10"/>
          </p:nvPr>
        </p:nvSpPr>
        <p:spPr>
          <a:xfrm>
            <a:off x="8757415" y="6544374"/>
            <a:ext cx="365757" cy="274317"/>
          </a:xfrm>
        </p:spPr>
        <p:txBody>
          <a:bodyPr/>
          <a:lstStyle/>
          <a:p>
            <a:pPr algn="r">
              <a:defRPr/>
            </a:pPr>
            <a:fld id="{E5444AF3-8901-F747-B45C-A1F856637892}" type="slidenum">
              <a:rPr lang="en-US" sz="1200" smtClean="0">
                <a:solidFill>
                  <a:srgbClr val="000000"/>
                </a:solidFill>
                <a:latin typeface="Arial"/>
                <a:cs typeface="Arial"/>
              </a:rPr>
              <a:pPr algn="r">
                <a:defRPr/>
              </a:pPr>
              <a:t>116</a:t>
            </a:fld>
            <a:endParaRPr lang="en-US" sz="1200" dirty="0">
              <a:solidFill>
                <a:srgbClr val="000000"/>
              </a:solidFill>
              <a:latin typeface="Arial"/>
              <a:cs typeface="Arial"/>
            </a:endParaRPr>
          </a:p>
        </p:txBody>
      </p:sp>
    </p:spTree>
    <p:extLst>
      <p:ext uri="{BB962C8B-B14F-4D97-AF65-F5344CB8AC3E}">
        <p14:creationId xmlns:p14="http://schemas.microsoft.com/office/powerpoint/2010/main" val="2691052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1000" fill="hold"/>
                                        <p:tgtEl>
                                          <p:spTgt spid="18"/>
                                        </p:tgtEl>
                                        <p:attrNameLst>
                                          <p:attrName>r</p:attrName>
                                        </p:attrNameLst>
                                      </p:cBhvr>
                                    </p:animRot>
                                  </p:childTnLst>
                                </p:cTn>
                              </p:par>
                              <p:par>
                                <p:cTn id="7" presetID="6" presetClass="emph" presetSubtype="0" fill="hold" nodeType="withEffect">
                                  <p:stCondLst>
                                    <p:cond delay="0"/>
                                  </p:stCondLst>
                                  <p:childTnLst>
                                    <p:animScale>
                                      <p:cBhvr>
                                        <p:cTn id="8" dur="1000" fill="hold"/>
                                        <p:tgtEl>
                                          <p:spTgt spid="18"/>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1"/>
          <p:cNvSpPr txBox="1">
            <a:spLocks/>
          </p:cNvSpPr>
          <p:nvPr/>
        </p:nvSpPr>
        <p:spPr bwMode="auto">
          <a:xfrm>
            <a:off x="274321" y="1193399"/>
            <a:ext cx="4114800" cy="6670440"/>
          </a:xfrm>
          <a:prstGeom prst="rect">
            <a:avLst/>
          </a:prstGeom>
          <a:noFill/>
          <a:ln w="9525">
            <a:noFill/>
            <a:miter lim="800000"/>
            <a:headEnd/>
            <a:tailEnd/>
          </a:ln>
        </p:spPr>
        <p:txBody>
          <a:bodyPr vert="horz" wrap="square" lIns="91301" tIns="45653" rIns="91301" bIns="45653" numCol="1" anchor="t" anchorCtr="0" compatLnSpc="1">
            <a:prstTxWarp prst="textNoShape">
              <a:avLst/>
            </a:prstTxWarp>
          </a:bodyPr>
          <a:lstStyle>
            <a:defPPr marL="432000" lvl="0" indent="-324000">
              <a:spcBef>
                <a:spcPts val="0"/>
              </a:spcBef>
              <a:spcAft>
                <a:spcPts val="1417"/>
              </a:spcAft>
              <a:buSzPct val="45000"/>
              <a:buFont typeface="StarSymbol"/>
              <a:buNone/>
              <a:defRPr lang="en-US" sz="3200" b="0" i="0" u="none" strike="noStrike" kern="1200">
                <a:ln>
                  <a:noFill/>
                </a:ln>
                <a:latin typeface="Arial" pitchFamily="18"/>
                <a:ea typeface="Droid Sans Fallback" pitchFamily="2"/>
                <a:cs typeface="Lohit Hindi" pitchFamily="2"/>
              </a:defRPr>
            </a:defPPr>
            <a:lvl1pPr marL="432000" lvl="0" indent="-324000" algn="l" rtl="0" eaLnBrk="0" fontAlgn="base" hangingPunct="0">
              <a:spcBef>
                <a:spcPts val="0"/>
              </a:spcBef>
              <a:spcAft>
                <a:spcPts val="1417"/>
              </a:spcAft>
              <a:buSzPct val="45000"/>
              <a:buFont typeface="StarSymbol"/>
              <a:buChar char="●"/>
              <a:defRPr lang="en-US" sz="3200" b="0" i="0" u="none" strike="noStrike" kern="1200">
                <a:ln>
                  <a:noFill/>
                </a:ln>
                <a:solidFill>
                  <a:srgbClr val="5F5F5F"/>
                </a:solidFill>
                <a:latin typeface="Arial" pitchFamily="18"/>
                <a:ea typeface="Droid Sans Fallback" pitchFamily="2"/>
                <a:cs typeface="Lohit Hindi" pitchFamily="2"/>
              </a:defRPr>
            </a:lvl1pPr>
            <a:lvl2pPr marL="864000" lvl="1" indent="-324000" algn="l" rtl="0" eaLnBrk="0" fontAlgn="base" hangingPunct="0">
              <a:spcBef>
                <a:spcPts val="0"/>
              </a:spcBef>
              <a:spcAft>
                <a:spcPts val="1134"/>
              </a:spcAft>
              <a:buSzPct val="75000"/>
              <a:buFont typeface="StarSymbol"/>
              <a:buChar char="–"/>
              <a:defRPr lang="en-US" sz="2800" b="0" i="0" u="none" strike="noStrike" kern="1200">
                <a:ln>
                  <a:noFill/>
                </a:ln>
                <a:solidFill>
                  <a:srgbClr val="5F5F5F"/>
                </a:solidFill>
                <a:latin typeface="Arial" pitchFamily="18"/>
                <a:ea typeface="Droid Sans Fallback" pitchFamily="2"/>
                <a:cs typeface="Lohit Hindi" pitchFamily="2"/>
              </a:defRPr>
            </a:lvl2pPr>
            <a:lvl3pPr marL="1295999" lvl="2" indent="-288000" algn="l" rtl="0" eaLnBrk="0" fontAlgn="base" hangingPunct="0">
              <a:spcBef>
                <a:spcPts val="0"/>
              </a:spcBef>
              <a:spcAft>
                <a:spcPts val="850"/>
              </a:spcAft>
              <a:buSzPct val="45000"/>
              <a:buFont typeface="StarSymbol"/>
              <a:buChar char="●"/>
              <a:defRPr lang="en-US" sz="2400" b="0" i="0" u="none" strike="noStrike" kern="1200">
                <a:ln>
                  <a:noFill/>
                </a:ln>
                <a:solidFill>
                  <a:srgbClr val="5F5F5F"/>
                </a:solidFill>
                <a:latin typeface="Arial" pitchFamily="18"/>
                <a:ea typeface="Droid Sans Fallback" pitchFamily="2"/>
                <a:cs typeface="Lohit Hindi" pitchFamily="2"/>
              </a:defRPr>
            </a:lvl3pPr>
            <a:lvl4pPr marL="1728000" lvl="3" indent="-216000" algn="l" rtl="0" eaLnBrk="0" fontAlgn="base" hangingPunct="0">
              <a:spcBef>
                <a:spcPts val="0"/>
              </a:spcBef>
              <a:spcAft>
                <a:spcPts val="567"/>
              </a:spcAft>
              <a:buSzPct val="7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4pPr>
            <a:lvl5pPr marL="2160000" lvl="4" indent="-216000" algn="l" rtl="0" eaLnBrk="0" fontAlgn="base" hangingPunct="0">
              <a:spcBef>
                <a:spcPts val="0"/>
              </a:spcBef>
              <a:spcAft>
                <a:spcPts val="283"/>
              </a:spcAft>
              <a:buSzPct val="4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5pPr>
            <a:lvl6pPr marL="2592000" lvl="5" indent="-216000" algn="l" rtl="0" fontAlgn="base">
              <a:spcBef>
                <a:spcPts val="0"/>
              </a:spcBef>
              <a:spcAft>
                <a:spcPts val="283"/>
              </a:spcAft>
              <a:buSzPct val="4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6pPr>
            <a:lvl7pPr marL="3024000" lvl="6" indent="-216000" algn="l" rtl="0" fontAlgn="base">
              <a:spcBef>
                <a:spcPts val="0"/>
              </a:spcBef>
              <a:spcAft>
                <a:spcPts val="283"/>
              </a:spcAft>
              <a:buSzPct val="4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7pPr>
            <a:lvl8pPr marL="3456000" lvl="7" indent="-216000" algn="l" rtl="0" fontAlgn="base">
              <a:spcBef>
                <a:spcPts val="0"/>
              </a:spcBef>
              <a:spcAft>
                <a:spcPts val="283"/>
              </a:spcAft>
              <a:buSzPct val="4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8pPr>
            <a:lvl9pPr marL="3887999" lvl="8" indent="-216000" algn="l" rtl="0" fontAlgn="base">
              <a:spcBef>
                <a:spcPts val="0"/>
              </a:spcBef>
              <a:spcAft>
                <a:spcPts val="283"/>
              </a:spcAft>
              <a:buSzPct val="4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9pPr>
          </a:lstStyle>
          <a:p>
            <a:endParaRPr lang="en-US" sz="2400" dirty="0"/>
          </a:p>
        </p:txBody>
      </p:sp>
      <p:sp>
        <p:nvSpPr>
          <p:cNvPr id="10" name="Content Placeholder 4"/>
          <p:cNvSpPr txBox="1">
            <a:spLocks/>
          </p:cNvSpPr>
          <p:nvPr/>
        </p:nvSpPr>
        <p:spPr>
          <a:xfrm>
            <a:off x="30425" y="1544305"/>
            <a:ext cx="3352799" cy="4922538"/>
          </a:xfrm>
          <a:prstGeom prst="rect">
            <a:avLst/>
          </a:prstGeom>
        </p:spPr>
        <p:txBody>
          <a:bodyPr lIns="91430" tIns="45715" rIns="91430" bIns="45715">
            <a:normAutofit fontScale="92500"/>
          </a:bodyPr>
          <a:lstStyle>
            <a:lvl1pPr marL="342438" indent="-342438" algn="l" rtl="0" eaLnBrk="0" fontAlgn="base" hangingPunct="0">
              <a:spcBef>
                <a:spcPct val="20000"/>
              </a:spcBef>
              <a:spcAft>
                <a:spcPct val="0"/>
              </a:spcAft>
              <a:buChar char="•"/>
              <a:defRPr sz="2200">
                <a:solidFill>
                  <a:srgbClr val="5F5F5F"/>
                </a:solidFill>
                <a:latin typeface="+mn-lt"/>
                <a:ea typeface="ＭＳ Ｐゴシック" charset="-128"/>
                <a:cs typeface="ＭＳ Ｐゴシック" charset="-128"/>
              </a:defRPr>
            </a:lvl1pPr>
            <a:lvl2pPr marL="741949" indent="-285365" algn="l" rtl="0" eaLnBrk="0" fontAlgn="base" hangingPunct="0">
              <a:spcBef>
                <a:spcPct val="20000"/>
              </a:spcBef>
              <a:spcAft>
                <a:spcPct val="0"/>
              </a:spcAft>
              <a:buChar char="–"/>
              <a:defRPr>
                <a:solidFill>
                  <a:srgbClr val="5F5F5F"/>
                </a:solidFill>
                <a:latin typeface="+mn-lt"/>
                <a:ea typeface="ＭＳ Ｐゴシック" charset="-128"/>
                <a:cs typeface="ＭＳ Ｐゴシック"/>
              </a:defRPr>
            </a:lvl2pPr>
            <a:lvl3pPr marL="1141463" indent="-228293" algn="l" rtl="0" eaLnBrk="0" fontAlgn="base" hangingPunct="0">
              <a:spcBef>
                <a:spcPct val="20000"/>
              </a:spcBef>
              <a:spcAft>
                <a:spcPct val="0"/>
              </a:spcAft>
              <a:buChar char="•"/>
              <a:defRPr sz="1600">
                <a:solidFill>
                  <a:srgbClr val="5F5F5F"/>
                </a:solidFill>
                <a:latin typeface="+mn-lt"/>
                <a:ea typeface="ＭＳ Ｐゴシック" charset="-128"/>
                <a:cs typeface="ＭＳ Ｐゴシック"/>
              </a:defRPr>
            </a:lvl3pPr>
            <a:lvl4pPr marL="1598044"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4pPr>
            <a:lvl5pPr marL="2054630" indent="-228293"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5pPr>
            <a:lvl6pPr marL="2511214" indent="-228293" algn="l" rtl="0" fontAlgn="base">
              <a:spcBef>
                <a:spcPct val="20000"/>
              </a:spcBef>
              <a:spcAft>
                <a:spcPct val="0"/>
              </a:spcAft>
              <a:buChar char="»"/>
              <a:defRPr sz="1400">
                <a:solidFill>
                  <a:srgbClr val="5F5F5F"/>
                </a:solidFill>
                <a:latin typeface="+mn-lt"/>
                <a:ea typeface="ＭＳ Ｐゴシック" charset="-128"/>
              </a:defRPr>
            </a:lvl6pPr>
            <a:lvl7pPr marL="2967798" indent="-228293" algn="l" rtl="0" fontAlgn="base">
              <a:spcBef>
                <a:spcPct val="20000"/>
              </a:spcBef>
              <a:spcAft>
                <a:spcPct val="0"/>
              </a:spcAft>
              <a:buChar char="»"/>
              <a:defRPr sz="1400">
                <a:solidFill>
                  <a:srgbClr val="5F5F5F"/>
                </a:solidFill>
                <a:latin typeface="+mn-lt"/>
                <a:ea typeface="ＭＳ Ｐゴシック" charset="-128"/>
              </a:defRPr>
            </a:lvl7pPr>
            <a:lvl8pPr marL="3424383" indent="-228293" algn="l" rtl="0" fontAlgn="base">
              <a:spcBef>
                <a:spcPct val="20000"/>
              </a:spcBef>
              <a:spcAft>
                <a:spcPct val="0"/>
              </a:spcAft>
              <a:buChar char="»"/>
              <a:defRPr sz="1400">
                <a:solidFill>
                  <a:srgbClr val="5F5F5F"/>
                </a:solidFill>
                <a:latin typeface="+mn-lt"/>
                <a:ea typeface="ＭＳ Ｐゴシック" charset="-128"/>
              </a:defRPr>
            </a:lvl8pPr>
            <a:lvl9pPr marL="3880966" indent="-228293" algn="l" rtl="0" fontAlgn="base">
              <a:spcBef>
                <a:spcPct val="20000"/>
              </a:spcBef>
              <a:spcAft>
                <a:spcPct val="0"/>
              </a:spcAft>
              <a:buChar char="»"/>
              <a:defRPr sz="1400">
                <a:solidFill>
                  <a:srgbClr val="5F5F5F"/>
                </a:solidFill>
                <a:latin typeface="+mn-lt"/>
                <a:ea typeface="ＭＳ Ｐゴシック" charset="-128"/>
              </a:defRPr>
            </a:lvl9pPr>
          </a:lstStyle>
          <a:p>
            <a:r>
              <a:rPr lang="en-US" dirty="0">
                <a:solidFill>
                  <a:schemeClr val="tx1"/>
                </a:solidFill>
                <a:latin typeface="Arial" pitchFamily="34" charset="0"/>
                <a:cs typeface="Arial" pitchFamily="34" charset="0"/>
              </a:rPr>
              <a:t>Communication patterns depends on:</a:t>
            </a:r>
          </a:p>
          <a:p>
            <a:pPr marL="623824" lvl="1" indent="-284134"/>
            <a:r>
              <a:rPr lang="en-US" dirty="0">
                <a:solidFill>
                  <a:schemeClr val="tx1"/>
                </a:solidFill>
                <a:latin typeface="Arial" pitchFamily="34" charset="0"/>
                <a:cs typeface="Arial" pitchFamily="34" charset="0"/>
              </a:rPr>
              <a:t>Algorithmic configuration (Fan-in)</a:t>
            </a:r>
          </a:p>
          <a:p>
            <a:pPr marL="623824" lvl="1" indent="-284134"/>
            <a:r>
              <a:rPr lang="en-US" dirty="0">
                <a:solidFill>
                  <a:schemeClr val="tx1"/>
                </a:solidFill>
                <a:latin typeface="Arial" pitchFamily="34" charset="0"/>
                <a:cs typeface="Arial" pitchFamily="34" charset="0"/>
              </a:rPr>
              <a:t>MPI processes mapping (ranks/</a:t>
            </a:r>
            <a:r>
              <a:rPr lang="en-US" dirty="0" err="1">
                <a:solidFill>
                  <a:schemeClr val="tx1"/>
                </a:solidFill>
                <a:latin typeface="Arial" pitchFamily="34" charset="0"/>
                <a:cs typeface="Arial" pitchFamily="34" charset="0"/>
              </a:rPr>
              <a:t>cpu</a:t>
            </a:r>
            <a:r>
              <a:rPr lang="en-US" dirty="0">
                <a:solidFill>
                  <a:schemeClr val="tx1"/>
                </a:solidFill>
                <a:latin typeface="Arial" pitchFamily="34" charset="0"/>
                <a:cs typeface="Arial" pitchFamily="34" charset="0"/>
              </a:rPr>
              <a:t>)</a:t>
            </a:r>
          </a:p>
          <a:p>
            <a:pPr marL="623824" lvl="1" indent="-284134"/>
            <a:r>
              <a:rPr lang="en-US" dirty="0">
                <a:solidFill>
                  <a:schemeClr val="tx1"/>
                </a:solidFill>
                <a:latin typeface="Arial" pitchFamily="34" charset="0"/>
                <a:cs typeface="Arial" pitchFamily="34" charset="0"/>
              </a:rPr>
              <a:t>System architecture (e.g., 16 cores/node vs. 32 cores/node)</a:t>
            </a:r>
          </a:p>
          <a:p>
            <a:endParaRPr lang="en-US" dirty="0">
              <a:solidFill>
                <a:schemeClr val="tx1"/>
              </a:solidFill>
              <a:latin typeface="Arial" pitchFamily="34" charset="0"/>
              <a:cs typeface="Arial" pitchFamily="34" charset="0"/>
            </a:endParaRPr>
          </a:p>
          <a:p>
            <a:r>
              <a:rPr lang="en-US" dirty="0">
                <a:solidFill>
                  <a:schemeClr val="tx1"/>
                </a:solidFill>
                <a:latin typeface="Arial" pitchFamily="34" charset="0"/>
                <a:cs typeface="Arial" pitchFamily="34" charset="0"/>
              </a:rPr>
              <a:t>Data motion energy depends on transfers</a:t>
            </a:r>
          </a:p>
          <a:p>
            <a:endParaRPr lang="en-US" dirty="0">
              <a:solidFill>
                <a:schemeClr val="tx1"/>
              </a:solidFill>
              <a:latin typeface="Arial" pitchFamily="34" charset="0"/>
              <a:cs typeface="Arial" pitchFamily="34" charset="0"/>
            </a:endParaRPr>
          </a:p>
          <a:p>
            <a:endParaRPr lang="en-US" dirty="0">
              <a:solidFill>
                <a:schemeClr val="tx1"/>
              </a:solidFill>
              <a:latin typeface="Arial" pitchFamily="34" charset="0"/>
              <a:cs typeface="Arial" pitchFamily="34" charset="0"/>
            </a:endParaRPr>
          </a:p>
          <a:p>
            <a:endParaRPr lang="en-US" dirty="0">
              <a:solidFill>
                <a:schemeClr val="tx1"/>
              </a:solidFill>
              <a:latin typeface="Arial" pitchFamily="34" charset="0"/>
              <a:cs typeface="Arial" pitchFamily="34" charset="0"/>
            </a:endParaRPr>
          </a:p>
        </p:txBody>
      </p:sp>
      <p:pic>
        <p:nvPicPr>
          <p:cNvPr id="11" name="Picture 10" descr="percentage_energy_for_communication_16.eps"/>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221423" y="3982706"/>
            <a:ext cx="2743200" cy="1200150"/>
          </a:xfrm>
          <a:prstGeom prst="rect">
            <a:avLst/>
          </a:prstGeom>
        </p:spPr>
      </p:pic>
      <p:pic>
        <p:nvPicPr>
          <p:cNvPr id="12" name="Picture 11" descr="percentage_energy_for_communication_32.eps"/>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21423" y="5125705"/>
            <a:ext cx="2771776" cy="1212652"/>
          </a:xfrm>
          <a:prstGeom prst="rect">
            <a:avLst/>
          </a:prstGeom>
        </p:spPr>
      </p:pic>
      <p:grpSp>
        <p:nvGrpSpPr>
          <p:cNvPr id="18" name="Group 17"/>
          <p:cNvGrpSpPr/>
          <p:nvPr/>
        </p:nvGrpSpPr>
        <p:grpSpPr>
          <a:xfrm>
            <a:off x="3378360" y="1280146"/>
            <a:ext cx="5801035" cy="3302633"/>
            <a:chOff x="3378360" y="1280146"/>
            <a:chExt cx="5801035" cy="3302633"/>
          </a:xfrm>
        </p:grpSpPr>
        <p:pic>
          <p:nvPicPr>
            <p:cNvPr id="4"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2023" t="16779" r="12183" b="23539"/>
            <a:stretch/>
          </p:blipFill>
          <p:spPr bwMode="auto">
            <a:xfrm>
              <a:off x="3378360" y="1280146"/>
              <a:ext cx="5801035" cy="2854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4450025" y="1315705"/>
              <a:ext cx="3668884" cy="2590800"/>
              <a:chOff x="4931640" y="3446230"/>
              <a:chExt cx="3906428" cy="2590800"/>
            </a:xfrm>
          </p:grpSpPr>
          <p:sp>
            <p:nvSpPr>
              <p:cNvPr id="6" name="Freeform 5"/>
              <p:cNvSpPr/>
              <p:nvPr/>
            </p:nvSpPr>
            <p:spPr>
              <a:xfrm rot="5400000">
                <a:off x="6398655" y="3604390"/>
                <a:ext cx="2590800" cy="2274480"/>
              </a:xfrm>
              <a:custGeom>
                <a:avLst/>
                <a:gdLst/>
                <a:ahLst/>
                <a:cxnLst>
                  <a:cxn ang="3cd4">
                    <a:pos x="hc" y="t"/>
                  </a:cxn>
                  <a:cxn ang="cd2">
                    <a:pos x="l" y="vc"/>
                  </a:cxn>
                  <a:cxn ang="cd4">
                    <a:pos x="hc" y="b"/>
                  </a:cxn>
                  <a:cxn ang="0">
                    <a:pos x="r" y="vc"/>
                  </a:cxn>
                </a:cxnLst>
                <a:rect l="l" t="t" r="r" b="b"/>
                <a:pathLst>
                  <a:path w="7513" h="6319" fill="none">
                    <a:moveTo>
                      <a:pt x="0" y="0"/>
                    </a:moveTo>
                    <a:lnTo>
                      <a:pt x="7513" y="0"/>
                    </a:lnTo>
                    <a:lnTo>
                      <a:pt x="7513" y="1986"/>
                    </a:lnTo>
                    <a:lnTo>
                      <a:pt x="4805" y="1986"/>
                    </a:lnTo>
                    <a:lnTo>
                      <a:pt x="4805" y="4152"/>
                    </a:lnTo>
                    <a:lnTo>
                      <a:pt x="3000" y="4152"/>
                    </a:lnTo>
                    <a:lnTo>
                      <a:pt x="3000" y="6319"/>
                    </a:lnTo>
                    <a:lnTo>
                      <a:pt x="112" y="6319"/>
                    </a:lnTo>
                  </a:path>
                </a:pathLst>
              </a:custGeom>
              <a:noFill/>
              <a:ln w="18360">
                <a:solidFill>
                  <a:srgbClr val="FF0000"/>
                </a:solidFill>
                <a:prstDash val="solid"/>
              </a:ln>
            </p:spPr>
            <p:txBody>
              <a:bodyPr vert="horz" wrap="none" lIns="99000" tIns="54000" rIns="99000" bIns="54000" anchor="ctr" anchorCtr="0" compatLnSpc="0"/>
              <a:lstStyle/>
              <a:p>
                <a:pPr hangingPunct="0">
                  <a:spcBef>
                    <a:spcPts val="0"/>
                  </a:spcBef>
                  <a:spcAft>
                    <a:spcPts val="0"/>
                  </a:spcAft>
                </a:pPr>
                <a:endParaRPr lang="en-US">
                  <a:latin typeface="Arial" pitchFamily="18"/>
                  <a:ea typeface="Droid Sans Fallback" pitchFamily="2"/>
                  <a:cs typeface="Lohit Hindi" pitchFamily="2"/>
                </a:endParaRPr>
              </a:p>
            </p:txBody>
          </p:sp>
          <p:sp>
            <p:nvSpPr>
              <p:cNvPr id="7" name="TextBox 6"/>
              <p:cNvSpPr txBox="1"/>
              <p:nvPr/>
            </p:nvSpPr>
            <p:spPr>
              <a:xfrm>
                <a:off x="6686640" y="3711600"/>
                <a:ext cx="2151428" cy="275545"/>
              </a:xfrm>
              <a:prstGeom prst="rect">
                <a:avLst/>
              </a:prstGeom>
              <a:noFill/>
              <a:ln>
                <a:noFill/>
              </a:ln>
            </p:spPr>
            <p:txBody>
              <a:bodyPr vert="horz" wrap="none" lIns="90000" tIns="45000" rIns="90000" bIns="45000" anchorCtr="0" compatLnSpc="0">
                <a:spAutoFit/>
              </a:bodyPr>
              <a:lstStyle/>
              <a:p>
                <a:pPr hangingPunct="0">
                  <a:spcBef>
                    <a:spcPts val="0"/>
                  </a:spcBef>
                  <a:spcAft>
                    <a:spcPts val="0"/>
                  </a:spcAft>
                  <a:defRPr sz="1200"/>
                </a:pPr>
                <a:r>
                  <a:rPr lang="en-US" sz="1200">
                    <a:solidFill>
                      <a:srgbClr val="FF0000"/>
                    </a:solidFill>
                    <a:latin typeface="Arial" pitchFamily="18"/>
                    <a:ea typeface="Droid Sans Fallback" pitchFamily="2"/>
                    <a:cs typeface="Lohit Hindi" pitchFamily="2"/>
                  </a:rPr>
                  <a:t>Optimal hardware/software</a:t>
                </a:r>
              </a:p>
            </p:txBody>
          </p:sp>
          <p:sp>
            <p:nvSpPr>
              <p:cNvPr id="8" name="TextBox 7"/>
              <p:cNvSpPr txBox="1"/>
              <p:nvPr/>
            </p:nvSpPr>
            <p:spPr>
              <a:xfrm>
                <a:off x="4931640" y="5052430"/>
                <a:ext cx="2606981" cy="275545"/>
              </a:xfrm>
              <a:prstGeom prst="rect">
                <a:avLst/>
              </a:prstGeom>
              <a:noFill/>
              <a:ln>
                <a:noFill/>
              </a:ln>
            </p:spPr>
            <p:txBody>
              <a:bodyPr vert="horz" wrap="none" lIns="90000" tIns="45000" rIns="90000" bIns="45000" anchorCtr="0" compatLnSpc="0">
                <a:spAutoFit/>
              </a:bodyPr>
              <a:lstStyle/>
              <a:p>
                <a:pPr hangingPunct="0">
                  <a:spcBef>
                    <a:spcPts val="0"/>
                  </a:spcBef>
                  <a:spcAft>
                    <a:spcPts val="0"/>
                  </a:spcAft>
                  <a:defRPr sz="1200"/>
                </a:pPr>
                <a:r>
                  <a:rPr lang="en-US" sz="1200" dirty="0">
                    <a:solidFill>
                      <a:srgbClr val="FF0000"/>
                    </a:solidFill>
                    <a:latin typeface="Arial" pitchFamily="18"/>
                    <a:ea typeface="Droid Sans Fallback" pitchFamily="2"/>
                    <a:cs typeface="Lohit Hindi" pitchFamily="2"/>
                  </a:rPr>
                  <a:t>Higher inter-node communication</a:t>
                </a:r>
              </a:p>
            </p:txBody>
          </p:sp>
          <p:sp>
            <p:nvSpPr>
              <p:cNvPr id="9" name="TextBox 8"/>
              <p:cNvSpPr txBox="1"/>
              <p:nvPr/>
            </p:nvSpPr>
            <p:spPr>
              <a:xfrm>
                <a:off x="6881400" y="3909070"/>
                <a:ext cx="1787081" cy="275545"/>
              </a:xfrm>
              <a:prstGeom prst="rect">
                <a:avLst/>
              </a:prstGeom>
              <a:noFill/>
              <a:ln>
                <a:noFill/>
              </a:ln>
            </p:spPr>
            <p:txBody>
              <a:bodyPr vert="horz" wrap="none" lIns="90000" tIns="45000" rIns="90000" bIns="45000" anchorCtr="0" compatLnSpc="0">
                <a:spAutoFit/>
              </a:bodyPr>
              <a:lstStyle/>
              <a:p>
                <a:pPr hangingPunct="0">
                  <a:spcBef>
                    <a:spcPts val="0"/>
                  </a:spcBef>
                  <a:spcAft>
                    <a:spcPts val="0"/>
                  </a:spcAft>
                  <a:defRPr sz="1200"/>
                </a:pPr>
                <a:r>
                  <a:rPr lang="en-US" sz="1200" dirty="0">
                    <a:solidFill>
                      <a:srgbClr val="FF0000"/>
                    </a:solidFill>
                    <a:latin typeface="Arial" pitchFamily="18"/>
                    <a:ea typeface="Droid Sans Fallback" pitchFamily="2"/>
                    <a:cs typeface="Lohit Hindi" pitchFamily="2"/>
                  </a:rPr>
                  <a:t>(local communication)</a:t>
                </a:r>
              </a:p>
            </p:txBody>
          </p:sp>
        </p:grpSp>
        <p:cxnSp>
          <p:nvCxnSpPr>
            <p:cNvPr id="13" name="Elbow Connector 12"/>
            <p:cNvCxnSpPr>
              <a:endCxn id="11" idx="3"/>
            </p:cNvCxnSpPr>
            <p:nvPr/>
          </p:nvCxnSpPr>
          <p:spPr bwMode="auto">
            <a:xfrm rot="5400000">
              <a:off x="6740788" y="4130343"/>
              <a:ext cx="676273" cy="228600"/>
            </a:xfrm>
            <a:prstGeom prst="bentConnector2">
              <a:avLst/>
            </a:prstGeom>
            <a:solidFill>
              <a:schemeClr val="accent1"/>
            </a:solidFill>
            <a:ln w="9525" cap="flat" cmpd="sng" algn="ctr">
              <a:solidFill>
                <a:schemeClr val="tx1"/>
              </a:solidFill>
              <a:prstDash val="solid"/>
              <a:round/>
              <a:headEnd type="none" w="med" len="med"/>
              <a:tailEnd type="arrow"/>
            </a:ln>
            <a:effectLst/>
          </p:spPr>
        </p:cxnSp>
      </p:grpSp>
      <p:cxnSp>
        <p:nvCxnSpPr>
          <p:cNvPr id="14" name="Elbow Connector 13"/>
          <p:cNvCxnSpPr>
            <a:endCxn id="12" idx="3"/>
          </p:cNvCxnSpPr>
          <p:nvPr/>
        </p:nvCxnSpPr>
        <p:spPr bwMode="auto">
          <a:xfrm rot="5400000">
            <a:off x="6523348" y="4376357"/>
            <a:ext cx="1825526" cy="885824"/>
          </a:xfrm>
          <a:prstGeom prst="bentConnector2">
            <a:avLst/>
          </a:prstGeom>
          <a:solidFill>
            <a:schemeClr val="accent1"/>
          </a:solidFill>
          <a:ln w="9525" cap="flat" cmpd="sng" algn="ctr">
            <a:solidFill>
              <a:schemeClr val="tx1"/>
            </a:solidFill>
            <a:prstDash val="solid"/>
            <a:round/>
            <a:headEnd type="none" w="med" len="med"/>
            <a:tailEnd type="arrow"/>
          </a:ln>
          <a:effectLst/>
        </p:spPr>
      </p:cxnSp>
      <p:sp>
        <p:nvSpPr>
          <p:cNvPr id="15" name="TextBox 14"/>
          <p:cNvSpPr txBox="1"/>
          <p:nvPr/>
        </p:nvSpPr>
        <p:spPr>
          <a:xfrm>
            <a:off x="6812224" y="5016495"/>
            <a:ext cx="1447800" cy="261610"/>
          </a:xfrm>
          <a:prstGeom prst="rect">
            <a:avLst/>
          </a:prstGeom>
          <a:noFill/>
        </p:spPr>
        <p:txBody>
          <a:bodyPr wrap="square" lIns="91430" tIns="45715" rIns="91430" bIns="45715" rtlCol="0">
            <a:spAutoFit/>
          </a:bodyPr>
          <a:lstStyle/>
          <a:p>
            <a:pPr fontAlgn="auto">
              <a:spcBef>
                <a:spcPts val="0"/>
              </a:spcBef>
              <a:spcAft>
                <a:spcPts val="0"/>
              </a:spcAft>
            </a:pPr>
            <a:r>
              <a:rPr lang="en-US" sz="1100" i="1" dirty="0">
                <a:solidFill>
                  <a:srgbClr val="000000"/>
                </a:solidFill>
                <a:cs typeface="+mn-cs"/>
              </a:rPr>
              <a:t>16 cores/node</a:t>
            </a:r>
          </a:p>
        </p:txBody>
      </p:sp>
      <p:sp>
        <p:nvSpPr>
          <p:cNvPr id="16" name="TextBox 15"/>
          <p:cNvSpPr txBox="1"/>
          <p:nvPr/>
        </p:nvSpPr>
        <p:spPr>
          <a:xfrm>
            <a:off x="6812224" y="6116305"/>
            <a:ext cx="1447800" cy="261610"/>
          </a:xfrm>
          <a:prstGeom prst="rect">
            <a:avLst/>
          </a:prstGeom>
          <a:noFill/>
        </p:spPr>
        <p:txBody>
          <a:bodyPr wrap="square" lIns="91430" tIns="45715" rIns="91430" bIns="45715" rtlCol="0">
            <a:spAutoFit/>
          </a:bodyPr>
          <a:lstStyle/>
          <a:p>
            <a:pPr fontAlgn="auto">
              <a:spcBef>
                <a:spcPts val="0"/>
              </a:spcBef>
              <a:spcAft>
                <a:spcPts val="0"/>
              </a:spcAft>
            </a:pPr>
            <a:r>
              <a:rPr lang="en-US" sz="1100" i="1" dirty="0">
                <a:solidFill>
                  <a:srgbClr val="000000"/>
                </a:solidFill>
                <a:cs typeface="+mn-cs"/>
              </a:rPr>
              <a:t>32 cores/node</a:t>
            </a:r>
          </a:p>
        </p:txBody>
      </p:sp>
      <p:sp>
        <p:nvSpPr>
          <p:cNvPr id="17" name="Text Placeholder 12"/>
          <p:cNvSpPr txBox="1">
            <a:spLocks/>
          </p:cNvSpPr>
          <p:nvPr/>
        </p:nvSpPr>
        <p:spPr bwMode="auto">
          <a:xfrm>
            <a:off x="457143" y="6355041"/>
            <a:ext cx="9326880" cy="731519"/>
          </a:xfrm>
          <a:prstGeom prst="rect">
            <a:avLst/>
          </a:prstGeom>
          <a:noFill/>
          <a:ln w="9525">
            <a:noFill/>
            <a:miter lim="800000"/>
            <a:headEnd/>
            <a:tailEnd/>
          </a:ln>
        </p:spPr>
        <p:txBody>
          <a:bodyPr vert="horz" wrap="square" lIns="91301" tIns="45653" rIns="91301" bIns="45653" numCol="1" anchor="t" anchorCtr="0" compatLnSpc="1">
            <a:prstTxWarp prst="textNoShape">
              <a:avLst/>
            </a:prstTxWarp>
          </a:bodyPr>
          <a:lstStyle>
            <a:defPPr marL="432000" lvl="0" indent="-324000">
              <a:spcBef>
                <a:spcPts val="0"/>
              </a:spcBef>
              <a:spcAft>
                <a:spcPts val="1417"/>
              </a:spcAft>
              <a:buSzPct val="45000"/>
              <a:buFont typeface="StarSymbol"/>
              <a:buNone/>
              <a:defRPr lang="en-US" sz="3200" b="0" i="0" u="none" strike="noStrike" kern="1200">
                <a:ln>
                  <a:noFill/>
                </a:ln>
                <a:latin typeface="Arial" pitchFamily="18"/>
                <a:ea typeface="Droid Sans Fallback" pitchFamily="2"/>
                <a:cs typeface="Lohit Hindi" pitchFamily="2"/>
              </a:defRPr>
            </a:defPPr>
            <a:lvl1pPr marL="432000" lvl="0" indent="-324000" algn="l" rtl="0" eaLnBrk="0" fontAlgn="base" hangingPunct="0">
              <a:spcBef>
                <a:spcPts val="0"/>
              </a:spcBef>
              <a:spcAft>
                <a:spcPts val="1417"/>
              </a:spcAft>
              <a:buSzPct val="45000"/>
              <a:buFont typeface="StarSymbol"/>
              <a:buChar char="●"/>
              <a:defRPr lang="en-US" sz="3200" b="0" i="0" u="none" strike="noStrike" kern="1200">
                <a:ln>
                  <a:noFill/>
                </a:ln>
                <a:solidFill>
                  <a:srgbClr val="5F5F5F"/>
                </a:solidFill>
                <a:latin typeface="Arial" pitchFamily="18"/>
                <a:ea typeface="Droid Sans Fallback" pitchFamily="2"/>
                <a:cs typeface="Lohit Hindi" pitchFamily="2"/>
              </a:defRPr>
            </a:lvl1pPr>
            <a:lvl2pPr marL="864000" lvl="1" indent="-324000" algn="l" rtl="0" eaLnBrk="0" fontAlgn="base" hangingPunct="0">
              <a:spcBef>
                <a:spcPts val="0"/>
              </a:spcBef>
              <a:spcAft>
                <a:spcPts val="1134"/>
              </a:spcAft>
              <a:buSzPct val="75000"/>
              <a:buFont typeface="StarSymbol"/>
              <a:buChar char="–"/>
              <a:defRPr lang="en-US" sz="2800" b="0" i="0" u="none" strike="noStrike" kern="1200">
                <a:ln>
                  <a:noFill/>
                </a:ln>
                <a:solidFill>
                  <a:srgbClr val="5F5F5F"/>
                </a:solidFill>
                <a:latin typeface="Arial" pitchFamily="18"/>
                <a:ea typeface="Droid Sans Fallback" pitchFamily="2"/>
                <a:cs typeface="Lohit Hindi" pitchFamily="2"/>
              </a:defRPr>
            </a:lvl2pPr>
            <a:lvl3pPr marL="1295999" lvl="2" indent="-288000" algn="l" rtl="0" eaLnBrk="0" fontAlgn="base" hangingPunct="0">
              <a:spcBef>
                <a:spcPts val="0"/>
              </a:spcBef>
              <a:spcAft>
                <a:spcPts val="850"/>
              </a:spcAft>
              <a:buSzPct val="45000"/>
              <a:buFont typeface="StarSymbol"/>
              <a:buChar char="●"/>
              <a:defRPr lang="en-US" sz="2400" b="0" i="0" u="none" strike="noStrike" kern="1200">
                <a:ln>
                  <a:noFill/>
                </a:ln>
                <a:solidFill>
                  <a:srgbClr val="5F5F5F"/>
                </a:solidFill>
                <a:latin typeface="Arial" pitchFamily="18"/>
                <a:ea typeface="Droid Sans Fallback" pitchFamily="2"/>
                <a:cs typeface="Lohit Hindi" pitchFamily="2"/>
              </a:defRPr>
            </a:lvl3pPr>
            <a:lvl4pPr marL="1728000" lvl="3" indent="-216000" algn="l" rtl="0" eaLnBrk="0" fontAlgn="base" hangingPunct="0">
              <a:spcBef>
                <a:spcPts val="0"/>
              </a:spcBef>
              <a:spcAft>
                <a:spcPts val="567"/>
              </a:spcAft>
              <a:buSzPct val="7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4pPr>
            <a:lvl5pPr marL="2160000" lvl="4" indent="-216000" algn="l" rtl="0" eaLnBrk="0" fontAlgn="base" hangingPunct="0">
              <a:spcBef>
                <a:spcPts val="0"/>
              </a:spcBef>
              <a:spcAft>
                <a:spcPts val="283"/>
              </a:spcAft>
              <a:buSzPct val="4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5pPr>
            <a:lvl6pPr marL="2592000" lvl="5" indent="-216000" algn="l" rtl="0" fontAlgn="base">
              <a:spcBef>
                <a:spcPts val="0"/>
              </a:spcBef>
              <a:spcAft>
                <a:spcPts val="283"/>
              </a:spcAft>
              <a:buSzPct val="4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6pPr>
            <a:lvl7pPr marL="3024000" lvl="6" indent="-216000" algn="l" rtl="0" fontAlgn="base">
              <a:spcBef>
                <a:spcPts val="0"/>
              </a:spcBef>
              <a:spcAft>
                <a:spcPts val="283"/>
              </a:spcAft>
              <a:buSzPct val="4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7pPr>
            <a:lvl8pPr marL="3456000" lvl="7" indent="-216000" algn="l" rtl="0" fontAlgn="base">
              <a:spcBef>
                <a:spcPts val="0"/>
              </a:spcBef>
              <a:spcAft>
                <a:spcPts val="283"/>
              </a:spcAft>
              <a:buSzPct val="4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8pPr>
            <a:lvl9pPr marL="3887999" lvl="8" indent="-216000" algn="l" rtl="0" fontAlgn="base">
              <a:spcBef>
                <a:spcPts val="0"/>
              </a:spcBef>
              <a:spcAft>
                <a:spcPts val="283"/>
              </a:spcAft>
              <a:buSzPct val="45000"/>
              <a:buFont typeface="StarSymbol"/>
              <a:buChar char="●"/>
              <a:defRPr lang="en-US" sz="2000" b="0" i="0" u="none" strike="noStrike" kern="1200">
                <a:ln>
                  <a:noFill/>
                </a:ln>
                <a:solidFill>
                  <a:srgbClr val="5F5F5F"/>
                </a:solidFill>
                <a:latin typeface="Arial" pitchFamily="18"/>
                <a:ea typeface="Droid Sans Fallback" pitchFamily="2"/>
                <a:cs typeface="Lohit Hindi" pitchFamily="2"/>
              </a:defRPr>
            </a:lvl9pPr>
          </a:lstStyle>
          <a:p>
            <a:pPr marL="107988" indent="0">
              <a:buNone/>
            </a:pPr>
            <a:r>
              <a:rPr lang="en-US" sz="1800" b="1" dirty="0">
                <a:solidFill>
                  <a:srgbClr val="FF0000"/>
                </a:solidFill>
              </a:rPr>
              <a:t>Lessons learned</a:t>
            </a:r>
            <a:r>
              <a:rPr lang="en-US" sz="1800" dirty="0">
                <a:solidFill>
                  <a:schemeClr val="tx1"/>
                </a:solidFill>
              </a:rPr>
              <a:t>: </a:t>
            </a:r>
            <a:r>
              <a:rPr lang="en-US" sz="1800" dirty="0" smtClean="0">
                <a:solidFill>
                  <a:schemeClr val="tx1"/>
                </a:solidFill>
              </a:rPr>
              <a:t>Energy </a:t>
            </a:r>
            <a:r>
              <a:rPr lang="en-US" sz="1800" dirty="0">
                <a:solidFill>
                  <a:schemeClr val="tx1"/>
                </a:solidFill>
              </a:rPr>
              <a:t>for data motion is impacted by algorithm and system</a:t>
            </a:r>
          </a:p>
        </p:txBody>
      </p:sp>
      <p:sp>
        <p:nvSpPr>
          <p:cNvPr id="2" name="Title 1"/>
          <p:cNvSpPr>
            <a:spLocks noGrp="1"/>
          </p:cNvSpPr>
          <p:nvPr>
            <p:ph type="title"/>
          </p:nvPr>
        </p:nvSpPr>
        <p:spPr>
          <a:xfrm>
            <a:off x="274367" y="609304"/>
            <a:ext cx="8778143" cy="808038"/>
          </a:xfrm>
        </p:spPr>
        <p:txBody>
          <a:bodyPr/>
          <a:lstStyle/>
          <a:p>
            <a:r>
              <a:rPr lang="en-US" sz="2400" b="1" dirty="0">
                <a:latin typeface="Palatino Linotype" charset="0"/>
              </a:rPr>
              <a:t>Impact of task mapping on communication behavior and energy consumption</a:t>
            </a:r>
          </a:p>
        </p:txBody>
      </p:sp>
    </p:spTree>
    <p:extLst>
      <p:ext uri="{BB962C8B-B14F-4D97-AF65-F5344CB8AC3E}">
        <p14:creationId xmlns:p14="http://schemas.microsoft.com/office/powerpoint/2010/main" val="27625078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 name="Picture 43" descr="percentage_on_chip_data_communication.eps"/>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31927" y="1868088"/>
            <a:ext cx="4389072" cy="2253057"/>
          </a:xfrm>
          <a:prstGeom prst="rect">
            <a:avLst/>
          </a:prstGeom>
        </p:spPr>
      </p:pic>
      <p:sp>
        <p:nvSpPr>
          <p:cNvPr id="2" name="Content Placeholder 1"/>
          <p:cNvSpPr>
            <a:spLocks noGrp="1"/>
          </p:cNvSpPr>
          <p:nvPr>
            <p:ph idx="1"/>
          </p:nvPr>
        </p:nvSpPr>
        <p:spPr>
          <a:xfrm>
            <a:off x="182928" y="1783098"/>
            <a:ext cx="3474682" cy="5114135"/>
          </a:xfrm>
        </p:spPr>
        <p:txBody>
          <a:bodyPr/>
          <a:lstStyle/>
          <a:p>
            <a:pPr>
              <a:spcAft>
                <a:spcPts val="600"/>
              </a:spcAft>
            </a:pPr>
            <a:r>
              <a:rPr lang="en-US" sz="1800" dirty="0" smtClean="0">
                <a:solidFill>
                  <a:srgbClr val="000000"/>
                </a:solidFill>
              </a:rPr>
              <a:t>Algorithmic Effects</a:t>
            </a:r>
          </a:p>
          <a:p>
            <a:pPr marL="454025" lvl="1">
              <a:spcAft>
                <a:spcPts val="0"/>
              </a:spcAft>
            </a:pPr>
            <a:r>
              <a:rPr lang="en-US" sz="1600" dirty="0">
                <a:solidFill>
                  <a:srgbClr val="000000"/>
                </a:solidFill>
              </a:rPr>
              <a:t>Overall network data communication increases</a:t>
            </a:r>
          </a:p>
          <a:p>
            <a:pPr marL="623888" lvl="2">
              <a:spcAft>
                <a:spcPts val="0"/>
              </a:spcAft>
            </a:pPr>
            <a:r>
              <a:rPr lang="en-US" sz="1400" dirty="0" smtClean="0">
                <a:solidFill>
                  <a:srgbClr val="000000"/>
                </a:solidFill>
              </a:rPr>
              <a:t>As the fain-in increases</a:t>
            </a:r>
            <a:endParaRPr lang="en-US" sz="1400" dirty="0">
              <a:solidFill>
                <a:srgbClr val="000000"/>
              </a:solidFill>
            </a:endParaRPr>
          </a:p>
          <a:p>
            <a:pPr marL="623888" lvl="2">
              <a:lnSpc>
                <a:spcPts val="1880"/>
              </a:lnSpc>
              <a:spcBef>
                <a:spcPts val="0"/>
              </a:spcBef>
              <a:spcAft>
                <a:spcPts val="0"/>
              </a:spcAft>
              <a:buNone/>
            </a:pPr>
            <a:r>
              <a:rPr lang="en-US" sz="1400" dirty="0" smtClean="0">
                <a:solidFill>
                  <a:srgbClr val="000000"/>
                </a:solidFill>
              </a:rPr>
              <a:t>	(the fan</a:t>
            </a:r>
            <a:r>
              <a:rPr lang="en-US" sz="1400" dirty="0">
                <a:solidFill>
                  <a:srgbClr val="000000"/>
                </a:solidFill>
              </a:rPr>
              <a:t>-in </a:t>
            </a:r>
            <a:r>
              <a:rPr lang="en-US" sz="1400" dirty="0" smtClean="0">
                <a:solidFill>
                  <a:srgbClr val="000000"/>
                </a:solidFill>
              </a:rPr>
              <a:t>larger than MPI   ranks/node)</a:t>
            </a:r>
          </a:p>
          <a:p>
            <a:pPr marL="971550" lvl="2" indent="0">
              <a:spcAft>
                <a:spcPts val="0"/>
              </a:spcAft>
              <a:buNone/>
            </a:pPr>
            <a:endParaRPr lang="en-US" sz="1400" dirty="0">
              <a:solidFill>
                <a:srgbClr val="000000"/>
              </a:solidFill>
            </a:endParaRPr>
          </a:p>
          <a:p>
            <a:pPr marL="454025" lvl="1">
              <a:spcAft>
                <a:spcPts val="0"/>
              </a:spcAft>
            </a:pPr>
            <a:r>
              <a:rPr lang="en-US" sz="1600" dirty="0" smtClean="0">
                <a:solidFill>
                  <a:srgbClr val="000000"/>
                </a:solidFill>
              </a:rPr>
              <a:t>Impact on energy for communication</a:t>
            </a:r>
          </a:p>
          <a:p>
            <a:pPr marL="627063" lvl="2" defTabSz="635000">
              <a:spcAft>
                <a:spcPts val="1200"/>
              </a:spcAft>
              <a:tabLst>
                <a:tab pos="396875" algn="l"/>
                <a:tab pos="460375" algn="l"/>
                <a:tab pos="682625" algn="l"/>
              </a:tabLst>
            </a:pPr>
            <a:r>
              <a:rPr lang="en-US" sz="1400" dirty="0" smtClean="0">
                <a:solidFill>
                  <a:srgbClr val="000000"/>
                </a:solidFill>
              </a:rPr>
              <a:t>Fixing cores/node, the trend is:</a:t>
            </a:r>
          </a:p>
          <a:p>
            <a:pPr marL="627063" lvl="2" defTabSz="635000">
              <a:buNone/>
              <a:tabLst>
                <a:tab pos="396875" algn="l"/>
                <a:tab pos="460375" algn="l"/>
                <a:tab pos="682625" algn="l"/>
              </a:tabLst>
            </a:pPr>
            <a:r>
              <a:rPr lang="en-US" sz="1400" b="1" dirty="0" smtClean="0">
                <a:solidFill>
                  <a:srgbClr val="000000"/>
                </a:solidFill>
              </a:rPr>
              <a:t>Larger fan-in </a:t>
            </a:r>
            <a:r>
              <a:rPr lang="en-US" sz="1400" b="1" dirty="0" smtClean="0">
                <a:latin typeface="Wingdings"/>
                <a:ea typeface="Wingdings"/>
                <a:cs typeface="Wingdings"/>
                <a:sym typeface="Wingdings"/>
              </a:rPr>
              <a:t></a:t>
            </a:r>
            <a:endParaRPr lang="en-US" sz="1400" b="1" dirty="0" smtClean="0">
              <a:solidFill>
                <a:srgbClr val="000000"/>
              </a:solidFill>
            </a:endParaRPr>
          </a:p>
          <a:p>
            <a:pPr marL="627063" lvl="2" defTabSz="635000">
              <a:buNone/>
              <a:tabLst>
                <a:tab pos="396875" algn="l"/>
                <a:tab pos="460375" algn="l"/>
                <a:tab pos="682625" algn="l"/>
              </a:tabLst>
            </a:pPr>
            <a:r>
              <a:rPr lang="en-US" sz="1400" b="1" dirty="0" smtClean="0">
                <a:solidFill>
                  <a:srgbClr val="000000"/>
                </a:solidFill>
              </a:rPr>
              <a:t>Higher on-chip communication </a:t>
            </a:r>
            <a:r>
              <a:rPr lang="en-US" sz="1400" b="1" dirty="0" smtClean="0">
                <a:latin typeface="Wingdings"/>
                <a:ea typeface="Wingdings"/>
                <a:cs typeface="Wingdings"/>
                <a:sym typeface="Wingdings"/>
              </a:rPr>
              <a:t></a:t>
            </a:r>
            <a:endParaRPr lang="en-US" sz="1400" b="1" dirty="0" smtClean="0">
              <a:solidFill>
                <a:srgbClr val="000000"/>
              </a:solidFill>
            </a:endParaRPr>
          </a:p>
          <a:p>
            <a:pPr marL="627063" lvl="2" defTabSz="635000">
              <a:buNone/>
              <a:tabLst>
                <a:tab pos="396875" algn="l"/>
                <a:tab pos="460375" algn="l"/>
                <a:tab pos="682625" algn="l"/>
              </a:tabLst>
            </a:pPr>
            <a:r>
              <a:rPr lang="en-US" sz="1400" b="1" dirty="0" smtClean="0">
                <a:solidFill>
                  <a:srgbClr val="000000"/>
                </a:solidFill>
              </a:rPr>
              <a:t>Lower energy</a:t>
            </a:r>
          </a:p>
          <a:p>
            <a:endParaRPr lang="en-US" sz="1400" dirty="0" smtClean="0">
              <a:solidFill>
                <a:srgbClr val="000000"/>
              </a:solidFill>
            </a:endParaRPr>
          </a:p>
          <a:p>
            <a:pPr marL="568325" lvl="1">
              <a:spcAft>
                <a:spcPts val="1000"/>
              </a:spcAft>
            </a:pPr>
            <a:endParaRPr lang="en-US" sz="1600" dirty="0">
              <a:solidFill>
                <a:srgbClr val="000000"/>
              </a:solidFill>
            </a:endParaRPr>
          </a:p>
          <a:p>
            <a:pPr lvl="1"/>
            <a:endParaRPr lang="en-US" sz="1400" dirty="0">
              <a:solidFill>
                <a:srgbClr val="000000"/>
              </a:solidFill>
            </a:endParaRPr>
          </a:p>
          <a:p>
            <a:endParaRPr lang="en-US" sz="1800" dirty="0" smtClean="0">
              <a:solidFill>
                <a:srgbClr val="000000"/>
              </a:solidFill>
            </a:endParaRPr>
          </a:p>
          <a:p>
            <a:endParaRPr lang="en-US" sz="1400" dirty="0">
              <a:solidFill>
                <a:srgbClr val="000000"/>
              </a:solidFill>
            </a:endParaRPr>
          </a:p>
          <a:p>
            <a:pPr lvl="1"/>
            <a:endParaRPr lang="en-US" sz="1100" b="1" dirty="0">
              <a:solidFill>
                <a:srgbClr val="000000"/>
              </a:solidFill>
            </a:endParaRPr>
          </a:p>
        </p:txBody>
      </p:sp>
      <p:pic>
        <p:nvPicPr>
          <p:cNvPr id="6" name="Picture 5" descr="percentage_on_chip_data_communication.eps"/>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34559" y="-2788852"/>
            <a:ext cx="4389072" cy="2253057"/>
          </a:xfrm>
          <a:prstGeom prst="rect">
            <a:avLst/>
          </a:prstGeom>
        </p:spPr>
      </p:pic>
      <p:sp>
        <p:nvSpPr>
          <p:cNvPr id="15" name="Oval 14"/>
          <p:cNvSpPr/>
          <p:nvPr/>
        </p:nvSpPr>
        <p:spPr>
          <a:xfrm>
            <a:off x="4450074" y="1868089"/>
            <a:ext cx="944878" cy="426145"/>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6" name="TextBox 15"/>
          <p:cNvSpPr txBox="1"/>
          <p:nvPr/>
        </p:nvSpPr>
        <p:spPr>
          <a:xfrm>
            <a:off x="4389122" y="1593772"/>
            <a:ext cx="1737341" cy="253916"/>
          </a:xfrm>
          <a:prstGeom prst="rect">
            <a:avLst/>
          </a:prstGeom>
          <a:noFill/>
        </p:spPr>
        <p:txBody>
          <a:bodyPr wrap="square" rtlCol="0">
            <a:spAutoFit/>
          </a:bodyPr>
          <a:lstStyle/>
          <a:p>
            <a:pPr algn="ctr"/>
            <a:r>
              <a:rPr lang="en-US" sz="1050" b="1" dirty="0" smtClean="0"/>
              <a:t>Optimal communication</a:t>
            </a:r>
          </a:p>
        </p:txBody>
      </p:sp>
      <p:sp>
        <p:nvSpPr>
          <p:cNvPr id="18" name="Oval 17"/>
          <p:cNvSpPr/>
          <p:nvPr/>
        </p:nvSpPr>
        <p:spPr>
          <a:xfrm>
            <a:off x="6675097" y="3422552"/>
            <a:ext cx="1554513" cy="365756"/>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1" name="TextBox 20"/>
          <p:cNvSpPr txBox="1"/>
          <p:nvPr/>
        </p:nvSpPr>
        <p:spPr>
          <a:xfrm>
            <a:off x="8046682" y="3098493"/>
            <a:ext cx="1185773" cy="415498"/>
          </a:xfrm>
          <a:prstGeom prst="rect">
            <a:avLst/>
          </a:prstGeom>
          <a:noFill/>
        </p:spPr>
        <p:txBody>
          <a:bodyPr wrap="square" rtlCol="0">
            <a:spAutoFit/>
          </a:bodyPr>
          <a:lstStyle/>
          <a:p>
            <a:r>
              <a:rPr lang="en-US" sz="1050" b="1" dirty="0" smtClean="0"/>
              <a:t>Non-local communication</a:t>
            </a:r>
            <a:endParaRPr lang="en-US" sz="1050" b="1" dirty="0"/>
          </a:p>
        </p:txBody>
      </p:sp>
      <p:sp>
        <p:nvSpPr>
          <p:cNvPr id="23" name="Slide Number Placeholder 5"/>
          <p:cNvSpPr>
            <a:spLocks noGrp="1"/>
          </p:cNvSpPr>
          <p:nvPr>
            <p:ph type="sldNum" sz="quarter" idx="10"/>
          </p:nvPr>
        </p:nvSpPr>
        <p:spPr>
          <a:xfrm>
            <a:off x="8757415" y="6537926"/>
            <a:ext cx="365757" cy="274317"/>
          </a:xfrm>
        </p:spPr>
        <p:txBody>
          <a:bodyPr/>
          <a:lstStyle/>
          <a:p>
            <a:pPr algn="r">
              <a:defRPr/>
            </a:pPr>
            <a:fld id="{E5444AF3-8901-F747-B45C-A1F856637892}" type="slidenum">
              <a:rPr lang="en-US" sz="1200" smtClean="0">
                <a:solidFill>
                  <a:srgbClr val="000000"/>
                </a:solidFill>
                <a:latin typeface="Arial"/>
                <a:cs typeface="Arial"/>
              </a:rPr>
              <a:pPr algn="r">
                <a:defRPr/>
              </a:pPr>
              <a:t>118</a:t>
            </a:fld>
            <a:endParaRPr lang="en-US" sz="1200" dirty="0">
              <a:solidFill>
                <a:srgbClr val="000000"/>
              </a:solidFill>
              <a:latin typeface="Arial"/>
              <a:cs typeface="Arial"/>
            </a:endParaRPr>
          </a:p>
        </p:txBody>
      </p:sp>
      <p:sp>
        <p:nvSpPr>
          <p:cNvPr id="26" name="Title 1"/>
          <p:cNvSpPr>
            <a:spLocks noGrp="1"/>
          </p:cNvSpPr>
          <p:nvPr>
            <p:ph type="title"/>
          </p:nvPr>
        </p:nvSpPr>
        <p:spPr>
          <a:xfrm>
            <a:off x="274367" y="609304"/>
            <a:ext cx="8778143" cy="808038"/>
          </a:xfrm>
        </p:spPr>
        <p:txBody>
          <a:bodyPr/>
          <a:lstStyle/>
          <a:p>
            <a:r>
              <a:rPr lang="en-US" sz="2800" b="1" dirty="0">
                <a:cs typeface="Arial"/>
              </a:rPr>
              <a:t>Impact of </a:t>
            </a:r>
            <a:r>
              <a:rPr lang="en-US" sz="2800" b="1" dirty="0" smtClean="0">
                <a:cs typeface="Arial"/>
              </a:rPr>
              <a:t>Co-design Choices on Communication Behavior </a:t>
            </a:r>
            <a:r>
              <a:rPr lang="en-US" sz="2800" b="1" dirty="0">
                <a:cs typeface="Arial"/>
              </a:rPr>
              <a:t>and </a:t>
            </a:r>
            <a:r>
              <a:rPr lang="en-US" sz="2800" b="1" dirty="0" smtClean="0">
                <a:cs typeface="Arial"/>
              </a:rPr>
              <a:t>Energy Consumption</a:t>
            </a:r>
            <a:endParaRPr lang="en-US" sz="2800" b="1" dirty="0">
              <a:latin typeface="Arial"/>
              <a:cs typeface="Arial"/>
            </a:endParaRPr>
          </a:p>
        </p:txBody>
      </p:sp>
      <p:sp>
        <p:nvSpPr>
          <p:cNvPr id="30" name="TextBox 29"/>
          <p:cNvSpPr txBox="1"/>
          <p:nvPr/>
        </p:nvSpPr>
        <p:spPr>
          <a:xfrm>
            <a:off x="8063391" y="1959528"/>
            <a:ext cx="1097268" cy="769441"/>
          </a:xfrm>
          <a:prstGeom prst="rect">
            <a:avLst/>
          </a:prstGeom>
          <a:noFill/>
        </p:spPr>
        <p:txBody>
          <a:bodyPr wrap="square" rtlCol="0">
            <a:spAutoFit/>
          </a:bodyPr>
          <a:lstStyle/>
          <a:p>
            <a:r>
              <a:rPr lang="en-US" sz="1100" dirty="0" smtClean="0"/>
              <a:t>Algorithm formulation </a:t>
            </a:r>
          </a:p>
          <a:p>
            <a:r>
              <a:rPr lang="en-US" sz="1100" dirty="0" smtClean="0"/>
              <a:t>(fan-in merge tree algorithm)</a:t>
            </a:r>
            <a:endParaRPr lang="en-US" sz="1100" dirty="0"/>
          </a:p>
        </p:txBody>
      </p:sp>
      <p:pic>
        <p:nvPicPr>
          <p:cNvPr id="35" name="Picture 34" descr="energy.pd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66041" y="4454737"/>
            <a:ext cx="4537836" cy="1985302"/>
          </a:xfrm>
          <a:prstGeom prst="rect">
            <a:avLst/>
          </a:prstGeom>
        </p:spPr>
      </p:pic>
      <p:sp>
        <p:nvSpPr>
          <p:cNvPr id="37" name="Oval 36"/>
          <p:cNvSpPr/>
          <p:nvPr/>
        </p:nvSpPr>
        <p:spPr>
          <a:xfrm>
            <a:off x="6993544" y="4819953"/>
            <a:ext cx="1418894" cy="614257"/>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38" name="TextBox 37"/>
          <p:cNvSpPr txBox="1"/>
          <p:nvPr/>
        </p:nvSpPr>
        <p:spPr>
          <a:xfrm>
            <a:off x="7534081" y="4125617"/>
            <a:ext cx="1792747" cy="577081"/>
          </a:xfrm>
          <a:prstGeom prst="rect">
            <a:avLst/>
          </a:prstGeom>
          <a:noFill/>
        </p:spPr>
        <p:txBody>
          <a:bodyPr wrap="square" rtlCol="0">
            <a:spAutoFit/>
          </a:bodyPr>
          <a:lstStyle/>
          <a:p>
            <a:pPr algn="ctr"/>
            <a:r>
              <a:rPr lang="en-US" sz="1050" b="1" dirty="0" smtClean="0"/>
              <a:t>High off-chip communication</a:t>
            </a:r>
          </a:p>
          <a:p>
            <a:pPr algn="ctr"/>
            <a:r>
              <a:rPr lang="en-US" sz="1050" b="1" dirty="0" smtClean="0"/>
              <a:t>Fan-in &gt; cores/node</a:t>
            </a:r>
            <a:endParaRPr lang="en-US" sz="1050" b="1" dirty="0"/>
          </a:p>
        </p:txBody>
      </p:sp>
      <p:cxnSp>
        <p:nvCxnSpPr>
          <p:cNvPr id="39" name="Straight Arrow Connector 38"/>
          <p:cNvCxnSpPr/>
          <p:nvPr/>
        </p:nvCxnSpPr>
        <p:spPr>
          <a:xfrm>
            <a:off x="5760707" y="5158535"/>
            <a:ext cx="307879" cy="477211"/>
          </a:xfrm>
          <a:prstGeom prst="straightConnector1">
            <a:avLst/>
          </a:prstGeom>
          <a:noFill/>
          <a:ln w="19050">
            <a:solidFill>
              <a:srgbClr val="FF0000"/>
            </a:solidFill>
            <a:prstDash val="dash"/>
            <a:tailEnd type="none"/>
          </a:ln>
        </p:spPr>
        <p:style>
          <a:lnRef idx="1">
            <a:schemeClr val="accent1"/>
          </a:lnRef>
          <a:fillRef idx="3">
            <a:schemeClr val="accent1"/>
          </a:fillRef>
          <a:effectRef idx="2">
            <a:schemeClr val="accent1"/>
          </a:effectRef>
          <a:fontRef idx="minor">
            <a:schemeClr val="lt1"/>
          </a:fontRef>
        </p:style>
      </p:cxnSp>
      <p:cxnSp>
        <p:nvCxnSpPr>
          <p:cNvPr id="41" name="Straight Arrow Connector 40"/>
          <p:cNvCxnSpPr/>
          <p:nvPr/>
        </p:nvCxnSpPr>
        <p:spPr>
          <a:xfrm>
            <a:off x="6307181" y="5004595"/>
            <a:ext cx="367916" cy="541182"/>
          </a:xfrm>
          <a:prstGeom prst="straightConnector1">
            <a:avLst/>
          </a:prstGeom>
          <a:noFill/>
          <a:ln w="19050">
            <a:solidFill>
              <a:srgbClr val="FF0000"/>
            </a:solidFill>
            <a:prstDash val="dash"/>
            <a:tailEnd type="none"/>
          </a:ln>
        </p:spPr>
        <p:style>
          <a:lnRef idx="1">
            <a:schemeClr val="accent1"/>
          </a:lnRef>
          <a:fillRef idx="3">
            <a:schemeClr val="accent1"/>
          </a:fillRef>
          <a:effectRef idx="2">
            <a:schemeClr val="accent1"/>
          </a:effectRef>
          <a:fontRef idx="minor">
            <a:schemeClr val="lt1"/>
          </a:fontRef>
        </p:style>
      </p:cxnSp>
      <p:cxnSp>
        <p:nvCxnSpPr>
          <p:cNvPr id="42" name="Straight Arrow Connector 41"/>
          <p:cNvCxnSpPr/>
          <p:nvPr/>
        </p:nvCxnSpPr>
        <p:spPr>
          <a:xfrm>
            <a:off x="5156345" y="5350960"/>
            <a:ext cx="238606" cy="338666"/>
          </a:xfrm>
          <a:prstGeom prst="straightConnector1">
            <a:avLst/>
          </a:prstGeom>
          <a:noFill/>
          <a:ln w="19050">
            <a:solidFill>
              <a:srgbClr val="FF0000"/>
            </a:solidFill>
            <a:prstDash val="dash"/>
            <a:tailEnd type="none"/>
          </a:ln>
        </p:spPr>
        <p:style>
          <a:lnRef idx="1">
            <a:schemeClr val="accent1"/>
          </a:lnRef>
          <a:fillRef idx="3">
            <a:schemeClr val="accent1"/>
          </a:fillRef>
          <a:effectRef idx="2">
            <a:schemeClr val="accent1"/>
          </a:effectRef>
          <a:fontRef idx="minor">
            <a:schemeClr val="lt1"/>
          </a:fontRef>
        </p:style>
      </p:cxnSp>
      <p:cxnSp>
        <p:nvCxnSpPr>
          <p:cNvPr id="43" name="Straight Arrow Connector 42"/>
          <p:cNvCxnSpPr/>
          <p:nvPr/>
        </p:nvCxnSpPr>
        <p:spPr>
          <a:xfrm>
            <a:off x="4661590" y="5545967"/>
            <a:ext cx="184727" cy="253999"/>
          </a:xfrm>
          <a:prstGeom prst="straightConnector1">
            <a:avLst/>
          </a:prstGeom>
          <a:noFill/>
          <a:ln w="19050">
            <a:solidFill>
              <a:srgbClr val="FF0000"/>
            </a:solidFill>
            <a:prstDash val="dash"/>
            <a:tailEnd type="none"/>
          </a:ln>
        </p:spPr>
        <p:style>
          <a:lnRef idx="1">
            <a:schemeClr val="accent1"/>
          </a:lnRef>
          <a:fillRef idx="3">
            <a:schemeClr val="accent1"/>
          </a:fillRef>
          <a:effectRef idx="2">
            <a:schemeClr val="accent1"/>
          </a:effectRef>
          <a:fontRef idx="minor">
            <a:schemeClr val="lt1"/>
          </a:fontRef>
        </p:style>
      </p:cxnSp>
      <p:sp>
        <p:nvSpPr>
          <p:cNvPr id="29" name="TextBox 28"/>
          <p:cNvSpPr txBox="1"/>
          <p:nvPr/>
        </p:nvSpPr>
        <p:spPr>
          <a:xfrm>
            <a:off x="5303512" y="6440039"/>
            <a:ext cx="2743170" cy="307777"/>
          </a:xfrm>
          <a:prstGeom prst="rect">
            <a:avLst/>
          </a:prstGeom>
          <a:noFill/>
        </p:spPr>
        <p:txBody>
          <a:bodyPr wrap="square" rtlCol="0">
            <a:spAutoFit/>
          </a:bodyPr>
          <a:lstStyle/>
          <a:p>
            <a:r>
              <a:rPr lang="en-US" sz="1400" i="1" dirty="0" smtClean="0"/>
              <a:t>Mapping: 16 MPI ranks per node</a:t>
            </a:r>
            <a:endParaRPr lang="en-US" sz="1400" i="1" dirty="0"/>
          </a:p>
        </p:txBody>
      </p:sp>
      <p:cxnSp>
        <p:nvCxnSpPr>
          <p:cNvPr id="32" name="Straight Arrow Connector 31"/>
          <p:cNvCxnSpPr/>
          <p:nvPr/>
        </p:nvCxnSpPr>
        <p:spPr>
          <a:xfrm>
            <a:off x="5760707" y="2508162"/>
            <a:ext cx="182878" cy="914390"/>
          </a:xfrm>
          <a:prstGeom prst="straightConnector1">
            <a:avLst/>
          </a:prstGeom>
          <a:noFill/>
          <a:ln w="19050">
            <a:solidFill>
              <a:srgbClr val="FF0000"/>
            </a:solidFill>
            <a:prstDash val="dash"/>
            <a:tailEnd type="none"/>
          </a:ln>
        </p:spPr>
        <p:style>
          <a:lnRef idx="1">
            <a:schemeClr val="accent1"/>
          </a:lnRef>
          <a:fillRef idx="3">
            <a:schemeClr val="accent1"/>
          </a:fillRef>
          <a:effectRef idx="2">
            <a:schemeClr val="accent1"/>
          </a:effectRef>
          <a:fontRef idx="minor">
            <a:schemeClr val="lt1"/>
          </a:fontRef>
        </p:style>
      </p:cxnSp>
      <p:cxnSp>
        <p:nvCxnSpPr>
          <p:cNvPr id="34" name="Straight Arrow Connector 33"/>
          <p:cNvCxnSpPr/>
          <p:nvPr/>
        </p:nvCxnSpPr>
        <p:spPr bwMode="auto">
          <a:xfrm flipV="1">
            <a:off x="3200415" y="3056796"/>
            <a:ext cx="2560292" cy="189326"/>
          </a:xfrm>
          <a:prstGeom prst="straightConnector1">
            <a:avLst/>
          </a:prstGeom>
          <a:noFill/>
          <a:ln w="19050" cap="flat" cmpd="sng" algn="ctr">
            <a:solidFill>
              <a:srgbClr val="FF0000"/>
            </a:solidFill>
            <a:prstDash val="dash"/>
            <a:round/>
            <a:headEnd type="none" w="med" len="med"/>
            <a:tailEnd type="arrow" w="lg" len="lg"/>
          </a:ln>
          <a:effectLst/>
        </p:spPr>
      </p:cxnSp>
      <p:cxnSp>
        <p:nvCxnSpPr>
          <p:cNvPr id="40" name="Straight Arrow Connector 39"/>
          <p:cNvCxnSpPr/>
          <p:nvPr/>
        </p:nvCxnSpPr>
        <p:spPr bwMode="auto">
          <a:xfrm>
            <a:off x="3657610" y="5229841"/>
            <a:ext cx="1828780" cy="91439"/>
          </a:xfrm>
          <a:prstGeom prst="straightConnector1">
            <a:avLst/>
          </a:prstGeom>
          <a:noFill/>
          <a:ln w="19050" cap="flat" cmpd="sng" algn="ctr">
            <a:solidFill>
              <a:srgbClr val="FF0000"/>
            </a:solidFill>
            <a:prstDash val="dash"/>
            <a:round/>
            <a:headEnd type="none" w="med" len="med"/>
            <a:tailEnd type="arrow" w="lg" len="lg"/>
          </a:ln>
          <a:effectLst/>
        </p:spPr>
      </p:cxnSp>
    </p:spTree>
    <p:extLst>
      <p:ext uri="{BB962C8B-B14F-4D97-AF65-F5344CB8AC3E}">
        <p14:creationId xmlns:p14="http://schemas.microsoft.com/office/powerpoint/2010/main" val="28365717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p:bldP spid="16" grpId="1"/>
      <p:bldP spid="18" grpId="0" animBg="1"/>
      <p:bldP spid="18" grpId="1" animBg="1"/>
      <p:bldP spid="21" grpId="0"/>
      <p:bldP spid="21" grpId="1"/>
      <p:bldP spid="37" grpId="0" animBg="1"/>
      <p:bldP spid="38" grpId="0"/>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 name="Picture 43" descr="percentage_on_chip_data_communication.eps"/>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31927" y="2240292"/>
            <a:ext cx="4389072" cy="2253057"/>
          </a:xfrm>
          <a:prstGeom prst="rect">
            <a:avLst/>
          </a:prstGeom>
        </p:spPr>
      </p:pic>
      <p:sp>
        <p:nvSpPr>
          <p:cNvPr id="2" name="Content Placeholder 1"/>
          <p:cNvSpPr>
            <a:spLocks noGrp="1"/>
          </p:cNvSpPr>
          <p:nvPr>
            <p:ph idx="1"/>
          </p:nvPr>
        </p:nvSpPr>
        <p:spPr>
          <a:xfrm>
            <a:off x="182928" y="1965976"/>
            <a:ext cx="3566121" cy="2987029"/>
          </a:xfrm>
        </p:spPr>
        <p:txBody>
          <a:bodyPr/>
          <a:lstStyle/>
          <a:p>
            <a:pPr>
              <a:spcAft>
                <a:spcPts val="600"/>
              </a:spcAft>
            </a:pPr>
            <a:r>
              <a:rPr lang="en-US" sz="1800" dirty="0">
                <a:solidFill>
                  <a:srgbClr val="000000"/>
                </a:solidFill>
              </a:rPr>
              <a:t>Effects of runtime MPI rank mapping</a:t>
            </a:r>
            <a:endParaRPr lang="en-US" sz="1200" dirty="0">
              <a:solidFill>
                <a:srgbClr val="000000"/>
              </a:solidFill>
            </a:endParaRPr>
          </a:p>
          <a:p>
            <a:pPr marL="568325" lvl="1"/>
            <a:r>
              <a:rPr lang="en-US" sz="1600" dirty="0">
                <a:solidFill>
                  <a:srgbClr val="000000"/>
                </a:solidFill>
              </a:rPr>
              <a:t>When the number of ranks/node is equal or larger than the fan-in merge parameter, most of the communication is local </a:t>
            </a:r>
          </a:p>
          <a:p>
            <a:pPr marL="568325" lvl="1"/>
            <a:r>
              <a:rPr lang="en-US" sz="1600" dirty="0">
                <a:solidFill>
                  <a:srgbClr val="000000"/>
                </a:solidFill>
              </a:rPr>
              <a:t>As the number of ranks per node increases, there is a corresponding decrease in the total data communication</a:t>
            </a:r>
          </a:p>
          <a:p>
            <a:pPr marL="282575" lvl="1" indent="0">
              <a:spcAft>
                <a:spcPts val="1000"/>
              </a:spcAft>
              <a:buNone/>
            </a:pPr>
            <a:endParaRPr lang="en-US" sz="1600" dirty="0">
              <a:solidFill>
                <a:srgbClr val="000000"/>
              </a:solidFill>
            </a:endParaRPr>
          </a:p>
          <a:p>
            <a:pPr lvl="1"/>
            <a:endParaRPr lang="en-US" sz="1400" dirty="0">
              <a:solidFill>
                <a:srgbClr val="000000"/>
              </a:solidFill>
            </a:endParaRPr>
          </a:p>
          <a:p>
            <a:endParaRPr lang="en-US" sz="1800" dirty="0" smtClean="0">
              <a:solidFill>
                <a:srgbClr val="000000"/>
              </a:solidFill>
            </a:endParaRPr>
          </a:p>
          <a:p>
            <a:endParaRPr lang="en-US" sz="1400" dirty="0">
              <a:solidFill>
                <a:srgbClr val="000000"/>
              </a:solidFill>
            </a:endParaRPr>
          </a:p>
          <a:p>
            <a:pPr lvl="1"/>
            <a:endParaRPr lang="en-US" sz="1100" b="1" dirty="0">
              <a:solidFill>
                <a:srgbClr val="000000"/>
              </a:solidFill>
            </a:endParaRPr>
          </a:p>
        </p:txBody>
      </p:sp>
      <p:pic>
        <p:nvPicPr>
          <p:cNvPr id="6" name="Picture 5" descr="percentage_on_chip_data_communication.eps"/>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34559" y="-2788852"/>
            <a:ext cx="4389072" cy="2253057"/>
          </a:xfrm>
          <a:prstGeom prst="rect">
            <a:avLst/>
          </a:prstGeom>
        </p:spPr>
      </p:pic>
      <p:sp>
        <p:nvSpPr>
          <p:cNvPr id="16" name="TextBox 15"/>
          <p:cNvSpPr txBox="1"/>
          <p:nvPr/>
        </p:nvSpPr>
        <p:spPr>
          <a:xfrm>
            <a:off x="4389122" y="1965976"/>
            <a:ext cx="1737341" cy="253916"/>
          </a:xfrm>
          <a:prstGeom prst="rect">
            <a:avLst/>
          </a:prstGeom>
          <a:noFill/>
        </p:spPr>
        <p:txBody>
          <a:bodyPr wrap="square" rtlCol="0">
            <a:spAutoFit/>
          </a:bodyPr>
          <a:lstStyle/>
          <a:p>
            <a:pPr algn="ctr"/>
            <a:r>
              <a:rPr lang="en-US" sz="1050" b="1" dirty="0" smtClean="0"/>
              <a:t>Optimal communication</a:t>
            </a:r>
          </a:p>
        </p:txBody>
      </p:sp>
      <p:sp>
        <p:nvSpPr>
          <p:cNvPr id="18" name="Oval 17"/>
          <p:cNvSpPr/>
          <p:nvPr/>
        </p:nvSpPr>
        <p:spPr>
          <a:xfrm>
            <a:off x="6675097" y="3794756"/>
            <a:ext cx="1554513" cy="365756"/>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1" name="TextBox 20"/>
          <p:cNvSpPr txBox="1"/>
          <p:nvPr/>
        </p:nvSpPr>
        <p:spPr>
          <a:xfrm>
            <a:off x="8046682" y="3470697"/>
            <a:ext cx="1185773" cy="415498"/>
          </a:xfrm>
          <a:prstGeom prst="rect">
            <a:avLst/>
          </a:prstGeom>
          <a:noFill/>
        </p:spPr>
        <p:txBody>
          <a:bodyPr wrap="square" rtlCol="0">
            <a:spAutoFit/>
          </a:bodyPr>
          <a:lstStyle/>
          <a:p>
            <a:r>
              <a:rPr lang="en-US" sz="1050" b="1" dirty="0" smtClean="0"/>
              <a:t>Non-local communication</a:t>
            </a:r>
            <a:endParaRPr lang="en-US" sz="1050" b="1" dirty="0"/>
          </a:p>
        </p:txBody>
      </p:sp>
      <p:sp>
        <p:nvSpPr>
          <p:cNvPr id="23" name="Slide Number Placeholder 5"/>
          <p:cNvSpPr>
            <a:spLocks noGrp="1"/>
          </p:cNvSpPr>
          <p:nvPr>
            <p:ph type="sldNum" sz="quarter" idx="10"/>
          </p:nvPr>
        </p:nvSpPr>
        <p:spPr>
          <a:xfrm>
            <a:off x="8757415" y="6544374"/>
            <a:ext cx="365757" cy="274317"/>
          </a:xfrm>
        </p:spPr>
        <p:txBody>
          <a:bodyPr/>
          <a:lstStyle/>
          <a:p>
            <a:pPr algn="r">
              <a:defRPr/>
            </a:pPr>
            <a:fld id="{E5444AF3-8901-F747-B45C-A1F856637892}" type="slidenum">
              <a:rPr lang="en-US" sz="1200" smtClean="0">
                <a:solidFill>
                  <a:srgbClr val="000000"/>
                </a:solidFill>
                <a:latin typeface="Arial"/>
                <a:cs typeface="Arial"/>
              </a:rPr>
              <a:pPr algn="r">
                <a:defRPr/>
              </a:pPr>
              <a:t>119</a:t>
            </a:fld>
            <a:endParaRPr lang="en-US" sz="1200" dirty="0">
              <a:solidFill>
                <a:srgbClr val="000000"/>
              </a:solidFill>
              <a:latin typeface="Arial"/>
              <a:cs typeface="Arial"/>
            </a:endParaRPr>
          </a:p>
        </p:txBody>
      </p:sp>
      <p:sp>
        <p:nvSpPr>
          <p:cNvPr id="30" name="TextBox 29"/>
          <p:cNvSpPr txBox="1"/>
          <p:nvPr/>
        </p:nvSpPr>
        <p:spPr>
          <a:xfrm>
            <a:off x="8063391" y="2331732"/>
            <a:ext cx="1097268" cy="769441"/>
          </a:xfrm>
          <a:prstGeom prst="rect">
            <a:avLst/>
          </a:prstGeom>
          <a:noFill/>
        </p:spPr>
        <p:txBody>
          <a:bodyPr wrap="square" rtlCol="0">
            <a:spAutoFit/>
          </a:bodyPr>
          <a:lstStyle/>
          <a:p>
            <a:r>
              <a:rPr lang="en-US" sz="1100" dirty="0" smtClean="0"/>
              <a:t>Algorithm formulation </a:t>
            </a:r>
          </a:p>
          <a:p>
            <a:r>
              <a:rPr lang="en-US" sz="1100" dirty="0" smtClean="0"/>
              <a:t>(fan-in merge tree algorithm)</a:t>
            </a:r>
            <a:endParaRPr lang="en-US" sz="1100" dirty="0"/>
          </a:p>
        </p:txBody>
      </p:sp>
      <p:cxnSp>
        <p:nvCxnSpPr>
          <p:cNvPr id="31" name="Straight Arrow Connector 30"/>
          <p:cNvCxnSpPr/>
          <p:nvPr/>
        </p:nvCxnSpPr>
        <p:spPr>
          <a:xfrm>
            <a:off x="6490059" y="2613501"/>
            <a:ext cx="733672" cy="449743"/>
          </a:xfrm>
          <a:prstGeom prst="straightConnector1">
            <a:avLst/>
          </a:prstGeom>
          <a:noFill/>
          <a:ln w="19050">
            <a:solidFill>
              <a:srgbClr val="FF0000"/>
            </a:solidFill>
            <a:prstDash val="dash"/>
            <a:tailEnd type="none"/>
          </a:ln>
        </p:spPr>
        <p:style>
          <a:lnRef idx="1">
            <a:schemeClr val="accent1"/>
          </a:lnRef>
          <a:fillRef idx="3">
            <a:schemeClr val="accent1"/>
          </a:fillRef>
          <a:effectRef idx="2">
            <a:schemeClr val="accent1"/>
          </a:effectRef>
          <a:fontRef idx="minor">
            <a:schemeClr val="lt1"/>
          </a:fontRef>
        </p:style>
      </p:cxnSp>
      <p:cxnSp>
        <p:nvCxnSpPr>
          <p:cNvPr id="33" name="Straight Arrow Connector 32"/>
          <p:cNvCxnSpPr/>
          <p:nvPr/>
        </p:nvCxnSpPr>
        <p:spPr bwMode="auto">
          <a:xfrm flipV="1">
            <a:off x="3566171" y="2639511"/>
            <a:ext cx="914390" cy="149416"/>
          </a:xfrm>
          <a:prstGeom prst="straightConnector1">
            <a:avLst/>
          </a:prstGeom>
          <a:noFill/>
          <a:ln w="19050" cap="flat" cmpd="sng" algn="ctr">
            <a:solidFill>
              <a:srgbClr val="FF0000"/>
            </a:solidFill>
            <a:prstDash val="dash"/>
            <a:round/>
            <a:headEnd type="none" w="med" len="med"/>
            <a:tailEnd type="arrow" w="lg" len="lg"/>
          </a:ln>
          <a:effectLst/>
        </p:spPr>
      </p:cxnSp>
      <p:cxnSp>
        <p:nvCxnSpPr>
          <p:cNvPr id="40" name="Straight Arrow Connector 39"/>
          <p:cNvCxnSpPr/>
          <p:nvPr/>
        </p:nvCxnSpPr>
        <p:spPr bwMode="auto">
          <a:xfrm flipV="1">
            <a:off x="3474732" y="2822387"/>
            <a:ext cx="3017487" cy="1246686"/>
          </a:xfrm>
          <a:prstGeom prst="straightConnector1">
            <a:avLst/>
          </a:prstGeom>
          <a:noFill/>
          <a:ln w="19050" cap="flat" cmpd="sng" algn="ctr">
            <a:solidFill>
              <a:srgbClr val="FF0000"/>
            </a:solidFill>
            <a:prstDash val="dash"/>
            <a:round/>
            <a:headEnd type="none" w="med" len="med"/>
            <a:tailEnd type="arrow" w="lg" len="lg"/>
          </a:ln>
          <a:effectLst/>
        </p:spPr>
      </p:cxnSp>
      <p:sp>
        <p:nvSpPr>
          <p:cNvPr id="28" name="Title 1"/>
          <p:cNvSpPr>
            <a:spLocks noGrp="1"/>
          </p:cNvSpPr>
          <p:nvPr>
            <p:ph type="title"/>
          </p:nvPr>
        </p:nvSpPr>
        <p:spPr>
          <a:xfrm>
            <a:off x="274367" y="609304"/>
            <a:ext cx="8778143" cy="808038"/>
          </a:xfrm>
        </p:spPr>
        <p:txBody>
          <a:bodyPr/>
          <a:lstStyle/>
          <a:p>
            <a:r>
              <a:rPr lang="en-US" sz="2800" b="1" dirty="0">
                <a:cs typeface="Arial"/>
              </a:rPr>
              <a:t>Impact of </a:t>
            </a:r>
            <a:r>
              <a:rPr lang="en-US" sz="2800" b="1" dirty="0" smtClean="0">
                <a:cs typeface="Arial"/>
              </a:rPr>
              <a:t>Co-design Choices on Communication Behavior </a:t>
            </a:r>
            <a:r>
              <a:rPr lang="en-US" sz="2800" b="1" dirty="0">
                <a:cs typeface="Arial"/>
              </a:rPr>
              <a:t>and </a:t>
            </a:r>
            <a:r>
              <a:rPr lang="en-US" sz="2800" b="1" dirty="0" smtClean="0">
                <a:cs typeface="Arial"/>
              </a:rPr>
              <a:t>Energy Consumption</a:t>
            </a:r>
            <a:endParaRPr lang="en-US" sz="2800" b="1" dirty="0">
              <a:latin typeface="Arial"/>
              <a:cs typeface="Arial"/>
            </a:endParaRPr>
          </a:p>
        </p:txBody>
      </p:sp>
      <p:sp>
        <p:nvSpPr>
          <p:cNvPr id="36" name="Oval 35"/>
          <p:cNvSpPr/>
          <p:nvPr/>
        </p:nvSpPr>
        <p:spPr>
          <a:xfrm>
            <a:off x="4450074" y="2267305"/>
            <a:ext cx="944878" cy="426145"/>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45" name="Content Placeholder 1"/>
          <p:cNvSpPr txBox="1">
            <a:spLocks/>
          </p:cNvSpPr>
          <p:nvPr/>
        </p:nvSpPr>
        <p:spPr bwMode="auto">
          <a:xfrm>
            <a:off x="365806" y="4892024"/>
            <a:ext cx="8503827" cy="173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rgbClr val="5F5F5F"/>
                </a:solidFill>
                <a:latin typeface="+mn-lt"/>
                <a:ea typeface="ヒラギノ角ゴ Pro W3" charset="0"/>
                <a:cs typeface="Geneva" charset="0"/>
              </a:defRPr>
            </a:lvl1pPr>
            <a:lvl2pPr marL="742950" indent="-285750" algn="l" rtl="0" eaLnBrk="0" fontAlgn="base" hangingPunct="0">
              <a:spcBef>
                <a:spcPct val="20000"/>
              </a:spcBef>
              <a:spcAft>
                <a:spcPct val="0"/>
              </a:spcAft>
              <a:buChar char="–"/>
              <a:defRPr>
                <a:solidFill>
                  <a:srgbClr val="5F5F5F"/>
                </a:solidFill>
                <a:latin typeface="+mn-lt"/>
                <a:ea typeface="Geneva" charset="0"/>
                <a:cs typeface="Geneva" charset="0"/>
              </a:defRPr>
            </a:lvl2pPr>
            <a:lvl3pPr marL="1143000" indent="-228600" algn="l" rtl="0" eaLnBrk="0" fontAlgn="base" hangingPunct="0">
              <a:spcBef>
                <a:spcPct val="20000"/>
              </a:spcBef>
              <a:spcAft>
                <a:spcPct val="0"/>
              </a:spcAft>
              <a:buChar char="•"/>
              <a:defRPr sz="1600">
                <a:solidFill>
                  <a:srgbClr val="5F5F5F"/>
                </a:solidFill>
                <a:latin typeface="+mn-lt"/>
                <a:ea typeface="Geneva" charset="0"/>
                <a:cs typeface="Geneva" charset="0"/>
              </a:defRPr>
            </a:lvl3pPr>
            <a:lvl4pPr marL="1600200" indent="-228600" algn="l" rtl="0" eaLnBrk="0" fontAlgn="base" hangingPunct="0">
              <a:spcBef>
                <a:spcPct val="20000"/>
              </a:spcBef>
              <a:spcAft>
                <a:spcPct val="0"/>
              </a:spcAft>
              <a:buChar char="–"/>
              <a:defRPr sz="1400">
                <a:solidFill>
                  <a:srgbClr val="5F5F5F"/>
                </a:solidFill>
                <a:latin typeface="+mn-lt"/>
                <a:ea typeface="Geneva" charset="0"/>
                <a:cs typeface="Geneva" charset="0"/>
              </a:defRPr>
            </a:lvl4pPr>
            <a:lvl5pPr marL="2057400" indent="-228600" algn="l" rtl="0" eaLnBrk="0" fontAlgn="base" hangingPunct="0">
              <a:spcBef>
                <a:spcPct val="20000"/>
              </a:spcBef>
              <a:spcAft>
                <a:spcPct val="0"/>
              </a:spcAft>
              <a:buChar char="»"/>
              <a:defRPr sz="1400">
                <a:solidFill>
                  <a:srgbClr val="5F5F5F"/>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pPr>
              <a:spcAft>
                <a:spcPts val="600"/>
              </a:spcAft>
            </a:pPr>
            <a:r>
              <a:rPr lang="en-US" sz="1800" dirty="0" smtClean="0">
                <a:solidFill>
                  <a:srgbClr val="000000"/>
                </a:solidFill>
              </a:rPr>
              <a:t>Lessons learned</a:t>
            </a:r>
          </a:p>
          <a:p>
            <a:pPr marL="568325" lvl="1">
              <a:spcAft>
                <a:spcPts val="0"/>
              </a:spcAft>
            </a:pPr>
            <a:r>
              <a:rPr lang="en-US" sz="1600" dirty="0" smtClean="0">
                <a:solidFill>
                  <a:srgbClr val="000000"/>
                </a:solidFill>
              </a:rPr>
              <a:t>Communication behavior is impacted by co-design of algorithm design and mapping strategy</a:t>
            </a:r>
          </a:p>
          <a:p>
            <a:pPr marL="568325" lvl="1">
              <a:spcAft>
                <a:spcPts val="400"/>
              </a:spcAft>
            </a:pPr>
            <a:r>
              <a:rPr lang="en-US" sz="1600" dirty="0" smtClean="0">
                <a:solidFill>
                  <a:srgbClr val="000000"/>
                </a:solidFill>
              </a:rPr>
              <a:t>Energy for communication is impacted by co-design of algorithm formulation</a:t>
            </a:r>
          </a:p>
          <a:p>
            <a:pPr marL="568325" lvl="1">
              <a:spcAft>
                <a:spcPts val="1000"/>
              </a:spcAft>
            </a:pPr>
            <a:r>
              <a:rPr lang="en-US" sz="1600" dirty="0">
                <a:solidFill>
                  <a:srgbClr val="000000"/>
                </a:solidFill>
              </a:rPr>
              <a:t>This supports the argument that data locality is essential for energy efficiency at </a:t>
            </a:r>
            <a:r>
              <a:rPr lang="en-US" sz="1600" dirty="0" smtClean="0">
                <a:solidFill>
                  <a:srgbClr val="000000"/>
                </a:solidFill>
              </a:rPr>
              <a:t>scale</a:t>
            </a:r>
          </a:p>
          <a:p>
            <a:pPr marL="568325" lvl="1">
              <a:spcAft>
                <a:spcPts val="1000"/>
              </a:spcAft>
            </a:pPr>
            <a:endParaRPr lang="en-US" sz="1600" dirty="0" smtClean="0">
              <a:solidFill>
                <a:srgbClr val="000000"/>
              </a:solidFill>
            </a:endParaRPr>
          </a:p>
          <a:p>
            <a:pPr lvl="1"/>
            <a:endParaRPr lang="en-US" sz="1400" dirty="0" smtClean="0">
              <a:solidFill>
                <a:srgbClr val="000000"/>
              </a:solidFill>
            </a:endParaRPr>
          </a:p>
          <a:p>
            <a:endParaRPr lang="en-US" sz="1800" dirty="0" smtClean="0">
              <a:solidFill>
                <a:srgbClr val="000000"/>
              </a:solidFill>
            </a:endParaRPr>
          </a:p>
          <a:p>
            <a:endParaRPr lang="en-US" sz="1400" dirty="0" smtClean="0">
              <a:solidFill>
                <a:srgbClr val="000000"/>
              </a:solidFill>
            </a:endParaRPr>
          </a:p>
          <a:p>
            <a:pPr lvl="1"/>
            <a:endParaRPr lang="en-US" sz="1100" b="1" dirty="0">
              <a:solidFill>
                <a:srgbClr val="000000"/>
              </a:solidFill>
            </a:endParaRPr>
          </a:p>
        </p:txBody>
      </p:sp>
    </p:spTree>
    <p:extLst>
      <p:ext uri="{BB962C8B-B14F-4D97-AF65-F5344CB8AC3E}">
        <p14:creationId xmlns:p14="http://schemas.microsoft.com/office/powerpoint/2010/main" val="9772068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21" grpId="0"/>
      <p:bldP spid="36" grpId="0" animBg="1"/>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ataCenter-hybrid-data-processing.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3154" y="3226681"/>
            <a:ext cx="8046631" cy="3629426"/>
          </a:xfrm>
          <a:prstGeom prst="rect">
            <a:avLst/>
          </a:prstGeom>
        </p:spPr>
      </p:pic>
      <p:sp>
        <p:nvSpPr>
          <p:cNvPr id="3" name="Title 2"/>
          <p:cNvSpPr>
            <a:spLocks noGrp="1"/>
          </p:cNvSpPr>
          <p:nvPr>
            <p:ph type="title"/>
          </p:nvPr>
        </p:nvSpPr>
        <p:spPr>
          <a:xfrm>
            <a:off x="182929" y="594391"/>
            <a:ext cx="8961072" cy="914390"/>
          </a:xfrm>
        </p:spPr>
        <p:txBody>
          <a:bodyPr/>
          <a:lstStyle/>
          <a:p>
            <a:r>
              <a:rPr lang="en-US" sz="2400" b="1" dirty="0"/>
              <a:t>Rethinking the Data Management Pipeline – Hybrid Staging + In-Situ &amp; In-Transit Execution</a:t>
            </a:r>
          </a:p>
        </p:txBody>
      </p:sp>
      <p:pic>
        <p:nvPicPr>
          <p:cNvPr id="9" name="Picture 8" descr="Screen Shot 2012-08-19 at 6.07.27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7469" y="1467557"/>
            <a:ext cx="1719615" cy="1998595"/>
          </a:xfrm>
          <a:prstGeom prst="rect">
            <a:avLst/>
          </a:prstGeom>
        </p:spPr>
      </p:pic>
      <p:pic>
        <p:nvPicPr>
          <p:cNvPr id="11" name="Picture 10" descr="Screen Shot 2012-08-19 at 6.07.27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8218" y="1467557"/>
            <a:ext cx="1719615" cy="1998595"/>
          </a:xfrm>
          <a:prstGeom prst="rect">
            <a:avLst/>
          </a:prstGeom>
        </p:spPr>
      </p:pic>
      <p:pic>
        <p:nvPicPr>
          <p:cNvPr id="12" name="Picture 11" descr="Screen Shot 2012-08-19 at 6.07.27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395" y="1480620"/>
            <a:ext cx="1719615" cy="1998595"/>
          </a:xfrm>
          <a:prstGeom prst="rect">
            <a:avLst/>
          </a:prstGeom>
        </p:spPr>
      </p:pic>
      <p:sp>
        <p:nvSpPr>
          <p:cNvPr id="13" name="TextBox 12"/>
          <p:cNvSpPr txBox="1"/>
          <p:nvPr/>
        </p:nvSpPr>
        <p:spPr>
          <a:xfrm>
            <a:off x="888144" y="1510574"/>
            <a:ext cx="7688091" cy="5305942"/>
          </a:xfrm>
          <a:prstGeom prst="rect">
            <a:avLst/>
          </a:prstGeom>
          <a:solidFill>
            <a:schemeClr val="bg1"/>
          </a:solidFill>
        </p:spPr>
        <p:txBody>
          <a:bodyPr wrap="square" lIns="91311" tIns="45658" rIns="91311" bIns="45658" rtlCol="0">
            <a:spAutoFit/>
          </a:bodyPr>
          <a:lstStyle/>
          <a:p>
            <a:pPr>
              <a:lnSpc>
                <a:spcPct val="90000"/>
              </a:lnSpc>
            </a:pPr>
            <a:endParaRPr lang="en-US" sz="3200" dirty="0" smtClean="0">
              <a:solidFill>
                <a:srgbClr val="000000"/>
              </a:solidFill>
            </a:endParaRPr>
          </a:p>
          <a:p>
            <a:pPr>
              <a:lnSpc>
                <a:spcPct val="90000"/>
              </a:lnSpc>
            </a:pPr>
            <a:r>
              <a:rPr lang="en-US" sz="3200" dirty="0" smtClean="0">
                <a:solidFill>
                  <a:srgbClr val="000000"/>
                </a:solidFill>
              </a:rPr>
              <a:t>Issues</a:t>
            </a:r>
            <a:r>
              <a:rPr lang="en-US" sz="3200" dirty="0">
                <a:solidFill>
                  <a:srgbClr val="000000"/>
                </a:solidFill>
              </a:rPr>
              <a:t>/</a:t>
            </a:r>
            <a:r>
              <a:rPr lang="en-US" sz="3200" dirty="0" smtClean="0">
                <a:solidFill>
                  <a:srgbClr val="000000"/>
                </a:solidFill>
              </a:rPr>
              <a:t>Challenges</a:t>
            </a:r>
            <a:endParaRPr lang="en-US" sz="3200" dirty="0">
              <a:solidFill>
                <a:srgbClr val="000000"/>
              </a:solidFill>
            </a:endParaRPr>
          </a:p>
          <a:p>
            <a:pPr marL="742565" lvl="1" indent="-285365">
              <a:lnSpc>
                <a:spcPct val="90000"/>
              </a:lnSpc>
              <a:buFont typeface="Arial"/>
              <a:buChar char="•"/>
            </a:pPr>
            <a:r>
              <a:rPr lang="en-US" dirty="0">
                <a:solidFill>
                  <a:srgbClr val="000000"/>
                </a:solidFill>
              </a:rPr>
              <a:t>Programming abstractions/</a:t>
            </a:r>
            <a:r>
              <a:rPr lang="en-US" dirty="0" smtClean="0">
                <a:solidFill>
                  <a:srgbClr val="000000"/>
                </a:solidFill>
              </a:rPr>
              <a:t>systems</a:t>
            </a:r>
            <a:endParaRPr lang="en-US" dirty="0">
              <a:solidFill>
                <a:srgbClr val="000000"/>
              </a:solidFill>
            </a:endParaRPr>
          </a:p>
          <a:p>
            <a:pPr marL="742565" lvl="1" indent="-285365">
              <a:lnSpc>
                <a:spcPct val="90000"/>
              </a:lnSpc>
              <a:buFont typeface="Arial"/>
              <a:buChar char="•"/>
            </a:pPr>
            <a:r>
              <a:rPr lang="en-US" dirty="0">
                <a:solidFill>
                  <a:srgbClr val="000000"/>
                </a:solidFill>
              </a:rPr>
              <a:t>Mapping and </a:t>
            </a:r>
            <a:r>
              <a:rPr lang="en-US" dirty="0" smtClean="0">
                <a:solidFill>
                  <a:srgbClr val="000000"/>
                </a:solidFill>
              </a:rPr>
              <a:t>scheduling</a:t>
            </a:r>
            <a:endParaRPr lang="en-US" dirty="0">
              <a:solidFill>
                <a:srgbClr val="000000"/>
              </a:solidFill>
            </a:endParaRPr>
          </a:p>
          <a:p>
            <a:pPr marL="742565" lvl="1" indent="-285365">
              <a:lnSpc>
                <a:spcPct val="90000"/>
              </a:lnSpc>
              <a:buFont typeface="Arial"/>
              <a:buChar char="•"/>
            </a:pPr>
            <a:r>
              <a:rPr lang="en-US" dirty="0">
                <a:solidFill>
                  <a:srgbClr val="000000"/>
                </a:solidFill>
              </a:rPr>
              <a:t>Control and data </a:t>
            </a:r>
            <a:r>
              <a:rPr lang="en-US" dirty="0" smtClean="0">
                <a:solidFill>
                  <a:srgbClr val="000000"/>
                </a:solidFill>
              </a:rPr>
              <a:t>flow</a:t>
            </a:r>
            <a:endParaRPr lang="en-US" dirty="0">
              <a:solidFill>
                <a:srgbClr val="000000"/>
              </a:solidFill>
            </a:endParaRPr>
          </a:p>
          <a:p>
            <a:pPr marL="742565" lvl="1" indent="-285365">
              <a:lnSpc>
                <a:spcPct val="90000"/>
              </a:lnSpc>
              <a:buFont typeface="Arial"/>
              <a:buChar char="•"/>
            </a:pPr>
            <a:r>
              <a:rPr lang="en-US" dirty="0">
                <a:solidFill>
                  <a:srgbClr val="000000"/>
                </a:solidFill>
              </a:rPr>
              <a:t>Autonomic </a:t>
            </a:r>
            <a:r>
              <a:rPr lang="en-US" dirty="0" smtClean="0">
                <a:solidFill>
                  <a:srgbClr val="000000"/>
                </a:solidFill>
              </a:rPr>
              <a:t>runtime</a:t>
            </a:r>
            <a:endParaRPr lang="en-US" dirty="0">
              <a:solidFill>
                <a:srgbClr val="000000"/>
              </a:solidFill>
            </a:endParaRPr>
          </a:p>
          <a:p>
            <a:pPr marL="742565" lvl="1" indent="-285365">
              <a:lnSpc>
                <a:spcPct val="90000"/>
              </a:lnSpc>
              <a:buFont typeface="Arial"/>
              <a:buChar char="•"/>
            </a:pPr>
            <a:r>
              <a:rPr lang="en-US" dirty="0" smtClean="0">
                <a:solidFill>
                  <a:srgbClr val="000000"/>
                </a:solidFill>
              </a:rPr>
              <a:t>Link with the external workflow </a:t>
            </a:r>
          </a:p>
          <a:p>
            <a:pPr>
              <a:lnSpc>
                <a:spcPct val="90000"/>
              </a:lnSpc>
            </a:pPr>
            <a:endParaRPr lang="en-US" sz="3200" dirty="0" smtClean="0">
              <a:solidFill>
                <a:srgbClr val="000000"/>
              </a:solidFill>
            </a:endParaRPr>
          </a:p>
          <a:p>
            <a:pPr>
              <a:lnSpc>
                <a:spcPct val="90000"/>
              </a:lnSpc>
            </a:pPr>
            <a:endParaRPr lang="en-US" sz="3200" dirty="0" smtClean="0">
              <a:solidFill>
                <a:srgbClr val="000000"/>
              </a:solidFill>
            </a:endParaRPr>
          </a:p>
          <a:p>
            <a:pPr>
              <a:lnSpc>
                <a:spcPct val="90000"/>
              </a:lnSpc>
            </a:pPr>
            <a:r>
              <a:rPr lang="en-US" sz="3200" dirty="0" smtClean="0">
                <a:solidFill>
                  <a:srgbClr val="000000"/>
                </a:solidFill>
              </a:rPr>
              <a:t>Systems </a:t>
            </a:r>
          </a:p>
          <a:p>
            <a:pPr marL="914400" lvl="1" indent="-457200">
              <a:lnSpc>
                <a:spcPct val="90000"/>
              </a:lnSpc>
              <a:buFont typeface="Arial"/>
              <a:buChar char="•"/>
            </a:pPr>
            <a:r>
              <a:rPr lang="en-US" dirty="0" smtClean="0">
                <a:solidFill>
                  <a:srgbClr val="000000"/>
                </a:solidFill>
              </a:rPr>
              <a:t>Glean, </a:t>
            </a:r>
            <a:r>
              <a:rPr lang="en-US" dirty="0" err="1" smtClean="0">
                <a:solidFill>
                  <a:srgbClr val="000000"/>
                </a:solidFill>
              </a:rPr>
              <a:t>Darshan</a:t>
            </a:r>
            <a:r>
              <a:rPr lang="en-US" dirty="0" smtClean="0">
                <a:solidFill>
                  <a:srgbClr val="000000"/>
                </a:solidFill>
              </a:rPr>
              <a:t>, </a:t>
            </a:r>
            <a:r>
              <a:rPr lang="en-US" dirty="0" err="1" smtClean="0">
                <a:solidFill>
                  <a:srgbClr val="000000"/>
                </a:solidFill>
              </a:rPr>
              <a:t>FlexPath</a:t>
            </a:r>
            <a:r>
              <a:rPr lang="en-US" dirty="0" smtClean="0">
                <a:solidFill>
                  <a:srgbClr val="000000"/>
                </a:solidFill>
              </a:rPr>
              <a:t>, …..</a:t>
            </a:r>
          </a:p>
          <a:p>
            <a:pPr marL="914400" lvl="1" indent="-457200">
              <a:lnSpc>
                <a:spcPct val="90000"/>
              </a:lnSpc>
              <a:buFont typeface="Arial"/>
              <a:buChar char="•"/>
            </a:pPr>
            <a:endParaRPr lang="en-US" dirty="0" smtClean="0">
              <a:solidFill>
                <a:srgbClr val="000000"/>
              </a:solidFill>
            </a:endParaRPr>
          </a:p>
          <a:p>
            <a:pPr marL="914400" lvl="1" indent="-457200">
              <a:lnSpc>
                <a:spcPct val="90000"/>
              </a:lnSpc>
              <a:buFont typeface="Arial"/>
              <a:buChar char="•"/>
            </a:pPr>
            <a:endParaRPr lang="en-US" dirty="0" smtClean="0">
              <a:solidFill>
                <a:srgbClr val="000000"/>
              </a:solidFill>
            </a:endParaRPr>
          </a:p>
          <a:p>
            <a:pPr marL="914400" lvl="1" indent="-457200">
              <a:lnSpc>
                <a:spcPct val="90000"/>
              </a:lnSpc>
              <a:buFont typeface="Arial"/>
              <a:buChar char="•"/>
            </a:pPr>
            <a:endParaRPr lang="en-US" dirty="0" smtClean="0">
              <a:solidFill>
                <a:srgbClr val="000000"/>
              </a:solidFill>
            </a:endParaRPr>
          </a:p>
        </p:txBody>
      </p:sp>
    </p:spTree>
    <p:extLst>
      <p:ext uri="{BB962C8B-B14F-4D97-AF65-F5344CB8AC3E}">
        <p14:creationId xmlns:p14="http://schemas.microsoft.com/office/powerpoint/2010/main" val="631709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928" y="1965976"/>
            <a:ext cx="3566121" cy="2987029"/>
          </a:xfrm>
        </p:spPr>
        <p:txBody>
          <a:bodyPr/>
          <a:lstStyle/>
          <a:p>
            <a:pPr>
              <a:spcAft>
                <a:spcPts val="600"/>
              </a:spcAft>
            </a:pPr>
            <a:r>
              <a:rPr lang="en-US" sz="1800" dirty="0">
                <a:solidFill>
                  <a:srgbClr val="000000"/>
                </a:solidFill>
              </a:rPr>
              <a:t>System architecture effects</a:t>
            </a:r>
          </a:p>
          <a:p>
            <a:pPr marL="568325" lvl="1"/>
            <a:r>
              <a:rPr lang="en-US" sz="1600" dirty="0">
                <a:solidFill>
                  <a:srgbClr val="000000"/>
                </a:solidFill>
              </a:rPr>
              <a:t>Percentage of energy drawn for data communication is high when the fan-in is larger than the number of ranks per node. </a:t>
            </a:r>
          </a:p>
          <a:p>
            <a:pPr marL="568325" lvl="1"/>
            <a:endParaRPr lang="en-US" sz="1600" dirty="0" smtClean="0">
              <a:solidFill>
                <a:srgbClr val="000000"/>
              </a:solidFill>
            </a:endParaRPr>
          </a:p>
          <a:p>
            <a:pPr marL="568325" lvl="1"/>
            <a:r>
              <a:rPr lang="en-US" sz="1600" dirty="0" smtClean="0">
                <a:solidFill>
                  <a:srgbClr val="000000"/>
                </a:solidFill>
              </a:rPr>
              <a:t>A </a:t>
            </a:r>
            <a:r>
              <a:rPr lang="en-US" sz="1600" dirty="0">
                <a:solidFill>
                  <a:srgbClr val="000000"/>
                </a:solidFill>
              </a:rPr>
              <a:t>shared-memory multi-processor (32 cores/node) </a:t>
            </a:r>
            <a:r>
              <a:rPr lang="en-US" sz="1600" dirty="0" smtClean="0">
                <a:solidFill>
                  <a:srgbClr val="000000"/>
                </a:solidFill>
              </a:rPr>
              <a:t>to mitigate the problem</a:t>
            </a:r>
          </a:p>
          <a:p>
            <a:pPr marL="739775" lvl="2" indent="0">
              <a:buNone/>
            </a:pPr>
            <a:endParaRPr lang="en-US" sz="1200" dirty="0" smtClean="0">
              <a:solidFill>
                <a:srgbClr val="000000"/>
              </a:solidFill>
            </a:endParaRPr>
          </a:p>
          <a:p>
            <a:pPr marL="968375" lvl="2"/>
            <a:endParaRPr lang="en" sz="1200" dirty="0" smtClean="0">
              <a:solidFill>
                <a:srgbClr val="000000"/>
              </a:solidFill>
            </a:endParaRPr>
          </a:p>
          <a:p>
            <a:pPr marL="282575" lvl="1" indent="0">
              <a:spcAft>
                <a:spcPts val="1000"/>
              </a:spcAft>
              <a:buNone/>
            </a:pPr>
            <a:endParaRPr lang="en-US" sz="1600" dirty="0">
              <a:solidFill>
                <a:srgbClr val="000000"/>
              </a:solidFill>
            </a:endParaRPr>
          </a:p>
          <a:p>
            <a:pPr lvl="1"/>
            <a:endParaRPr lang="en-US" sz="1400" dirty="0">
              <a:solidFill>
                <a:srgbClr val="000000"/>
              </a:solidFill>
            </a:endParaRPr>
          </a:p>
          <a:p>
            <a:endParaRPr lang="en-US" sz="1800" dirty="0" smtClean="0">
              <a:solidFill>
                <a:srgbClr val="000000"/>
              </a:solidFill>
            </a:endParaRPr>
          </a:p>
          <a:p>
            <a:endParaRPr lang="en-US" sz="1400" dirty="0">
              <a:solidFill>
                <a:srgbClr val="000000"/>
              </a:solidFill>
            </a:endParaRPr>
          </a:p>
          <a:p>
            <a:pPr lvl="1"/>
            <a:endParaRPr lang="en-US" sz="1100" b="1" dirty="0">
              <a:solidFill>
                <a:srgbClr val="000000"/>
              </a:solidFill>
            </a:endParaRPr>
          </a:p>
        </p:txBody>
      </p:sp>
      <p:pic>
        <p:nvPicPr>
          <p:cNvPr id="6" name="Picture 5" descr="percentage_on_chip_data_communication.eps"/>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34559" y="-2788852"/>
            <a:ext cx="4389072" cy="2253057"/>
          </a:xfrm>
          <a:prstGeom prst="rect">
            <a:avLst/>
          </a:prstGeom>
        </p:spPr>
      </p:pic>
      <p:sp>
        <p:nvSpPr>
          <p:cNvPr id="23" name="Slide Number Placeholder 5"/>
          <p:cNvSpPr>
            <a:spLocks noGrp="1"/>
          </p:cNvSpPr>
          <p:nvPr>
            <p:ph type="sldNum" sz="quarter" idx="10"/>
          </p:nvPr>
        </p:nvSpPr>
        <p:spPr>
          <a:xfrm>
            <a:off x="8757415" y="6544374"/>
            <a:ext cx="365757" cy="274317"/>
          </a:xfrm>
        </p:spPr>
        <p:txBody>
          <a:bodyPr/>
          <a:lstStyle/>
          <a:p>
            <a:pPr algn="r">
              <a:defRPr/>
            </a:pPr>
            <a:fld id="{E5444AF3-8901-F747-B45C-A1F856637892}" type="slidenum">
              <a:rPr lang="en-US" sz="1200" smtClean="0">
                <a:solidFill>
                  <a:srgbClr val="000000"/>
                </a:solidFill>
                <a:latin typeface="Arial"/>
                <a:cs typeface="Arial"/>
              </a:rPr>
              <a:pPr algn="r">
                <a:defRPr/>
              </a:pPr>
              <a:t>120</a:t>
            </a:fld>
            <a:endParaRPr lang="en-US" sz="1200" dirty="0">
              <a:solidFill>
                <a:srgbClr val="000000"/>
              </a:solidFill>
              <a:latin typeface="Arial"/>
              <a:cs typeface="Arial"/>
            </a:endParaRPr>
          </a:p>
        </p:txBody>
      </p:sp>
      <p:sp>
        <p:nvSpPr>
          <p:cNvPr id="28" name="Title 1"/>
          <p:cNvSpPr>
            <a:spLocks noGrp="1"/>
          </p:cNvSpPr>
          <p:nvPr>
            <p:ph type="title"/>
          </p:nvPr>
        </p:nvSpPr>
        <p:spPr>
          <a:xfrm>
            <a:off x="274367" y="609304"/>
            <a:ext cx="8778143" cy="808038"/>
          </a:xfrm>
        </p:spPr>
        <p:txBody>
          <a:bodyPr/>
          <a:lstStyle/>
          <a:p>
            <a:r>
              <a:rPr lang="en-US" sz="2800" b="1" dirty="0">
                <a:cs typeface="Arial"/>
              </a:rPr>
              <a:t>Impact of </a:t>
            </a:r>
            <a:r>
              <a:rPr lang="en-US" sz="2800" b="1" dirty="0" smtClean="0">
                <a:cs typeface="Arial"/>
              </a:rPr>
              <a:t>Co-design Choices on Communication Behavior </a:t>
            </a:r>
            <a:r>
              <a:rPr lang="en-US" sz="2800" b="1" dirty="0">
                <a:cs typeface="Arial"/>
              </a:rPr>
              <a:t>and </a:t>
            </a:r>
            <a:r>
              <a:rPr lang="en-US" sz="2800" b="1" dirty="0" smtClean="0">
                <a:cs typeface="Arial"/>
              </a:rPr>
              <a:t>Energy Consumption</a:t>
            </a:r>
            <a:endParaRPr lang="en-US" sz="2800" b="1" dirty="0">
              <a:latin typeface="Arial"/>
              <a:cs typeface="Arial"/>
            </a:endParaRPr>
          </a:p>
        </p:txBody>
      </p:sp>
      <p:pic>
        <p:nvPicPr>
          <p:cNvPr id="46" name="Picture 45" descr="energy.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66041" y="1929340"/>
            <a:ext cx="4537836" cy="1985302"/>
          </a:xfrm>
          <a:prstGeom prst="rect">
            <a:avLst/>
          </a:prstGeom>
        </p:spPr>
      </p:pic>
      <p:sp>
        <p:nvSpPr>
          <p:cNvPr id="47" name="Oval 46"/>
          <p:cNvSpPr/>
          <p:nvPr/>
        </p:nvSpPr>
        <p:spPr>
          <a:xfrm>
            <a:off x="6993544" y="2294556"/>
            <a:ext cx="1418894" cy="614257"/>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48" name="TextBox 47"/>
          <p:cNvSpPr txBox="1"/>
          <p:nvPr/>
        </p:nvSpPr>
        <p:spPr>
          <a:xfrm>
            <a:off x="7534081" y="1600220"/>
            <a:ext cx="1792747" cy="577081"/>
          </a:xfrm>
          <a:prstGeom prst="rect">
            <a:avLst/>
          </a:prstGeom>
          <a:noFill/>
        </p:spPr>
        <p:txBody>
          <a:bodyPr wrap="square" rtlCol="0">
            <a:spAutoFit/>
          </a:bodyPr>
          <a:lstStyle/>
          <a:p>
            <a:pPr algn="ctr"/>
            <a:r>
              <a:rPr lang="en-US" sz="1050" b="1" dirty="0" smtClean="0"/>
              <a:t>High off-chip communication</a:t>
            </a:r>
          </a:p>
          <a:p>
            <a:pPr algn="ctr"/>
            <a:r>
              <a:rPr lang="en-US" sz="1050" b="1" dirty="0" smtClean="0"/>
              <a:t>Fan-in &gt; cores/node</a:t>
            </a:r>
            <a:endParaRPr lang="en-US" sz="1050" b="1" dirty="0"/>
          </a:p>
        </p:txBody>
      </p:sp>
      <p:cxnSp>
        <p:nvCxnSpPr>
          <p:cNvPr id="53" name="Straight Arrow Connector 52"/>
          <p:cNvCxnSpPr/>
          <p:nvPr/>
        </p:nvCxnSpPr>
        <p:spPr bwMode="auto">
          <a:xfrm flipV="1">
            <a:off x="3657610" y="2569414"/>
            <a:ext cx="3291804" cy="310952"/>
          </a:xfrm>
          <a:prstGeom prst="straightConnector1">
            <a:avLst/>
          </a:prstGeom>
          <a:noFill/>
          <a:ln w="19050" cap="flat" cmpd="sng" algn="ctr">
            <a:solidFill>
              <a:srgbClr val="FF0000"/>
            </a:solidFill>
            <a:prstDash val="dash"/>
            <a:round/>
            <a:headEnd type="none" w="med" len="med"/>
            <a:tailEnd type="arrow" w="lg" len="lg"/>
          </a:ln>
          <a:effectLst/>
        </p:spPr>
      </p:cxnSp>
      <p:sp>
        <p:nvSpPr>
          <p:cNvPr id="54" name="TextBox 53"/>
          <p:cNvSpPr txBox="1"/>
          <p:nvPr/>
        </p:nvSpPr>
        <p:spPr>
          <a:xfrm>
            <a:off x="5394952" y="3852735"/>
            <a:ext cx="2377414" cy="307777"/>
          </a:xfrm>
          <a:prstGeom prst="rect">
            <a:avLst/>
          </a:prstGeom>
          <a:noFill/>
        </p:spPr>
        <p:txBody>
          <a:bodyPr wrap="square" rtlCol="0">
            <a:spAutoFit/>
          </a:bodyPr>
          <a:lstStyle/>
          <a:p>
            <a:r>
              <a:rPr lang="en-US" sz="1400" i="1" dirty="0" smtClean="0"/>
              <a:t>Architecture: 16 cores/nodes</a:t>
            </a:r>
            <a:endParaRPr lang="en-US" sz="1400" i="1" dirty="0"/>
          </a:p>
        </p:txBody>
      </p:sp>
      <p:pic>
        <p:nvPicPr>
          <p:cNvPr id="55" name="Picture 54" descr="percentage_energy_for_communication_32.eps"/>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68594" y="4160512"/>
            <a:ext cx="4517552" cy="1976429"/>
          </a:xfrm>
          <a:prstGeom prst="rect">
            <a:avLst/>
          </a:prstGeom>
        </p:spPr>
      </p:pic>
      <p:sp>
        <p:nvSpPr>
          <p:cNvPr id="56" name="TextBox 55"/>
          <p:cNvSpPr txBox="1"/>
          <p:nvPr/>
        </p:nvSpPr>
        <p:spPr>
          <a:xfrm>
            <a:off x="5394950" y="6147153"/>
            <a:ext cx="2377415" cy="307777"/>
          </a:xfrm>
          <a:prstGeom prst="rect">
            <a:avLst/>
          </a:prstGeom>
          <a:noFill/>
        </p:spPr>
        <p:txBody>
          <a:bodyPr wrap="square" rtlCol="0">
            <a:spAutoFit/>
          </a:bodyPr>
          <a:lstStyle/>
          <a:p>
            <a:r>
              <a:rPr lang="en-US" sz="1400" i="1" dirty="0" smtClean="0"/>
              <a:t>Architecture: 32 cores/nodes</a:t>
            </a:r>
            <a:endParaRPr lang="en-US" sz="1400" i="1" dirty="0"/>
          </a:p>
        </p:txBody>
      </p:sp>
      <p:sp>
        <p:nvSpPr>
          <p:cNvPr id="57" name="Oval 56"/>
          <p:cNvSpPr/>
          <p:nvPr/>
        </p:nvSpPr>
        <p:spPr>
          <a:xfrm>
            <a:off x="6993544" y="4664287"/>
            <a:ext cx="1418894" cy="614257"/>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cxnSp>
        <p:nvCxnSpPr>
          <p:cNvPr id="58" name="Straight Arrow Connector 57"/>
          <p:cNvCxnSpPr>
            <a:stCxn id="47" idx="4"/>
            <a:endCxn id="57" idx="0"/>
          </p:cNvCxnSpPr>
          <p:nvPr/>
        </p:nvCxnSpPr>
        <p:spPr bwMode="auto">
          <a:xfrm>
            <a:off x="7702991" y="2908813"/>
            <a:ext cx="0" cy="1755474"/>
          </a:xfrm>
          <a:prstGeom prst="straightConnector1">
            <a:avLst/>
          </a:prstGeom>
          <a:noFill/>
          <a:ln w="19050" cap="flat" cmpd="sng" algn="ctr">
            <a:solidFill>
              <a:srgbClr val="FF0000"/>
            </a:solidFill>
            <a:prstDash val="dash"/>
            <a:round/>
            <a:headEnd type="none" w="med" len="med"/>
            <a:tailEnd type="arrow" w="lg" len="lg"/>
          </a:ln>
          <a:effectLst/>
        </p:spPr>
      </p:cxnSp>
    </p:spTree>
    <p:extLst>
      <p:ext uri="{BB962C8B-B14F-4D97-AF65-F5344CB8AC3E}">
        <p14:creationId xmlns:p14="http://schemas.microsoft.com/office/powerpoint/2010/main" val="39797689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56" grpId="0"/>
      <p:bldP spid="5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90" y="1381642"/>
            <a:ext cx="4754828" cy="5410200"/>
          </a:xfrm>
        </p:spPr>
        <p:txBody>
          <a:bodyPr/>
          <a:lstStyle/>
          <a:p>
            <a:r>
              <a:rPr lang="en-US" sz="1800" dirty="0" smtClean="0">
                <a:solidFill>
                  <a:schemeClr val="tx1"/>
                </a:solidFill>
              </a:rPr>
              <a:t>Algorithmic Effects</a:t>
            </a:r>
          </a:p>
          <a:p>
            <a:pPr marL="568325" lvl="1"/>
            <a:r>
              <a:rPr lang="en-US" sz="1600" dirty="0">
                <a:solidFill>
                  <a:schemeClr val="tx1"/>
                </a:solidFill>
              </a:rPr>
              <a:t>Overall network data communication increases as the fan-in increases </a:t>
            </a:r>
          </a:p>
          <a:p>
            <a:pPr marL="568325" lvl="1"/>
            <a:r>
              <a:rPr lang="en-US" sz="1600" dirty="0" smtClean="0">
                <a:solidFill>
                  <a:schemeClr val="tx1"/>
                </a:solidFill>
              </a:rPr>
              <a:t>Impact on energy associated to data communication</a:t>
            </a:r>
          </a:p>
          <a:p>
            <a:r>
              <a:rPr lang="en-US" sz="1800" dirty="0" smtClean="0">
                <a:solidFill>
                  <a:schemeClr val="tx1"/>
                </a:solidFill>
              </a:rPr>
              <a:t>Effects of runtime MPI rank mapping</a:t>
            </a:r>
            <a:endParaRPr lang="en-US" sz="1200" dirty="0" smtClean="0">
              <a:solidFill>
                <a:schemeClr val="tx1"/>
              </a:solidFill>
            </a:endParaRPr>
          </a:p>
          <a:p>
            <a:pPr marL="568325" lvl="1"/>
            <a:r>
              <a:rPr lang="en-US" sz="1600" dirty="0">
                <a:solidFill>
                  <a:schemeClr val="tx1"/>
                </a:solidFill>
              </a:rPr>
              <a:t>When the number of ranks/node is equal or larger than the fan-in merge parameter, most of the communication is local </a:t>
            </a:r>
          </a:p>
          <a:p>
            <a:pPr marL="568325" lvl="1"/>
            <a:r>
              <a:rPr lang="en-US" sz="1600" dirty="0" smtClean="0">
                <a:solidFill>
                  <a:schemeClr val="tx1"/>
                </a:solidFill>
              </a:rPr>
              <a:t>As </a:t>
            </a:r>
            <a:r>
              <a:rPr lang="en-US" sz="1600" dirty="0">
                <a:solidFill>
                  <a:schemeClr val="tx1"/>
                </a:solidFill>
              </a:rPr>
              <a:t>the number of ranks per node increases, there is a </a:t>
            </a:r>
            <a:r>
              <a:rPr lang="en-US" sz="1600" dirty="0" smtClean="0">
                <a:solidFill>
                  <a:schemeClr val="tx1"/>
                </a:solidFill>
              </a:rPr>
              <a:t>corresponding </a:t>
            </a:r>
            <a:r>
              <a:rPr lang="en-US" sz="1600" dirty="0">
                <a:solidFill>
                  <a:schemeClr val="tx1"/>
                </a:solidFill>
              </a:rPr>
              <a:t>decrease in the total data </a:t>
            </a:r>
            <a:r>
              <a:rPr lang="en-US" sz="1600" dirty="0" smtClean="0">
                <a:solidFill>
                  <a:schemeClr val="tx1"/>
                </a:solidFill>
              </a:rPr>
              <a:t>communication</a:t>
            </a:r>
          </a:p>
          <a:p>
            <a:r>
              <a:rPr lang="en-US" sz="1800" dirty="0" smtClean="0">
                <a:solidFill>
                  <a:schemeClr val="tx1"/>
                </a:solidFill>
              </a:rPr>
              <a:t>System architecture effects</a:t>
            </a:r>
          </a:p>
          <a:p>
            <a:pPr marL="568325" lvl="1"/>
            <a:r>
              <a:rPr lang="en-US" sz="1600" dirty="0" smtClean="0">
                <a:solidFill>
                  <a:schemeClr val="tx1"/>
                </a:solidFill>
              </a:rPr>
              <a:t>Percentage </a:t>
            </a:r>
            <a:r>
              <a:rPr lang="en-US" sz="1600" dirty="0">
                <a:solidFill>
                  <a:schemeClr val="tx1"/>
                </a:solidFill>
              </a:rPr>
              <a:t>of energy drawn for data communication is high when the fan-in is larger than the number of ranks per node. </a:t>
            </a:r>
            <a:endParaRPr lang="en-US" sz="1600" dirty="0" smtClean="0">
              <a:solidFill>
                <a:schemeClr val="tx1"/>
              </a:solidFill>
            </a:endParaRPr>
          </a:p>
          <a:p>
            <a:pPr marL="568325" lvl="1"/>
            <a:r>
              <a:rPr lang="en-US" sz="1600" dirty="0" smtClean="0">
                <a:solidFill>
                  <a:schemeClr val="tx1"/>
                </a:solidFill>
              </a:rPr>
              <a:t>A shared-memory multi-processor (32 cores/node) to mitigate the problem</a:t>
            </a:r>
            <a:endParaRPr lang="en" sz="1400" dirty="0" smtClean="0">
              <a:solidFill>
                <a:schemeClr val="tx1"/>
              </a:solidFill>
            </a:endParaRPr>
          </a:p>
        </p:txBody>
      </p:sp>
      <p:pic>
        <p:nvPicPr>
          <p:cNvPr id="6" name="Picture 5" descr="percentage_on_chip_data_communication.eps"/>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059683" y="1031185"/>
            <a:ext cx="3810000" cy="1955800"/>
          </a:xfrm>
          <a:prstGeom prst="rect">
            <a:avLst/>
          </a:prstGeom>
        </p:spPr>
      </p:pic>
      <p:pic>
        <p:nvPicPr>
          <p:cNvPr id="7" name="Picture 6" descr="percentage_energy_for_communication_16.eps"/>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29351" y="3375104"/>
            <a:ext cx="3831771" cy="1676400"/>
          </a:xfrm>
          <a:prstGeom prst="rect">
            <a:avLst/>
          </a:prstGeom>
        </p:spPr>
      </p:pic>
      <p:pic>
        <p:nvPicPr>
          <p:cNvPr id="8" name="Picture 7" descr="percentage_energy_for_communication_32.eps"/>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151122" y="5061029"/>
            <a:ext cx="3810000" cy="1666875"/>
          </a:xfrm>
          <a:prstGeom prst="rect">
            <a:avLst/>
          </a:prstGeom>
        </p:spPr>
      </p:pic>
      <p:sp>
        <p:nvSpPr>
          <p:cNvPr id="10" name="TextBox 9"/>
          <p:cNvSpPr txBox="1"/>
          <p:nvPr/>
        </p:nvSpPr>
        <p:spPr>
          <a:xfrm>
            <a:off x="6217922" y="4899104"/>
            <a:ext cx="2057400" cy="307777"/>
          </a:xfrm>
          <a:prstGeom prst="rect">
            <a:avLst/>
          </a:prstGeom>
          <a:noFill/>
        </p:spPr>
        <p:txBody>
          <a:bodyPr wrap="square" rtlCol="0">
            <a:spAutoFit/>
          </a:bodyPr>
          <a:lstStyle/>
          <a:p>
            <a:r>
              <a:rPr lang="en-US" sz="1400" i="1" dirty="0" smtClean="0"/>
              <a:t>With 16 cores per node</a:t>
            </a:r>
            <a:endParaRPr lang="en-US" sz="1400" i="1" dirty="0"/>
          </a:p>
        </p:txBody>
      </p:sp>
      <p:sp>
        <p:nvSpPr>
          <p:cNvPr id="11" name="TextBox 10"/>
          <p:cNvSpPr txBox="1"/>
          <p:nvPr/>
        </p:nvSpPr>
        <p:spPr>
          <a:xfrm>
            <a:off x="6217922" y="6575504"/>
            <a:ext cx="2057400" cy="307777"/>
          </a:xfrm>
          <a:prstGeom prst="rect">
            <a:avLst/>
          </a:prstGeom>
          <a:noFill/>
        </p:spPr>
        <p:txBody>
          <a:bodyPr wrap="square" rtlCol="0">
            <a:spAutoFit/>
          </a:bodyPr>
          <a:lstStyle/>
          <a:p>
            <a:r>
              <a:rPr lang="en-US" sz="1400" i="1" dirty="0" smtClean="0"/>
              <a:t>With 32 cores per node</a:t>
            </a:r>
            <a:endParaRPr lang="en-US" sz="1400" i="1" dirty="0"/>
          </a:p>
        </p:txBody>
      </p:sp>
      <p:grpSp>
        <p:nvGrpSpPr>
          <p:cNvPr id="50" name="Group 49"/>
          <p:cNvGrpSpPr/>
          <p:nvPr/>
        </p:nvGrpSpPr>
        <p:grpSpPr>
          <a:xfrm>
            <a:off x="4480561" y="3557982"/>
            <a:ext cx="4480561" cy="2743200"/>
            <a:chOff x="4480561" y="3578383"/>
            <a:chExt cx="4480561" cy="2743200"/>
          </a:xfrm>
        </p:grpSpPr>
        <p:sp>
          <p:nvSpPr>
            <p:cNvPr id="9" name="Oval 8"/>
            <p:cNvSpPr/>
            <p:nvPr/>
          </p:nvSpPr>
          <p:spPr bwMode="auto">
            <a:xfrm>
              <a:off x="7665722" y="3578383"/>
              <a:ext cx="1295400" cy="2743200"/>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Myriad Pro" pitchFamily="34" charset="0"/>
              </a:endParaRPr>
            </a:p>
          </p:txBody>
        </p:sp>
        <p:cxnSp>
          <p:nvCxnSpPr>
            <p:cNvPr id="13" name="Straight Arrow Connector 12"/>
            <p:cNvCxnSpPr/>
            <p:nvPr/>
          </p:nvCxnSpPr>
          <p:spPr bwMode="auto">
            <a:xfrm flipV="1">
              <a:off x="4480561" y="4099561"/>
              <a:ext cx="3718561" cy="975341"/>
            </a:xfrm>
            <a:prstGeom prst="straightConnector1">
              <a:avLst/>
            </a:prstGeom>
            <a:noFill/>
            <a:ln w="19050" cap="flat" cmpd="sng" algn="ctr">
              <a:solidFill>
                <a:srgbClr val="FF0000"/>
              </a:solidFill>
              <a:prstDash val="dash"/>
              <a:round/>
              <a:headEnd type="none" w="med" len="med"/>
              <a:tailEnd type="arrow" w="lg" len="lg"/>
            </a:ln>
            <a:effectLst/>
          </p:spPr>
        </p:cxnSp>
        <p:cxnSp>
          <p:nvCxnSpPr>
            <p:cNvPr id="14" name="Straight Arrow Connector 13"/>
            <p:cNvCxnSpPr/>
            <p:nvPr/>
          </p:nvCxnSpPr>
          <p:spPr bwMode="auto">
            <a:xfrm>
              <a:off x="4693922" y="5852161"/>
              <a:ext cx="3505200" cy="0"/>
            </a:xfrm>
            <a:prstGeom prst="straightConnector1">
              <a:avLst/>
            </a:prstGeom>
            <a:noFill/>
            <a:ln w="19050" cap="flat" cmpd="sng" algn="ctr">
              <a:solidFill>
                <a:srgbClr val="FF0000"/>
              </a:solidFill>
              <a:prstDash val="dash"/>
              <a:round/>
              <a:headEnd type="none" w="med" len="med"/>
              <a:tailEnd type="arrow" w="lg" len="lg"/>
            </a:ln>
            <a:effectLst/>
          </p:spPr>
        </p:cxnSp>
      </p:grpSp>
      <p:sp>
        <p:nvSpPr>
          <p:cNvPr id="3" name="Title 2"/>
          <p:cNvSpPr>
            <a:spLocks noGrp="1"/>
          </p:cNvSpPr>
          <p:nvPr>
            <p:ph type="title"/>
          </p:nvPr>
        </p:nvSpPr>
        <p:spPr>
          <a:xfrm>
            <a:off x="91489" y="662934"/>
            <a:ext cx="8961071" cy="571530"/>
          </a:xfrm>
        </p:spPr>
        <p:txBody>
          <a:bodyPr/>
          <a:lstStyle/>
          <a:p>
            <a:r>
              <a:rPr lang="en-US" sz="2400" b="1" dirty="0">
                <a:cs typeface="Arial"/>
              </a:rPr>
              <a:t>Impact of Co-design Choices on Communication Behavior and Energy Consumption</a:t>
            </a:r>
            <a:endParaRPr lang="en-US" sz="2400" b="1" kern="1200" dirty="0">
              <a:latin typeface="Palatino Linotype" charset="0"/>
            </a:endParaRPr>
          </a:p>
        </p:txBody>
      </p:sp>
      <p:sp>
        <p:nvSpPr>
          <p:cNvPr id="16" name="TextBox 15"/>
          <p:cNvSpPr txBox="1"/>
          <p:nvPr/>
        </p:nvSpPr>
        <p:spPr>
          <a:xfrm>
            <a:off x="5760707" y="868708"/>
            <a:ext cx="1737341" cy="253916"/>
          </a:xfrm>
          <a:prstGeom prst="rect">
            <a:avLst/>
          </a:prstGeom>
          <a:noFill/>
        </p:spPr>
        <p:txBody>
          <a:bodyPr wrap="square" rtlCol="0">
            <a:spAutoFit/>
          </a:bodyPr>
          <a:lstStyle/>
          <a:p>
            <a:pPr algn="ctr"/>
            <a:r>
              <a:rPr lang="en-US" sz="1050" dirty="0" smtClean="0"/>
              <a:t>Optimal communication</a:t>
            </a:r>
          </a:p>
        </p:txBody>
      </p:sp>
      <p:sp>
        <p:nvSpPr>
          <p:cNvPr id="21" name="TextBox 20"/>
          <p:cNvSpPr txBox="1"/>
          <p:nvPr/>
        </p:nvSpPr>
        <p:spPr>
          <a:xfrm>
            <a:off x="7524697" y="2768526"/>
            <a:ext cx="1710692" cy="253916"/>
          </a:xfrm>
          <a:prstGeom prst="rect">
            <a:avLst/>
          </a:prstGeom>
          <a:noFill/>
        </p:spPr>
        <p:txBody>
          <a:bodyPr wrap="square" rtlCol="0">
            <a:spAutoFit/>
          </a:bodyPr>
          <a:lstStyle/>
          <a:p>
            <a:r>
              <a:rPr lang="en-US" sz="1050" dirty="0" smtClean="0"/>
              <a:t>Non-local communication</a:t>
            </a:r>
            <a:endParaRPr lang="en-US" sz="1050" dirty="0"/>
          </a:p>
        </p:txBody>
      </p:sp>
      <p:sp>
        <p:nvSpPr>
          <p:cNvPr id="22" name="TextBox 21"/>
          <p:cNvSpPr txBox="1"/>
          <p:nvPr/>
        </p:nvSpPr>
        <p:spPr>
          <a:xfrm>
            <a:off x="6098298" y="3288713"/>
            <a:ext cx="1765506" cy="577081"/>
          </a:xfrm>
          <a:prstGeom prst="rect">
            <a:avLst/>
          </a:prstGeom>
          <a:noFill/>
        </p:spPr>
        <p:txBody>
          <a:bodyPr wrap="square" rtlCol="0">
            <a:spAutoFit/>
          </a:bodyPr>
          <a:lstStyle/>
          <a:p>
            <a:r>
              <a:rPr lang="en-US" sz="1050" dirty="0" smtClean="0"/>
              <a:t>larger fan-in </a:t>
            </a:r>
            <a:r>
              <a:rPr lang="en-US" sz="1050" dirty="0" smtClean="0">
                <a:latin typeface="Wingdings"/>
                <a:ea typeface="Wingdings"/>
                <a:cs typeface="Wingdings"/>
                <a:sym typeface="Wingdings"/>
              </a:rPr>
              <a:t></a:t>
            </a:r>
            <a:r>
              <a:rPr lang="en-US" sz="1050" dirty="0" smtClean="0"/>
              <a:t> </a:t>
            </a:r>
          </a:p>
          <a:p>
            <a:r>
              <a:rPr lang="en-US" sz="1050" dirty="0" smtClean="0"/>
              <a:t>higher on-chip comm. </a:t>
            </a:r>
            <a:r>
              <a:rPr lang="en-US" sz="1050" dirty="0" smtClean="0">
                <a:latin typeface="Wingdings"/>
                <a:ea typeface="Wingdings"/>
                <a:cs typeface="Wingdings"/>
                <a:sym typeface="Wingdings"/>
              </a:rPr>
              <a:t></a:t>
            </a:r>
            <a:r>
              <a:rPr lang="en-US" sz="1050" dirty="0" smtClean="0"/>
              <a:t> lower energy </a:t>
            </a:r>
            <a:endParaRPr lang="en-US" sz="1050" dirty="0"/>
          </a:p>
        </p:txBody>
      </p:sp>
      <p:sp>
        <p:nvSpPr>
          <p:cNvPr id="24" name="TextBox 23"/>
          <p:cNvSpPr txBox="1"/>
          <p:nvPr/>
        </p:nvSpPr>
        <p:spPr>
          <a:xfrm>
            <a:off x="7442642" y="5021006"/>
            <a:ext cx="1792747" cy="415498"/>
          </a:xfrm>
          <a:prstGeom prst="rect">
            <a:avLst/>
          </a:prstGeom>
          <a:noFill/>
        </p:spPr>
        <p:txBody>
          <a:bodyPr wrap="square" rtlCol="0">
            <a:spAutoFit/>
          </a:bodyPr>
          <a:lstStyle/>
          <a:p>
            <a:pPr algn="ctr"/>
            <a:r>
              <a:rPr lang="en-US" sz="1050" dirty="0" smtClean="0"/>
              <a:t>High off-chip communication</a:t>
            </a:r>
          </a:p>
          <a:p>
            <a:pPr algn="ctr"/>
            <a:r>
              <a:rPr lang="en-US" sz="1050" dirty="0" smtClean="0"/>
              <a:t>Fan-in &gt; cores/node</a:t>
            </a:r>
            <a:endParaRPr lang="en-US" sz="1050" dirty="0"/>
          </a:p>
        </p:txBody>
      </p:sp>
      <p:grpSp>
        <p:nvGrpSpPr>
          <p:cNvPr id="49" name="Group 48"/>
          <p:cNvGrpSpPr/>
          <p:nvPr/>
        </p:nvGrpSpPr>
        <p:grpSpPr>
          <a:xfrm>
            <a:off x="4297683" y="1396941"/>
            <a:ext cx="3748999" cy="2560292"/>
            <a:chOff x="4297683" y="1417342"/>
            <a:chExt cx="3748999" cy="2560292"/>
          </a:xfrm>
        </p:grpSpPr>
        <p:cxnSp>
          <p:nvCxnSpPr>
            <p:cNvPr id="23" name="Straight Arrow Connector 22"/>
            <p:cNvCxnSpPr/>
            <p:nvPr/>
          </p:nvCxnSpPr>
          <p:spPr>
            <a:xfrm>
              <a:off x="7406609" y="1417342"/>
              <a:ext cx="640073" cy="548634"/>
            </a:xfrm>
            <a:prstGeom prst="straightConnector1">
              <a:avLst/>
            </a:prstGeom>
            <a:noFill/>
            <a:ln w="19050">
              <a:solidFill>
                <a:srgbClr val="FF0000"/>
              </a:solidFill>
              <a:prstDash val="dash"/>
              <a:tailEnd type="none"/>
            </a:ln>
          </p:spPr>
          <p:style>
            <a:lnRef idx="1">
              <a:schemeClr val="accent1"/>
            </a:lnRef>
            <a:fillRef idx="3">
              <a:schemeClr val="accent1"/>
            </a:fillRef>
            <a:effectRef idx="2">
              <a:schemeClr val="accent1"/>
            </a:effectRef>
            <a:fontRef idx="minor">
              <a:schemeClr val="lt1"/>
            </a:fontRef>
          </p:style>
        </p:cxnSp>
        <p:cxnSp>
          <p:nvCxnSpPr>
            <p:cNvPr id="31" name="Straight Arrow Connector 30"/>
            <p:cNvCxnSpPr/>
            <p:nvPr/>
          </p:nvCxnSpPr>
          <p:spPr bwMode="auto">
            <a:xfrm flipV="1">
              <a:off x="4297683" y="1783098"/>
              <a:ext cx="3383243" cy="2194536"/>
            </a:xfrm>
            <a:prstGeom prst="straightConnector1">
              <a:avLst/>
            </a:prstGeom>
            <a:noFill/>
            <a:ln w="19050" cap="flat" cmpd="sng" algn="ctr">
              <a:solidFill>
                <a:srgbClr val="FF0000"/>
              </a:solidFill>
              <a:prstDash val="dash"/>
              <a:round/>
              <a:headEnd type="none" w="med" len="med"/>
              <a:tailEnd type="arrow" w="lg" len="lg"/>
            </a:ln>
            <a:effectLst/>
          </p:spPr>
        </p:cxnSp>
      </p:grpSp>
      <p:grpSp>
        <p:nvGrpSpPr>
          <p:cNvPr id="48" name="Group 47"/>
          <p:cNvGrpSpPr/>
          <p:nvPr/>
        </p:nvGrpSpPr>
        <p:grpSpPr>
          <a:xfrm>
            <a:off x="4297683" y="1122624"/>
            <a:ext cx="4663439" cy="2011658"/>
            <a:chOff x="4297683" y="1143025"/>
            <a:chExt cx="4663439" cy="2011658"/>
          </a:xfrm>
        </p:grpSpPr>
        <p:cxnSp>
          <p:nvCxnSpPr>
            <p:cNvPr id="20" name="Straight Arrow Connector 19"/>
            <p:cNvCxnSpPr/>
            <p:nvPr/>
          </p:nvCxnSpPr>
          <p:spPr bwMode="auto">
            <a:xfrm flipV="1">
              <a:off x="4297683" y="1508781"/>
              <a:ext cx="1371585" cy="1645902"/>
            </a:xfrm>
            <a:prstGeom prst="straightConnector1">
              <a:avLst/>
            </a:prstGeom>
            <a:noFill/>
            <a:ln w="19050" cap="flat" cmpd="sng" algn="ctr">
              <a:solidFill>
                <a:srgbClr val="FF0000"/>
              </a:solidFill>
              <a:prstDash val="dash"/>
              <a:round/>
              <a:headEnd type="none" w="med" len="med"/>
              <a:tailEnd type="arrow" w="lg" len="lg"/>
            </a:ln>
            <a:effectLst/>
          </p:spPr>
        </p:cxnSp>
        <p:sp>
          <p:nvSpPr>
            <p:cNvPr id="15" name="Oval 14"/>
            <p:cNvSpPr/>
            <p:nvPr/>
          </p:nvSpPr>
          <p:spPr>
            <a:xfrm>
              <a:off x="5486440" y="1143025"/>
              <a:ext cx="827850" cy="334706"/>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8" name="Oval 17"/>
            <p:cNvSpPr/>
            <p:nvPr/>
          </p:nvSpPr>
          <p:spPr>
            <a:xfrm>
              <a:off x="7406609" y="2331732"/>
              <a:ext cx="1554513" cy="365756"/>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cxnSp>
          <p:nvCxnSpPr>
            <p:cNvPr id="33" name="Straight Arrow Connector 32"/>
            <p:cNvCxnSpPr>
              <a:endCxn id="18" idx="2"/>
            </p:cNvCxnSpPr>
            <p:nvPr/>
          </p:nvCxnSpPr>
          <p:spPr bwMode="auto">
            <a:xfrm flipV="1">
              <a:off x="4297733" y="2514610"/>
              <a:ext cx="3108876" cy="640073"/>
            </a:xfrm>
            <a:prstGeom prst="straightConnector1">
              <a:avLst/>
            </a:prstGeom>
            <a:noFill/>
            <a:ln w="19050" cap="flat" cmpd="sng" algn="ctr">
              <a:solidFill>
                <a:srgbClr val="FF0000"/>
              </a:solidFill>
              <a:prstDash val="dash"/>
              <a:round/>
              <a:headEnd type="none" w="med" len="med"/>
              <a:tailEnd type="arrow" w="lg" len="lg"/>
            </a:ln>
            <a:effectLst/>
          </p:spPr>
        </p:cxnSp>
      </p:grpSp>
      <p:grpSp>
        <p:nvGrpSpPr>
          <p:cNvPr id="46" name="Group 45"/>
          <p:cNvGrpSpPr/>
          <p:nvPr/>
        </p:nvGrpSpPr>
        <p:grpSpPr>
          <a:xfrm>
            <a:off x="3931977" y="1488380"/>
            <a:ext cx="2926048" cy="914390"/>
            <a:chOff x="3931927" y="1508781"/>
            <a:chExt cx="2926048" cy="914390"/>
          </a:xfrm>
        </p:grpSpPr>
        <p:cxnSp>
          <p:nvCxnSpPr>
            <p:cNvPr id="25" name="Straight Arrow Connector 24"/>
            <p:cNvCxnSpPr/>
            <p:nvPr/>
          </p:nvCxnSpPr>
          <p:spPr bwMode="auto">
            <a:xfrm flipV="1">
              <a:off x="3931927" y="1874537"/>
              <a:ext cx="2743170" cy="274317"/>
            </a:xfrm>
            <a:prstGeom prst="straightConnector1">
              <a:avLst/>
            </a:prstGeom>
            <a:noFill/>
            <a:ln w="19050" cap="flat" cmpd="sng" algn="ctr">
              <a:solidFill>
                <a:srgbClr val="FF0000"/>
              </a:solidFill>
              <a:prstDash val="dash"/>
              <a:round/>
              <a:headEnd type="none" w="med" len="med"/>
              <a:tailEnd type="arrow" w="lg" len="lg"/>
            </a:ln>
            <a:effectLst/>
          </p:spPr>
        </p:cxnSp>
        <p:cxnSp>
          <p:nvCxnSpPr>
            <p:cNvPr id="36" name="Straight Arrow Connector 35"/>
            <p:cNvCxnSpPr/>
            <p:nvPr/>
          </p:nvCxnSpPr>
          <p:spPr>
            <a:xfrm>
              <a:off x="6675097" y="1508781"/>
              <a:ext cx="182878" cy="914390"/>
            </a:xfrm>
            <a:prstGeom prst="straightConnector1">
              <a:avLst/>
            </a:prstGeom>
            <a:noFill/>
            <a:ln w="19050">
              <a:solidFill>
                <a:srgbClr val="FF0000"/>
              </a:solidFill>
              <a:prstDash val="dash"/>
              <a:tailEnd type="none"/>
            </a:ln>
          </p:spPr>
          <p:style>
            <a:lnRef idx="1">
              <a:schemeClr val="accent1"/>
            </a:lnRef>
            <a:fillRef idx="3">
              <a:schemeClr val="accent1"/>
            </a:fillRef>
            <a:effectRef idx="2">
              <a:schemeClr val="accent1"/>
            </a:effectRef>
            <a:fontRef idx="minor">
              <a:schemeClr val="lt1"/>
            </a:fontRef>
          </p:style>
        </p:cxnSp>
      </p:grpSp>
    </p:spTree>
    <p:extLst>
      <p:ext uri="{BB962C8B-B14F-4D97-AF65-F5344CB8AC3E}">
        <p14:creationId xmlns:p14="http://schemas.microsoft.com/office/powerpoint/2010/main" val="2516708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68" y="1874537"/>
            <a:ext cx="4571950" cy="4114754"/>
          </a:xfrm>
        </p:spPr>
        <p:txBody>
          <a:bodyPr/>
          <a:lstStyle/>
          <a:p>
            <a:pPr>
              <a:spcAft>
                <a:spcPts val="600"/>
              </a:spcAft>
            </a:pPr>
            <a:r>
              <a:rPr lang="en-US" sz="1800" dirty="0">
                <a:solidFill>
                  <a:srgbClr val="000000"/>
                </a:solidFill>
              </a:rPr>
              <a:t>System architecture </a:t>
            </a:r>
            <a:r>
              <a:rPr lang="en-US" sz="1800" dirty="0" smtClean="0">
                <a:solidFill>
                  <a:srgbClr val="000000"/>
                </a:solidFill>
              </a:rPr>
              <a:t>effects (2)</a:t>
            </a:r>
            <a:endParaRPr lang="en-US" sz="1800" dirty="0">
              <a:solidFill>
                <a:srgbClr val="000000"/>
              </a:solidFill>
            </a:endParaRPr>
          </a:p>
          <a:p>
            <a:pPr marL="568325" lvl="1"/>
            <a:r>
              <a:rPr lang="en-US" sz="1600" dirty="0" smtClean="0">
                <a:solidFill>
                  <a:srgbClr val="000000"/>
                </a:solidFill>
              </a:rPr>
              <a:t>Little information about Gemini ASCIs</a:t>
            </a:r>
          </a:p>
          <a:p>
            <a:pPr marL="744538" lvl="2">
              <a:spcAft>
                <a:spcPts val="600"/>
              </a:spcAft>
            </a:pPr>
            <a:r>
              <a:rPr lang="en-US" sz="1400" dirty="0" smtClean="0">
                <a:solidFill>
                  <a:srgbClr val="000000"/>
                </a:solidFill>
              </a:rPr>
              <a:t>Ranges </a:t>
            </a:r>
            <a:r>
              <a:rPr lang="en-US" sz="1400" dirty="0">
                <a:solidFill>
                  <a:srgbClr val="000000"/>
                </a:solidFill>
              </a:rPr>
              <a:t>of power consumption to bound the impact of any component on the power consumed by the whole system</a:t>
            </a:r>
            <a:r>
              <a:rPr lang="en-US" sz="1400" dirty="0" smtClean="0">
                <a:solidFill>
                  <a:srgbClr val="000000"/>
                </a:solidFill>
              </a:rPr>
              <a:t>.</a:t>
            </a:r>
            <a:endParaRPr lang="en-US" sz="1600" dirty="0" smtClean="0">
              <a:solidFill>
                <a:srgbClr val="000000"/>
              </a:solidFill>
            </a:endParaRPr>
          </a:p>
          <a:p>
            <a:pPr marL="568325" lvl="1">
              <a:spcAft>
                <a:spcPts val="600"/>
              </a:spcAft>
            </a:pPr>
            <a:r>
              <a:rPr lang="en-US" sz="1600" i="1" dirty="0" smtClean="0">
                <a:solidFill>
                  <a:srgbClr val="000000"/>
                </a:solidFill>
              </a:rPr>
              <a:t>“</a:t>
            </a:r>
            <a:r>
              <a:rPr lang="en-US" sz="1600" i="1" dirty="0">
                <a:solidFill>
                  <a:srgbClr val="000000"/>
                </a:solidFill>
              </a:rPr>
              <a:t>What would be the change in full-system power if a future </a:t>
            </a:r>
            <a:r>
              <a:rPr lang="en-US" sz="1600" i="1" dirty="0" smtClean="0">
                <a:solidFill>
                  <a:srgbClr val="000000"/>
                </a:solidFill>
              </a:rPr>
              <a:t>generation </a:t>
            </a:r>
            <a:r>
              <a:rPr lang="en-US" sz="1600" i="1" dirty="0">
                <a:solidFill>
                  <a:srgbClr val="000000"/>
                </a:solidFill>
              </a:rPr>
              <a:t>NIC were to consume less power than current-generation NICs</a:t>
            </a:r>
            <a:r>
              <a:rPr lang="en-US" sz="1600" i="1" dirty="0" smtClean="0">
                <a:solidFill>
                  <a:srgbClr val="000000"/>
                </a:solidFill>
              </a:rPr>
              <a:t>?”</a:t>
            </a:r>
          </a:p>
          <a:p>
            <a:pPr marL="568325" lvl="1"/>
            <a:r>
              <a:rPr lang="en-US" sz="1600" dirty="0">
                <a:solidFill>
                  <a:srgbClr val="000000"/>
                </a:solidFill>
              </a:rPr>
              <a:t>If NIC power were reduced from 100% to 0%, the system power when running the in-situ topological analysis at 30,000 cores would drop by about 40%.</a:t>
            </a:r>
          </a:p>
          <a:p>
            <a:pPr marL="568325" lvl="1"/>
            <a:endParaRPr lang="en-US" sz="1600" dirty="0">
              <a:solidFill>
                <a:srgbClr val="000000"/>
              </a:solidFill>
            </a:endParaRPr>
          </a:p>
          <a:p>
            <a:pPr marL="568325" lvl="1"/>
            <a:endParaRPr lang="en-US" sz="1600" dirty="0">
              <a:solidFill>
                <a:srgbClr val="000000"/>
              </a:solidFill>
            </a:endParaRPr>
          </a:p>
          <a:p>
            <a:pPr marL="568325" lvl="1"/>
            <a:endParaRPr lang="en-US" sz="1600" dirty="0">
              <a:solidFill>
                <a:srgbClr val="000000"/>
              </a:solidFill>
            </a:endParaRPr>
          </a:p>
          <a:p>
            <a:pPr marL="968375" lvl="2"/>
            <a:endParaRPr lang="en" sz="1200" dirty="0" smtClean="0">
              <a:solidFill>
                <a:srgbClr val="000000"/>
              </a:solidFill>
            </a:endParaRPr>
          </a:p>
          <a:p>
            <a:pPr marL="282575" lvl="1" indent="0">
              <a:spcAft>
                <a:spcPts val="1000"/>
              </a:spcAft>
              <a:buNone/>
            </a:pPr>
            <a:endParaRPr lang="en-US" sz="1600" dirty="0">
              <a:solidFill>
                <a:srgbClr val="000000"/>
              </a:solidFill>
            </a:endParaRPr>
          </a:p>
          <a:p>
            <a:pPr lvl="1"/>
            <a:endParaRPr lang="en-US" sz="1400" dirty="0">
              <a:solidFill>
                <a:srgbClr val="000000"/>
              </a:solidFill>
            </a:endParaRPr>
          </a:p>
          <a:p>
            <a:endParaRPr lang="en-US" sz="1800" dirty="0" smtClean="0">
              <a:solidFill>
                <a:srgbClr val="000000"/>
              </a:solidFill>
            </a:endParaRPr>
          </a:p>
          <a:p>
            <a:endParaRPr lang="en-US" sz="1400" dirty="0">
              <a:solidFill>
                <a:srgbClr val="000000"/>
              </a:solidFill>
            </a:endParaRPr>
          </a:p>
          <a:p>
            <a:pPr lvl="1"/>
            <a:endParaRPr lang="en-US" sz="1100" b="1" dirty="0">
              <a:solidFill>
                <a:srgbClr val="000000"/>
              </a:solidFill>
            </a:endParaRPr>
          </a:p>
        </p:txBody>
      </p:sp>
      <p:pic>
        <p:nvPicPr>
          <p:cNvPr id="6" name="Picture 5" descr="percentage_on_chip_data_communication.eps"/>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34559" y="-2788852"/>
            <a:ext cx="4389072" cy="2253057"/>
          </a:xfrm>
          <a:prstGeom prst="rect">
            <a:avLst/>
          </a:prstGeom>
        </p:spPr>
      </p:pic>
      <p:sp>
        <p:nvSpPr>
          <p:cNvPr id="23" name="Slide Number Placeholder 5"/>
          <p:cNvSpPr>
            <a:spLocks noGrp="1"/>
          </p:cNvSpPr>
          <p:nvPr>
            <p:ph type="sldNum" sz="quarter" idx="10"/>
          </p:nvPr>
        </p:nvSpPr>
        <p:spPr>
          <a:xfrm>
            <a:off x="8757415" y="6544374"/>
            <a:ext cx="365757" cy="274317"/>
          </a:xfrm>
        </p:spPr>
        <p:txBody>
          <a:bodyPr/>
          <a:lstStyle/>
          <a:p>
            <a:pPr algn="r">
              <a:defRPr/>
            </a:pPr>
            <a:fld id="{E5444AF3-8901-F747-B45C-A1F856637892}" type="slidenum">
              <a:rPr lang="en-US" sz="1200" smtClean="0">
                <a:solidFill>
                  <a:srgbClr val="000000"/>
                </a:solidFill>
                <a:latin typeface="Arial"/>
                <a:cs typeface="Arial"/>
              </a:rPr>
              <a:pPr algn="r">
                <a:defRPr/>
              </a:pPr>
              <a:t>122</a:t>
            </a:fld>
            <a:endParaRPr lang="en-US" sz="1200" dirty="0">
              <a:solidFill>
                <a:srgbClr val="000000"/>
              </a:solidFill>
              <a:latin typeface="Arial"/>
              <a:cs typeface="Arial"/>
            </a:endParaRPr>
          </a:p>
        </p:txBody>
      </p:sp>
      <p:sp>
        <p:nvSpPr>
          <p:cNvPr id="28" name="Title 1"/>
          <p:cNvSpPr>
            <a:spLocks noGrp="1"/>
          </p:cNvSpPr>
          <p:nvPr>
            <p:ph type="title"/>
          </p:nvPr>
        </p:nvSpPr>
        <p:spPr>
          <a:xfrm>
            <a:off x="274367" y="609304"/>
            <a:ext cx="8778143" cy="808038"/>
          </a:xfrm>
        </p:spPr>
        <p:txBody>
          <a:bodyPr/>
          <a:lstStyle/>
          <a:p>
            <a:r>
              <a:rPr lang="en-US" sz="2800" b="1" dirty="0">
                <a:cs typeface="Arial"/>
              </a:rPr>
              <a:t>Impact of </a:t>
            </a:r>
            <a:r>
              <a:rPr lang="en-US" sz="2800" b="1" dirty="0" smtClean="0">
                <a:cs typeface="Arial"/>
              </a:rPr>
              <a:t>Co-design Choices on Communication Behavior </a:t>
            </a:r>
            <a:r>
              <a:rPr lang="en-US" sz="2800" b="1" dirty="0">
                <a:cs typeface="Arial"/>
              </a:rPr>
              <a:t>and </a:t>
            </a:r>
            <a:r>
              <a:rPr lang="en-US" sz="2800" b="1" dirty="0" smtClean="0">
                <a:cs typeface="Arial"/>
              </a:rPr>
              <a:t>Energy Consumption</a:t>
            </a:r>
            <a:endParaRPr lang="en-US" sz="2800" b="1" dirty="0">
              <a:latin typeface="Arial"/>
              <a:cs typeface="Arial"/>
            </a:endParaRPr>
          </a:p>
        </p:txBody>
      </p:sp>
      <p:pic>
        <p:nvPicPr>
          <p:cNvPr id="3" name="Picture 2" descr="codesign_nic.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195" y="2057415"/>
            <a:ext cx="3840438" cy="3840438"/>
          </a:xfrm>
          <a:prstGeom prst="rect">
            <a:avLst/>
          </a:prstGeom>
        </p:spPr>
      </p:pic>
      <p:sp>
        <p:nvSpPr>
          <p:cNvPr id="4" name="TextBox 3"/>
          <p:cNvSpPr txBox="1"/>
          <p:nvPr/>
        </p:nvSpPr>
        <p:spPr>
          <a:xfrm>
            <a:off x="7680926" y="4800585"/>
            <a:ext cx="1645952" cy="523220"/>
          </a:xfrm>
          <a:prstGeom prst="rect">
            <a:avLst/>
          </a:prstGeom>
          <a:noFill/>
        </p:spPr>
        <p:txBody>
          <a:bodyPr wrap="square" rtlCol="0">
            <a:spAutoFit/>
          </a:bodyPr>
          <a:lstStyle/>
          <a:p>
            <a:r>
              <a:rPr lang="en-US" sz="1400" dirty="0" smtClean="0"/>
              <a:t>Estimated operation range</a:t>
            </a:r>
            <a:endParaRPr lang="en-US" sz="1400" dirty="0"/>
          </a:p>
        </p:txBody>
      </p:sp>
      <p:cxnSp>
        <p:nvCxnSpPr>
          <p:cNvPr id="7" name="Straight Connector 6"/>
          <p:cNvCxnSpPr/>
          <p:nvPr/>
        </p:nvCxnSpPr>
        <p:spPr>
          <a:xfrm>
            <a:off x="7680926" y="3794756"/>
            <a:ext cx="91439" cy="914390"/>
          </a:xfrm>
          <a:prstGeom prst="line">
            <a:avLst/>
          </a:prstGeom>
          <a:ln w="127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99303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8049" name="Title 4"/>
          <p:cNvSpPr>
            <a:spLocks noGrp="1"/>
          </p:cNvSpPr>
          <p:nvPr>
            <p:ph type="title"/>
          </p:nvPr>
        </p:nvSpPr>
        <p:spPr/>
        <p:txBody>
          <a:bodyPr/>
          <a:lstStyle/>
          <a:p>
            <a:pPr algn="ctr"/>
            <a:r>
              <a:rPr lang="en-US" b="1" dirty="0" smtClean="0">
                <a:solidFill>
                  <a:schemeClr val="tx1"/>
                </a:solidFill>
                <a:latin typeface="Formata BQ Regular" charset="0"/>
                <a:ea typeface="ＭＳ Ｐゴシック" charset="0"/>
                <a:cs typeface="ＭＳ Ｐゴシック" charset="0"/>
              </a:rPr>
              <a:t>Data Staging over Deep Memory Hierarchy</a:t>
            </a:r>
            <a:endParaRPr lang="en-US" b="1" dirty="0">
              <a:solidFill>
                <a:schemeClr val="tx1"/>
              </a:solidFill>
              <a:latin typeface="Formata BQ Regular" charset="0"/>
              <a:ea typeface="ＭＳ Ｐゴシック" charset="0"/>
              <a:cs typeface="ＭＳ Ｐゴシック" charset="0"/>
            </a:endParaRPr>
          </a:p>
        </p:txBody>
      </p:sp>
      <p:sp>
        <p:nvSpPr>
          <p:cNvPr id="6" name="Content Placeholder 5"/>
          <p:cNvSpPr>
            <a:spLocks noGrp="1"/>
          </p:cNvSpPr>
          <p:nvPr>
            <p:ph sz="quarter" idx="4294967295"/>
          </p:nvPr>
        </p:nvSpPr>
        <p:spPr>
          <a:xfrm>
            <a:off x="0" y="1325563"/>
            <a:ext cx="9080500" cy="2351087"/>
          </a:xfrm>
        </p:spPr>
        <p:txBody>
          <a:bodyPr>
            <a:normAutofit/>
          </a:bodyPr>
          <a:lstStyle/>
          <a:p>
            <a:pPr marL="0" indent="0">
              <a:lnSpc>
                <a:spcPct val="120000"/>
              </a:lnSpc>
              <a:buNone/>
              <a:defRPr/>
            </a:pPr>
            <a:r>
              <a:rPr lang="en-US" b="1" dirty="0" smtClean="0">
                <a:solidFill>
                  <a:schemeClr val="tx1"/>
                </a:solidFill>
              </a:rPr>
              <a:t>Motivation</a:t>
            </a:r>
          </a:p>
          <a:p>
            <a:pPr marL="338942" indent="-338942">
              <a:lnSpc>
                <a:spcPct val="120000"/>
              </a:lnSpc>
              <a:defRPr/>
            </a:pPr>
            <a:r>
              <a:rPr lang="en-US" sz="2000" dirty="0" smtClean="0">
                <a:solidFill>
                  <a:schemeClr val="tx1"/>
                </a:solidFill>
              </a:rPr>
              <a:t>Given small </a:t>
            </a:r>
            <a:r>
              <a:rPr lang="en-US" sz="2000" dirty="0">
                <a:solidFill>
                  <a:schemeClr val="tx1"/>
                </a:solidFill>
              </a:rPr>
              <a:t>DRAM capacity per </a:t>
            </a:r>
            <a:r>
              <a:rPr lang="en-US" sz="2000" dirty="0" smtClean="0">
                <a:solidFill>
                  <a:schemeClr val="tx1"/>
                </a:solidFill>
              </a:rPr>
              <a:t>core, </a:t>
            </a:r>
            <a:r>
              <a:rPr lang="en-US" sz="2000" dirty="0">
                <a:solidFill>
                  <a:schemeClr val="tx1"/>
                </a:solidFill>
              </a:rPr>
              <a:t>even aggregated memory on dedicated nodes </a:t>
            </a:r>
            <a:r>
              <a:rPr lang="en-US" sz="2000" dirty="0" smtClean="0">
                <a:solidFill>
                  <a:schemeClr val="tx1"/>
                </a:solidFill>
              </a:rPr>
              <a:t>will not be sufficient for staging data</a:t>
            </a:r>
            <a:endParaRPr lang="en-US" sz="2000" dirty="0">
              <a:solidFill>
                <a:schemeClr val="tx1"/>
              </a:solidFill>
            </a:endParaRPr>
          </a:p>
        </p:txBody>
      </p:sp>
      <p:sp>
        <p:nvSpPr>
          <p:cNvPr id="7" name="Content Placeholder 5"/>
          <p:cNvSpPr>
            <a:spLocks noGrp="1"/>
          </p:cNvSpPr>
          <p:nvPr>
            <p:ph sz="quarter" idx="4294967295"/>
          </p:nvPr>
        </p:nvSpPr>
        <p:spPr>
          <a:xfrm>
            <a:off x="0" y="2697163"/>
            <a:ext cx="3657600" cy="4024312"/>
          </a:xfrm>
        </p:spPr>
        <p:txBody>
          <a:bodyPr>
            <a:normAutofit fontScale="92500" lnSpcReduction="20000"/>
          </a:bodyPr>
          <a:lstStyle/>
          <a:p>
            <a:pPr marL="0" indent="0">
              <a:lnSpc>
                <a:spcPct val="120000"/>
              </a:lnSpc>
              <a:buNone/>
              <a:defRPr/>
            </a:pPr>
            <a:r>
              <a:rPr lang="en-US" b="1" dirty="0" smtClean="0">
                <a:solidFill>
                  <a:schemeClr val="tx1"/>
                </a:solidFill>
              </a:rPr>
              <a:t>Hybrid </a:t>
            </a:r>
            <a:r>
              <a:rPr lang="en-US" b="1" dirty="0">
                <a:solidFill>
                  <a:schemeClr val="tx1"/>
                </a:solidFill>
              </a:rPr>
              <a:t>S</a:t>
            </a:r>
            <a:r>
              <a:rPr lang="en-US" b="1" dirty="0" smtClean="0">
                <a:solidFill>
                  <a:schemeClr val="tx1"/>
                </a:solidFill>
              </a:rPr>
              <a:t>taging</a:t>
            </a:r>
          </a:p>
          <a:p>
            <a:pPr marL="338942" lvl="1" indent="-338942">
              <a:lnSpc>
                <a:spcPct val="130000"/>
              </a:lnSpc>
              <a:buChar char="•"/>
              <a:defRPr/>
            </a:pPr>
            <a:r>
              <a:rPr lang="en-US" sz="2200" dirty="0">
                <a:solidFill>
                  <a:schemeClr val="tx1"/>
                </a:solidFill>
                <a:cs typeface="ＭＳ Ｐゴシック" charset="-128"/>
              </a:rPr>
              <a:t>S</a:t>
            </a:r>
            <a:r>
              <a:rPr lang="en-US" sz="2200" dirty="0" smtClean="0">
                <a:solidFill>
                  <a:schemeClr val="tx1"/>
                </a:solidFill>
                <a:cs typeface="ＭＳ Ｐゴシック" charset="-128"/>
              </a:rPr>
              <a:t>pans horizontally </a:t>
            </a:r>
            <a:r>
              <a:rPr lang="en-US" sz="2200" dirty="0">
                <a:solidFill>
                  <a:schemeClr val="tx1"/>
                </a:solidFill>
                <a:cs typeface="ＭＳ Ｐゴシック" charset="-128"/>
              </a:rPr>
              <a:t>across </a:t>
            </a:r>
            <a:r>
              <a:rPr lang="en-US" sz="2200" dirty="0" smtClean="0">
                <a:solidFill>
                  <a:schemeClr val="tx1"/>
                </a:solidFill>
                <a:cs typeface="ＭＳ Ｐゴシック" charset="-128"/>
              </a:rPr>
              <a:t>the memory of compute </a:t>
            </a:r>
            <a:r>
              <a:rPr lang="en-US" sz="2200" dirty="0">
                <a:solidFill>
                  <a:schemeClr val="tx1"/>
                </a:solidFill>
                <a:cs typeface="ＭＳ Ｐゴシック" charset="-128"/>
              </a:rPr>
              <a:t>nodes of both primary and secondary </a:t>
            </a:r>
            <a:r>
              <a:rPr lang="en-US" sz="2200" dirty="0" smtClean="0">
                <a:solidFill>
                  <a:schemeClr val="tx1"/>
                </a:solidFill>
                <a:cs typeface="ＭＳ Ｐゴシック" charset="-128"/>
              </a:rPr>
              <a:t>resources</a:t>
            </a:r>
          </a:p>
          <a:p>
            <a:pPr marL="338942" lvl="1" indent="-338942">
              <a:lnSpc>
                <a:spcPct val="130000"/>
              </a:lnSpc>
              <a:buFontTx/>
              <a:buChar char="•"/>
              <a:defRPr/>
            </a:pPr>
            <a:r>
              <a:rPr lang="en-US" sz="2200" dirty="0">
                <a:solidFill>
                  <a:schemeClr val="tx1"/>
                </a:solidFill>
                <a:cs typeface="ＭＳ Ｐゴシック" charset="-128"/>
              </a:rPr>
              <a:t>S</a:t>
            </a:r>
            <a:r>
              <a:rPr lang="en-US" sz="2200" dirty="0" smtClean="0">
                <a:solidFill>
                  <a:schemeClr val="tx1"/>
                </a:solidFill>
                <a:cs typeface="ＭＳ Ｐゴシック" charset="-128"/>
              </a:rPr>
              <a:t>pans vertically </a:t>
            </a:r>
            <a:r>
              <a:rPr lang="en-US" sz="2200" dirty="0">
                <a:solidFill>
                  <a:schemeClr val="tx1"/>
                </a:solidFill>
                <a:cs typeface="ＭＳ Ｐゴシック" charset="-128"/>
              </a:rPr>
              <a:t>across the multi-level </a:t>
            </a:r>
            <a:r>
              <a:rPr lang="en-US" sz="2200" dirty="0" smtClean="0">
                <a:solidFill>
                  <a:schemeClr val="tx1"/>
                </a:solidFill>
                <a:cs typeface="ＭＳ Ｐゴシック" charset="-128"/>
              </a:rPr>
              <a:t>memory </a:t>
            </a:r>
            <a:r>
              <a:rPr lang="en-US" sz="2200" dirty="0">
                <a:solidFill>
                  <a:schemeClr val="tx1"/>
                </a:solidFill>
                <a:cs typeface="ＭＳ Ｐゴシック" charset="-128"/>
              </a:rPr>
              <a:t>hierarchy, e.g</a:t>
            </a:r>
            <a:r>
              <a:rPr lang="en-US" sz="2200" dirty="0" smtClean="0">
                <a:solidFill>
                  <a:schemeClr val="tx1"/>
                </a:solidFill>
                <a:cs typeface="ＭＳ Ｐゴシック" charset="-128"/>
              </a:rPr>
              <a:t>., </a:t>
            </a:r>
            <a:r>
              <a:rPr lang="en-US" sz="2200" dirty="0">
                <a:solidFill>
                  <a:schemeClr val="tx1"/>
                </a:solidFill>
                <a:cs typeface="ＭＳ Ｐゴシック" charset="-128"/>
              </a:rPr>
              <a:t>DRAM/NVRAM/</a:t>
            </a:r>
            <a:r>
              <a:rPr lang="en-US" sz="2200" dirty="0" smtClean="0">
                <a:solidFill>
                  <a:schemeClr val="tx1"/>
                </a:solidFill>
                <a:cs typeface="ＭＳ Ｐゴシック" charset="-128"/>
              </a:rPr>
              <a:t>SSD, to </a:t>
            </a:r>
            <a:r>
              <a:rPr lang="en-US" sz="2200" dirty="0">
                <a:solidFill>
                  <a:schemeClr val="tx1"/>
                </a:solidFill>
              </a:rPr>
              <a:t>extend </a:t>
            </a:r>
            <a:r>
              <a:rPr lang="en-US" sz="2200" dirty="0" smtClean="0">
                <a:solidFill>
                  <a:schemeClr val="tx1"/>
                </a:solidFill>
              </a:rPr>
              <a:t>the capacity </a:t>
            </a:r>
            <a:r>
              <a:rPr lang="en-US" sz="2200" dirty="0">
                <a:solidFill>
                  <a:schemeClr val="tx1"/>
                </a:solidFill>
              </a:rPr>
              <a:t>of in-memory data staging</a:t>
            </a:r>
          </a:p>
          <a:p>
            <a:pPr marL="338942" lvl="1" indent="-338942">
              <a:lnSpc>
                <a:spcPct val="130000"/>
              </a:lnSpc>
              <a:buChar char="•"/>
              <a:defRPr/>
            </a:pPr>
            <a:endParaRPr lang="en-US" sz="2000" dirty="0">
              <a:solidFill>
                <a:schemeClr val="tx1"/>
              </a:solidFill>
              <a:cs typeface="ＭＳ Ｐゴシック" charset="-128"/>
            </a:endParaRPr>
          </a:p>
          <a:p>
            <a:pPr marL="734370" lvl="1" indent="-282465">
              <a:lnSpc>
                <a:spcPct val="120000"/>
              </a:lnSpc>
              <a:buNone/>
              <a:defRPr/>
            </a:pPr>
            <a:endParaRPr lang="en-US" dirty="0" smtClean="0">
              <a:solidFill>
                <a:schemeClr val="tx1"/>
              </a:solidFill>
            </a:endParaRPr>
          </a:p>
        </p:txBody>
      </p:sp>
      <p:pic>
        <p:nvPicPr>
          <p:cNvPr id="2" name="Picture 1" descr="hybrid-architecture-deep-memory-hierarchy.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40496" y="3062901"/>
            <a:ext cx="5230529" cy="3017487"/>
          </a:xfrm>
          <a:prstGeom prst="rect">
            <a:avLst/>
          </a:prstGeom>
        </p:spPr>
      </p:pic>
    </p:spTree>
    <p:extLst>
      <p:ext uri="{BB962C8B-B14F-4D97-AF65-F5344CB8AC3E}">
        <p14:creationId xmlns:p14="http://schemas.microsoft.com/office/powerpoint/2010/main" val="372131360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274367" y="426426"/>
            <a:ext cx="8229600" cy="808038"/>
          </a:xfrm>
          <a:prstGeom prst="rect">
            <a:avLst/>
          </a:prstGeom>
        </p:spPr>
        <p:txBody>
          <a:bodyPr lIns="91425" tIns="91425" rIns="91425" bIns="91425" anchor="b" anchorCtr="0">
            <a:noAutofit/>
          </a:bodyPr>
          <a:lstStyle/>
          <a:p>
            <a:pPr>
              <a:buNone/>
            </a:pPr>
            <a:r>
              <a:rPr lang="en" sz="3600" dirty="0">
                <a:latin typeface="Calibri" pitchFamily="34" charset="0"/>
                <a:cs typeface="Calibri" pitchFamily="34" charset="0"/>
              </a:rPr>
              <a:t>Data Staging over Deep Memory Hierarchy</a:t>
            </a:r>
          </a:p>
        </p:txBody>
      </p:sp>
      <p:pic>
        <p:nvPicPr>
          <p:cNvPr id="1027" name="Picture 3" descr="C:\Users\Sandra\Desktop\hipc\2013_hipc\4.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22037" y="3057641"/>
            <a:ext cx="4121913" cy="3571724"/>
          </a:xfrm>
          <a:prstGeom prst="rect">
            <a:avLst/>
          </a:prstGeom>
          <a:noFill/>
          <a:extLst>
            <a:ext uri="{909E8E84-426E-40dd-AFC4-6F175D3DCCD1}">
              <a14:hiddenFill xmlns:a14="http://schemas.microsoft.com/office/drawing/2010/main">
                <a:solidFill>
                  <a:srgbClr val="FFFFFF"/>
                </a:solidFill>
              </a14:hiddenFill>
            </a:ext>
          </a:extLst>
        </p:spPr>
      </p:pic>
      <p:sp>
        <p:nvSpPr>
          <p:cNvPr id="7" name="Shape 54"/>
          <p:cNvSpPr txBox="1">
            <a:spLocks noGrp="1"/>
          </p:cNvSpPr>
          <p:nvPr>
            <p:ph idx="1"/>
          </p:nvPr>
        </p:nvSpPr>
        <p:spPr>
          <a:xfrm>
            <a:off x="91489" y="4023316"/>
            <a:ext cx="5029145" cy="3063244"/>
          </a:xfrm>
          <a:prstGeom prst="rect">
            <a:avLst/>
          </a:prstGeom>
        </p:spPr>
        <p:txBody>
          <a:bodyPr lIns="91425" tIns="91425" rIns="91425" bIns="91425" anchor="t" anchorCtr="0">
            <a:noAutofit/>
          </a:bodyPr>
          <a:lstStyle/>
          <a:p>
            <a:pPr marL="38100" lvl="0" indent="0" rtl="0">
              <a:buClr>
                <a:schemeClr val="dk1"/>
              </a:buClr>
              <a:buSzPct val="166666"/>
              <a:buNone/>
            </a:pPr>
            <a:r>
              <a:rPr lang="en" sz="1600" dirty="0" smtClean="0">
                <a:solidFill>
                  <a:schemeClr val="tx1"/>
                </a:solidFill>
              </a:rPr>
              <a:t>Data placement:</a:t>
            </a:r>
            <a:endParaRPr lang="en-US" sz="1600" dirty="0" smtClean="0">
              <a:solidFill>
                <a:schemeClr val="tx1"/>
              </a:solidFill>
            </a:endParaRPr>
          </a:p>
          <a:p>
            <a:pPr marL="438150" lvl="1" indent="0">
              <a:buClr>
                <a:schemeClr val="dk1"/>
              </a:buClr>
              <a:buSzPct val="166666"/>
              <a:buNone/>
            </a:pPr>
            <a:r>
              <a:rPr lang="en" sz="1600" dirty="0" smtClean="0">
                <a:solidFill>
                  <a:schemeClr val="tx1"/>
                </a:solidFill>
              </a:rPr>
              <a:t>Horizontal</a:t>
            </a:r>
            <a:r>
              <a:rPr lang="en-US" sz="1600" dirty="0">
                <a:solidFill>
                  <a:schemeClr val="tx1"/>
                </a:solidFill>
              </a:rPr>
              <a:t>, </a:t>
            </a:r>
            <a:r>
              <a:rPr lang="en" sz="1600" dirty="0">
                <a:solidFill>
                  <a:schemeClr val="tx1"/>
                </a:solidFill>
              </a:rPr>
              <a:t>Vertical</a:t>
            </a:r>
            <a:r>
              <a:rPr lang="en-US" sz="1600" dirty="0">
                <a:solidFill>
                  <a:schemeClr val="tx1"/>
                </a:solidFill>
              </a:rPr>
              <a:t>, Mixed (</a:t>
            </a:r>
            <a:r>
              <a:rPr lang="en" sz="1600" dirty="0">
                <a:solidFill>
                  <a:schemeClr val="tx1"/>
                </a:solidFill>
              </a:rPr>
              <a:t>E.g., </a:t>
            </a:r>
            <a:r>
              <a:rPr lang="en-US" sz="1600" dirty="0">
                <a:solidFill>
                  <a:schemeClr val="tx1"/>
                </a:solidFill>
              </a:rPr>
              <a:t>S</a:t>
            </a:r>
            <a:r>
              <a:rPr lang="en" sz="1600" dirty="0">
                <a:solidFill>
                  <a:schemeClr val="tx1"/>
                </a:solidFill>
              </a:rPr>
              <a:t>taging nodes DRAM caches NVRAM</a:t>
            </a:r>
            <a:r>
              <a:rPr lang="en-US" sz="1600" dirty="0">
                <a:solidFill>
                  <a:schemeClr val="tx1"/>
                </a:solidFill>
              </a:rPr>
              <a:t>)</a:t>
            </a:r>
            <a:endParaRPr lang="en" sz="1600" dirty="0">
              <a:solidFill>
                <a:schemeClr val="tx1"/>
              </a:solidFill>
            </a:endParaRPr>
          </a:p>
          <a:p>
            <a:pPr marL="38100" indent="0">
              <a:buClr>
                <a:schemeClr val="dk1"/>
              </a:buClr>
              <a:buSzPct val="166666"/>
              <a:buNone/>
            </a:pPr>
            <a:r>
              <a:rPr lang="en" sz="1600" dirty="0">
                <a:solidFill>
                  <a:schemeClr val="tx1"/>
                </a:solidFill>
              </a:rPr>
              <a:t>Data </a:t>
            </a:r>
            <a:r>
              <a:rPr lang="en" sz="1600" dirty="0" smtClean="0">
                <a:solidFill>
                  <a:schemeClr val="tx1"/>
                </a:solidFill>
              </a:rPr>
              <a:t>motion:</a:t>
            </a:r>
            <a:endParaRPr lang="en-US" sz="1600" dirty="0" smtClean="0">
              <a:solidFill>
                <a:schemeClr val="tx1"/>
              </a:solidFill>
            </a:endParaRPr>
          </a:p>
          <a:p>
            <a:pPr marL="438150" lvl="1" indent="0">
              <a:buClr>
                <a:schemeClr val="dk1"/>
              </a:buClr>
              <a:buSzPct val="166666"/>
              <a:buNone/>
            </a:pPr>
            <a:r>
              <a:rPr lang="en" sz="1600" dirty="0" smtClean="0">
                <a:solidFill>
                  <a:schemeClr val="tx1"/>
                </a:solidFill>
              </a:rPr>
              <a:t>Depends </a:t>
            </a:r>
            <a:r>
              <a:rPr lang="en" sz="1600" dirty="0">
                <a:solidFill>
                  <a:schemeClr val="tx1"/>
                </a:solidFill>
              </a:rPr>
              <a:t>on the workflow characteristics</a:t>
            </a:r>
            <a:r>
              <a:rPr lang="en-US" sz="1600" dirty="0">
                <a:solidFill>
                  <a:schemeClr val="tx1"/>
                </a:solidFill>
              </a:rPr>
              <a:t> (</a:t>
            </a:r>
            <a:r>
              <a:rPr lang="en" sz="1600" dirty="0">
                <a:solidFill>
                  <a:schemeClr val="tx1"/>
                </a:solidFill>
              </a:rPr>
              <a:t>E.g., vertical motion </a:t>
            </a:r>
            <a:r>
              <a:rPr lang="en" sz="1600" dirty="0" smtClean="0">
                <a:solidFill>
                  <a:schemeClr val="tx1"/>
                </a:solidFill>
              </a:rPr>
              <a:t>when </a:t>
            </a:r>
            <a:r>
              <a:rPr lang="en" sz="1600" dirty="0">
                <a:solidFill>
                  <a:schemeClr val="tx1"/>
                </a:solidFill>
              </a:rPr>
              <a:t>data does not fit in DRAM</a:t>
            </a:r>
            <a:r>
              <a:rPr lang="en-US" sz="1600" dirty="0">
                <a:solidFill>
                  <a:schemeClr val="tx1"/>
                </a:solidFill>
              </a:rPr>
              <a:t>)</a:t>
            </a:r>
            <a:endParaRPr lang="en" sz="1600" dirty="0">
              <a:solidFill>
                <a:schemeClr val="tx1"/>
              </a:solidFill>
            </a:endParaRPr>
          </a:p>
          <a:p>
            <a:pPr marL="38100" indent="0">
              <a:buClr>
                <a:schemeClr val="dk1"/>
              </a:buClr>
              <a:buSzPct val="166666"/>
              <a:buNone/>
            </a:pPr>
            <a:r>
              <a:rPr lang="en" sz="1600" dirty="0">
                <a:solidFill>
                  <a:schemeClr val="tx1"/>
                </a:solidFill>
              </a:rPr>
              <a:t>Data </a:t>
            </a:r>
            <a:r>
              <a:rPr lang="en" sz="1600" dirty="0" smtClean="0">
                <a:solidFill>
                  <a:schemeClr val="tx1"/>
                </a:solidFill>
              </a:rPr>
              <a:t>analysis:</a:t>
            </a:r>
            <a:endParaRPr lang="en-US" sz="1600" dirty="0" smtClean="0">
              <a:solidFill>
                <a:schemeClr val="tx1"/>
              </a:solidFill>
            </a:endParaRPr>
          </a:p>
          <a:p>
            <a:pPr marL="438150" lvl="1" indent="0">
              <a:buClr>
                <a:schemeClr val="dk1"/>
              </a:buClr>
              <a:buSzPct val="166666"/>
              <a:buNone/>
            </a:pPr>
            <a:r>
              <a:rPr lang="en" sz="1600" dirty="0" smtClean="0">
                <a:solidFill>
                  <a:schemeClr val="tx1"/>
                </a:solidFill>
              </a:rPr>
              <a:t>Combination </a:t>
            </a:r>
            <a:r>
              <a:rPr lang="en" sz="1600" dirty="0">
                <a:solidFill>
                  <a:schemeClr val="tx1"/>
                </a:solidFill>
              </a:rPr>
              <a:t>of in-situ and in-transit, based on energy/performance/quality of solution requirements</a:t>
            </a:r>
          </a:p>
        </p:txBody>
      </p:sp>
      <p:pic>
        <p:nvPicPr>
          <p:cNvPr id="8" name="Picture 7" descr="hybrid-architecture-deep-memory-hierarchy.pdf"/>
          <p:cNvPicPr>
            <a:picLocks noChangeAspect="1"/>
          </p:cNvPicPr>
          <p:nvPr/>
        </p:nvPicPr>
        <p:blipFill rotWithShape="1">
          <a:blip r:embed="rId4" cstate="email">
            <a:extLst>
              <a:ext uri="{28A0092B-C50C-407E-A947-70E740481C1C}">
                <a14:useLocalDpi xmlns:a14="http://schemas.microsoft.com/office/drawing/2010/main" val="0"/>
              </a:ext>
            </a:extLst>
          </a:blip>
          <a:srcRect b="7977"/>
          <a:stretch/>
        </p:blipFill>
        <p:spPr>
          <a:xfrm>
            <a:off x="143138" y="1389368"/>
            <a:ext cx="4703179" cy="2496827"/>
          </a:xfrm>
          <a:prstGeom prst="rect">
            <a:avLst/>
          </a:prstGeom>
        </p:spPr>
      </p:pic>
    </p:spTree>
    <p:extLst>
      <p:ext uri="{BB962C8B-B14F-4D97-AF65-F5344CB8AC3E}">
        <p14:creationId xmlns:p14="http://schemas.microsoft.com/office/powerpoint/2010/main" val="246278374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5811" y="1234464"/>
            <a:ext cx="4754827" cy="5242531"/>
          </a:xfrm>
        </p:spPr>
        <p:txBody>
          <a:bodyPr/>
          <a:lstStyle/>
          <a:p>
            <a:r>
              <a:rPr lang="en-US" sz="2000" dirty="0">
                <a:solidFill>
                  <a:srgbClr val="000000"/>
                </a:solidFill>
              </a:rPr>
              <a:t>NVRAM bridges latency/performance gap between DRAM &amp; disk</a:t>
            </a:r>
          </a:p>
          <a:p>
            <a:pPr marL="58714"/>
            <a:r>
              <a:rPr lang="en-US" sz="2000" dirty="0" smtClean="0">
                <a:solidFill>
                  <a:srgbClr val="000000"/>
                </a:solidFill>
              </a:rPr>
              <a:t>NVRAM usage modes</a:t>
            </a:r>
            <a:endParaRPr lang="en-US" sz="2000" dirty="0">
              <a:solidFill>
                <a:srgbClr val="000000"/>
              </a:solidFill>
            </a:endParaRPr>
          </a:p>
          <a:p>
            <a:pPr marL="458596" lvl="1"/>
            <a:r>
              <a:rPr lang="en-US" dirty="0" smtClean="0">
                <a:solidFill>
                  <a:srgbClr val="000000"/>
                </a:solidFill>
              </a:rPr>
              <a:t>I/O staging and data “</a:t>
            </a:r>
            <a:r>
              <a:rPr lang="en-US" dirty="0">
                <a:solidFill>
                  <a:srgbClr val="000000"/>
                </a:solidFill>
              </a:rPr>
              <a:t>caching</a:t>
            </a:r>
            <a:r>
              <a:rPr lang="en-US" dirty="0" smtClean="0">
                <a:solidFill>
                  <a:srgbClr val="000000"/>
                </a:solidFill>
              </a:rPr>
              <a:t>”</a:t>
            </a:r>
            <a:endParaRPr lang="en-US" dirty="0">
              <a:solidFill>
                <a:srgbClr val="000000"/>
              </a:solidFill>
            </a:endParaRPr>
          </a:p>
          <a:p>
            <a:pPr marL="458596" lvl="1"/>
            <a:r>
              <a:rPr lang="en-US" dirty="0">
                <a:solidFill>
                  <a:srgbClr val="000000"/>
                </a:solidFill>
              </a:rPr>
              <a:t>Out-of-core computations (virtual memory)</a:t>
            </a:r>
          </a:p>
          <a:p>
            <a:pPr marL="458596" lvl="1"/>
            <a:r>
              <a:rPr lang="en-US" dirty="0" smtClean="0">
                <a:solidFill>
                  <a:srgbClr val="000000"/>
                </a:solidFill>
              </a:rPr>
              <a:t>“</a:t>
            </a:r>
            <a:r>
              <a:rPr lang="en-US" dirty="0">
                <a:solidFill>
                  <a:srgbClr val="000000"/>
                </a:solidFill>
              </a:rPr>
              <a:t>I</a:t>
            </a:r>
            <a:r>
              <a:rPr lang="en-US" dirty="0" smtClean="0">
                <a:solidFill>
                  <a:srgbClr val="000000"/>
                </a:solidFill>
              </a:rPr>
              <a:t>n</a:t>
            </a:r>
            <a:r>
              <a:rPr lang="en-US" dirty="0">
                <a:solidFill>
                  <a:srgbClr val="000000"/>
                </a:solidFill>
              </a:rPr>
              <a:t>-the-space” data manipulation and/or reduction</a:t>
            </a:r>
          </a:p>
          <a:p>
            <a:pPr marL="58714"/>
            <a:r>
              <a:rPr lang="en-US" sz="2000" dirty="0">
                <a:solidFill>
                  <a:srgbClr val="000000"/>
                </a:solidFill>
              </a:rPr>
              <a:t>Fusion-</a:t>
            </a:r>
            <a:r>
              <a:rPr lang="en-US" sz="2000" dirty="0" err="1">
                <a:solidFill>
                  <a:srgbClr val="000000"/>
                </a:solidFill>
              </a:rPr>
              <a:t>io</a:t>
            </a:r>
            <a:r>
              <a:rPr lang="en-US" sz="2000" dirty="0">
                <a:solidFill>
                  <a:srgbClr val="000000"/>
                </a:solidFill>
              </a:rPr>
              <a:t> technology (</a:t>
            </a:r>
            <a:r>
              <a:rPr lang="en-US" sz="2000" dirty="0" err="1">
                <a:solidFill>
                  <a:srgbClr val="000000"/>
                </a:solidFill>
              </a:rPr>
              <a:t>ioDrive</a:t>
            </a:r>
            <a:r>
              <a:rPr lang="en-US" sz="2000" dirty="0">
                <a:solidFill>
                  <a:srgbClr val="000000"/>
                </a:solidFill>
              </a:rPr>
              <a:t>)</a:t>
            </a:r>
          </a:p>
          <a:p>
            <a:pPr marL="172966" lvl="1" indent="0">
              <a:buNone/>
            </a:pPr>
            <a:endParaRPr lang="en-US" dirty="0">
              <a:solidFill>
                <a:srgbClr val="000000"/>
              </a:solidFill>
            </a:endParaRPr>
          </a:p>
        </p:txBody>
      </p:sp>
      <p:pic>
        <p:nvPicPr>
          <p:cNvPr id="5" name="Picture 4"/>
          <p:cNvPicPr>
            <a:picLocks noChangeAspect="1"/>
          </p:cNvPicPr>
          <p:nvPr/>
        </p:nvPicPr>
        <p:blipFill>
          <a:blip r:embed="rId3" cstate="print"/>
          <a:stretch>
            <a:fillRect/>
          </a:stretch>
        </p:blipFill>
        <p:spPr>
          <a:xfrm>
            <a:off x="5029199" y="1252178"/>
            <a:ext cx="4084997" cy="2285975"/>
          </a:xfrm>
          <a:prstGeom prst="rect">
            <a:avLst/>
          </a:prstGeom>
        </p:spPr>
      </p:pic>
      <p:pic>
        <p:nvPicPr>
          <p:cNvPr id="6" name="Content Placeholder 4"/>
          <p:cNvPicPr>
            <a:picLocks noChangeAspect="1"/>
          </p:cNvPicPr>
          <p:nvPr/>
        </p:nvPicPr>
        <p:blipFill>
          <a:blip r:embed="rId4" cstate="print"/>
          <a:srcRect t="8516" b="8516"/>
          <a:stretch>
            <a:fillRect/>
          </a:stretch>
        </p:blipFill>
        <p:spPr bwMode="auto">
          <a:xfrm>
            <a:off x="5382569" y="3995352"/>
            <a:ext cx="3508919" cy="2176818"/>
          </a:xfrm>
          <a:prstGeom prst="rect">
            <a:avLst/>
          </a:prstGeom>
          <a:noFill/>
          <a:ln w="9525">
            <a:noFill/>
            <a:miter lim="800000"/>
            <a:headEnd/>
            <a:tailEnd/>
          </a:ln>
        </p:spPr>
      </p:pic>
      <p:pic>
        <p:nvPicPr>
          <p:cNvPr id="7" name="Picture 6"/>
          <p:cNvPicPr>
            <a:picLocks noChangeAspect="1"/>
          </p:cNvPicPr>
          <p:nvPr/>
        </p:nvPicPr>
        <p:blipFill>
          <a:blip r:embed="rId5" cstate="print"/>
          <a:stretch>
            <a:fillRect/>
          </a:stretch>
        </p:blipFill>
        <p:spPr>
          <a:xfrm>
            <a:off x="365806" y="4343390"/>
            <a:ext cx="4754828" cy="2486378"/>
          </a:xfrm>
          <a:prstGeom prst="rect">
            <a:avLst/>
          </a:prstGeom>
        </p:spPr>
      </p:pic>
      <p:sp>
        <p:nvSpPr>
          <p:cNvPr id="8" name="Title 1"/>
          <p:cNvSpPr txBox="1">
            <a:spLocks/>
          </p:cNvSpPr>
          <p:nvPr/>
        </p:nvSpPr>
        <p:spPr bwMode="auto">
          <a:xfrm>
            <a:off x="457200" y="426426"/>
            <a:ext cx="8229600" cy="808038"/>
          </a:xfrm>
          <a:prstGeom prst="rect">
            <a:avLst/>
          </a:prstGeom>
          <a:noFill/>
          <a:ln w="9525">
            <a:noFill/>
            <a:miter lim="800000"/>
            <a:headEnd/>
            <a:tailEnd/>
          </a:ln>
        </p:spPr>
        <p:txBody>
          <a:bodyPr vert="horz" wrap="square" lIns="91271" tIns="45638" rIns="91271" bIns="45638" numCol="1" anchor="ctr" anchorCtr="0" compatLnSpc="1">
            <a:prstTxWarp prst="textNoShape">
              <a:avLst/>
            </a:prstTxWarp>
          </a:bodyPr>
          <a:lstStyle>
            <a:lvl1pPr algn="l" rtl="0" eaLnBrk="0" fontAlgn="base" hangingPunct="0">
              <a:spcBef>
                <a:spcPct val="0"/>
              </a:spcBef>
              <a:spcAft>
                <a:spcPct val="0"/>
              </a:spcAft>
              <a:defRPr sz="3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2pPr>
            <a:lvl3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3pPr>
            <a:lvl4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4pPr>
            <a:lvl5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5pPr>
            <a:lvl6pPr marL="456583" algn="l" rtl="0" fontAlgn="base">
              <a:spcBef>
                <a:spcPct val="0"/>
              </a:spcBef>
              <a:spcAft>
                <a:spcPct val="0"/>
              </a:spcAft>
              <a:defRPr sz="3000">
                <a:solidFill>
                  <a:schemeClr val="tx2"/>
                </a:solidFill>
                <a:latin typeface="Formata BQ Regular" pitchFamily="50" charset="0"/>
              </a:defRPr>
            </a:lvl6pPr>
            <a:lvl7pPr marL="913169" algn="l" rtl="0" fontAlgn="base">
              <a:spcBef>
                <a:spcPct val="0"/>
              </a:spcBef>
              <a:spcAft>
                <a:spcPct val="0"/>
              </a:spcAft>
              <a:defRPr sz="3000">
                <a:solidFill>
                  <a:schemeClr val="tx2"/>
                </a:solidFill>
                <a:latin typeface="Formata BQ Regular" pitchFamily="50" charset="0"/>
              </a:defRPr>
            </a:lvl7pPr>
            <a:lvl8pPr marL="1369754" algn="l" rtl="0" fontAlgn="base">
              <a:spcBef>
                <a:spcPct val="0"/>
              </a:spcBef>
              <a:spcAft>
                <a:spcPct val="0"/>
              </a:spcAft>
              <a:defRPr sz="3000">
                <a:solidFill>
                  <a:schemeClr val="tx2"/>
                </a:solidFill>
                <a:latin typeface="Formata BQ Regular" pitchFamily="50" charset="0"/>
              </a:defRPr>
            </a:lvl8pPr>
            <a:lvl9pPr marL="1826337" algn="l" rtl="0" fontAlgn="base">
              <a:spcBef>
                <a:spcPct val="0"/>
              </a:spcBef>
              <a:spcAft>
                <a:spcPct val="0"/>
              </a:spcAft>
              <a:defRPr sz="3000">
                <a:solidFill>
                  <a:schemeClr val="tx2"/>
                </a:solidFill>
                <a:latin typeface="Formata BQ Regular" pitchFamily="50" charset="0"/>
              </a:defRPr>
            </a:lvl9pPr>
          </a:lstStyle>
          <a:p>
            <a:r>
              <a:rPr lang="en-US" b="1" dirty="0" smtClean="0">
                <a:latin typeface="Palatino Linotype" charset="0"/>
              </a:rPr>
              <a:t>Deep Memory Hierarchy</a:t>
            </a:r>
            <a:endParaRPr lang="en-US" b="1" dirty="0">
              <a:latin typeface="Palatino Linotype" charset="0"/>
            </a:endParaRPr>
          </a:p>
        </p:txBody>
      </p:sp>
    </p:spTree>
    <p:extLst>
      <p:ext uri="{BB962C8B-B14F-4D97-AF65-F5344CB8AC3E}">
        <p14:creationId xmlns:p14="http://schemas.microsoft.com/office/powerpoint/2010/main" val="28393157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600" dirty="0" smtClean="0"/>
              <a:t>Energy-Performance Tradeoffs in the Data Analytics Pipeline</a:t>
            </a:r>
            <a:endParaRPr lang="en-US" sz="2600" dirty="0"/>
          </a:p>
        </p:txBody>
      </p:sp>
      <p:sp>
        <p:nvSpPr>
          <p:cNvPr id="2" name="Content Placeholder 1"/>
          <p:cNvSpPr>
            <a:spLocks noGrp="1"/>
          </p:cNvSpPr>
          <p:nvPr>
            <p:ph idx="1"/>
          </p:nvPr>
        </p:nvSpPr>
        <p:spPr>
          <a:xfrm>
            <a:off x="381000" y="1508726"/>
            <a:ext cx="8229600" cy="4800600"/>
          </a:xfrm>
        </p:spPr>
        <p:txBody>
          <a:bodyPr/>
          <a:lstStyle/>
          <a:p>
            <a:pPr marL="0" indent="0">
              <a:buNone/>
            </a:pPr>
            <a:r>
              <a:rPr lang="en-US" sz="2000" dirty="0" smtClean="0">
                <a:solidFill>
                  <a:schemeClr val="tx1"/>
                </a:solidFill>
              </a:rPr>
              <a:t>Characterize </a:t>
            </a:r>
            <a:r>
              <a:rPr lang="en-US" sz="2000" dirty="0">
                <a:solidFill>
                  <a:schemeClr val="tx1"/>
                </a:solidFill>
              </a:rPr>
              <a:t>power/performance behaviors of deep memory </a:t>
            </a:r>
            <a:r>
              <a:rPr lang="en-US" sz="2000" dirty="0" smtClean="0">
                <a:solidFill>
                  <a:schemeClr val="tx1"/>
                </a:solidFill>
              </a:rPr>
              <a:t>hierarchy using benchmarks </a:t>
            </a:r>
            <a:endParaRPr lang="en-US" sz="2000" dirty="0">
              <a:solidFill>
                <a:schemeClr val="tx1"/>
              </a:solidFill>
            </a:endParaRPr>
          </a:p>
          <a:p>
            <a:pPr marL="0" indent="0">
              <a:buNone/>
            </a:pPr>
            <a:r>
              <a:rPr lang="en-US" b="1" dirty="0" smtClean="0">
                <a:solidFill>
                  <a:srgbClr val="FF0000"/>
                </a:solidFill>
              </a:rPr>
              <a:t>Lessons learned: </a:t>
            </a:r>
            <a:r>
              <a:rPr lang="en-US" dirty="0" smtClean="0">
                <a:solidFill>
                  <a:srgbClr val="000000"/>
                </a:solidFill>
              </a:rPr>
              <a:t>Storage-class NVRAM memory is a good candidate as intermediate storage</a:t>
            </a:r>
          </a:p>
          <a:p>
            <a:pPr marL="456584" lvl="1" indent="0">
              <a:buNone/>
            </a:pPr>
            <a:endParaRPr lang="en-US" sz="1200" dirty="0"/>
          </a:p>
          <a:p>
            <a:endParaRPr lang="en-US" sz="1800" dirty="0"/>
          </a:p>
          <a:p>
            <a:endParaRPr lang="en-US" sz="2000" dirty="0"/>
          </a:p>
          <a:p>
            <a:endParaRPr lang="en-US" sz="1800" dirty="0" smtClean="0"/>
          </a:p>
          <a:p>
            <a:endParaRPr lang="en-US" sz="1800" dirty="0"/>
          </a:p>
          <a:p>
            <a:endParaRPr lang="en-US" sz="1800" dirty="0" smtClean="0"/>
          </a:p>
          <a:p>
            <a:endParaRPr lang="en-US" sz="1400" dirty="0"/>
          </a:p>
          <a:p>
            <a:pPr lvl="1"/>
            <a:endParaRPr lang="en-US" sz="1100" b="1" dirty="0"/>
          </a:p>
        </p:txBody>
      </p:sp>
      <p:pic>
        <p:nvPicPr>
          <p:cNvPr id="9" name="Picture 8" descr="energy.eps"/>
          <p:cNvPicPr>
            <a:picLocks noChangeAspect="1"/>
          </p:cNvPicPr>
          <p:nvPr/>
        </p:nvPicPr>
        <p:blipFill rotWithShape="1">
          <a:blip r:embed="rId3" cstate="print">
            <a:extLst>
              <a:ext uri="{28A0092B-C50C-407E-A947-70E740481C1C}">
                <a14:useLocalDpi xmlns:a14="http://schemas.microsoft.com/office/drawing/2010/main" val="0"/>
              </a:ext>
            </a:extLst>
          </a:blip>
          <a:srcRect b="9203"/>
          <a:stretch/>
        </p:blipFill>
        <p:spPr>
          <a:xfrm>
            <a:off x="1783940" y="2971805"/>
            <a:ext cx="5683660" cy="3886195"/>
          </a:xfrm>
          <a:prstGeom prst="rect">
            <a:avLst/>
          </a:prstGeom>
        </p:spPr>
      </p:pic>
    </p:spTree>
    <p:extLst>
      <p:ext uri="{BB962C8B-B14F-4D97-AF65-F5344CB8AC3E}">
        <p14:creationId xmlns:p14="http://schemas.microsoft.com/office/powerpoint/2010/main" val="5592180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Calibri" pitchFamily="34" charset="0"/>
                <a:cs typeface="Calibri" pitchFamily="34" charset="0"/>
              </a:rPr>
              <a:t>Characterizing </a:t>
            </a:r>
            <a:r>
              <a:rPr lang="en-US" sz="3200" dirty="0" smtClean="0">
                <a:latin typeface="Calibri" pitchFamily="34" charset="0"/>
                <a:cs typeface="Calibri" pitchFamily="34" charset="0"/>
              </a:rPr>
              <a:t>Power/Performance of the DMH </a:t>
            </a:r>
            <a:endParaRPr lang="en-US" dirty="0"/>
          </a:p>
        </p:txBody>
      </p:sp>
      <p:sp>
        <p:nvSpPr>
          <p:cNvPr id="3" name="Content Placeholder 2"/>
          <p:cNvSpPr>
            <a:spLocks noGrp="1"/>
          </p:cNvSpPr>
          <p:nvPr>
            <p:ph idx="1"/>
          </p:nvPr>
        </p:nvSpPr>
        <p:spPr>
          <a:xfrm>
            <a:off x="182929" y="1706879"/>
            <a:ext cx="3657559" cy="4099536"/>
          </a:xfrm>
        </p:spPr>
        <p:txBody>
          <a:bodyPr>
            <a:normAutofit/>
          </a:bodyPr>
          <a:lstStyle/>
          <a:p>
            <a:r>
              <a:rPr lang="en-US" dirty="0" smtClean="0">
                <a:solidFill>
                  <a:srgbClr val="000000"/>
                </a:solidFill>
              </a:rPr>
              <a:t>Benchmarks</a:t>
            </a:r>
          </a:p>
          <a:p>
            <a:pPr lvl="1"/>
            <a:r>
              <a:rPr lang="en-US" dirty="0" err="1" smtClean="0">
                <a:solidFill>
                  <a:srgbClr val="000000"/>
                </a:solidFill>
              </a:rPr>
              <a:t>Fio</a:t>
            </a:r>
            <a:r>
              <a:rPr lang="en-US" dirty="0">
                <a:solidFill>
                  <a:srgbClr val="000000"/>
                </a:solidFill>
              </a:rPr>
              <a:t>, </a:t>
            </a:r>
            <a:r>
              <a:rPr lang="en-US" dirty="0" err="1">
                <a:solidFill>
                  <a:srgbClr val="000000"/>
                </a:solidFill>
              </a:rPr>
              <a:t>ioZone</a:t>
            </a:r>
            <a:r>
              <a:rPr lang="en-US" dirty="0">
                <a:solidFill>
                  <a:srgbClr val="000000"/>
                </a:solidFill>
              </a:rPr>
              <a:t>, </a:t>
            </a:r>
            <a:r>
              <a:rPr lang="en-US" dirty="0" err="1" smtClean="0">
                <a:solidFill>
                  <a:srgbClr val="000000"/>
                </a:solidFill>
              </a:rPr>
              <a:t>forkthread</a:t>
            </a:r>
            <a:endParaRPr lang="en-US" dirty="0" smtClean="0">
              <a:solidFill>
                <a:srgbClr val="000000"/>
              </a:solidFill>
            </a:endParaRPr>
          </a:p>
          <a:p>
            <a:r>
              <a:rPr lang="en-US" dirty="0" err="1" smtClean="0">
                <a:solidFill>
                  <a:srgbClr val="000000"/>
                </a:solidFill>
              </a:rPr>
              <a:t>Testbed</a:t>
            </a:r>
            <a:endParaRPr lang="en-US" dirty="0" smtClean="0">
              <a:solidFill>
                <a:srgbClr val="000000"/>
              </a:solidFill>
            </a:endParaRPr>
          </a:p>
          <a:p>
            <a:pPr lvl="1"/>
            <a:r>
              <a:rPr lang="en-US" dirty="0" smtClean="0">
                <a:solidFill>
                  <a:srgbClr val="000000"/>
                </a:solidFill>
              </a:rPr>
              <a:t>Intel </a:t>
            </a:r>
            <a:r>
              <a:rPr lang="en-US" dirty="0">
                <a:solidFill>
                  <a:srgbClr val="000000"/>
                </a:solidFill>
              </a:rPr>
              <a:t>quad-core Xeon X3220, 4 GB RAM, 640 GB </a:t>
            </a:r>
            <a:r>
              <a:rPr lang="en-US" dirty="0" err="1">
                <a:solidFill>
                  <a:srgbClr val="000000"/>
                </a:solidFill>
              </a:rPr>
              <a:t>FusionIO</a:t>
            </a:r>
            <a:r>
              <a:rPr lang="en-US" dirty="0">
                <a:solidFill>
                  <a:srgbClr val="000000"/>
                </a:solidFill>
              </a:rPr>
              <a:t> (</a:t>
            </a:r>
            <a:r>
              <a:rPr lang="en-US" dirty="0" err="1">
                <a:solidFill>
                  <a:srgbClr val="000000"/>
                </a:solidFill>
              </a:rPr>
              <a:t>PCIe</a:t>
            </a:r>
            <a:r>
              <a:rPr lang="en-US" dirty="0">
                <a:solidFill>
                  <a:srgbClr val="000000"/>
                </a:solidFill>
              </a:rPr>
              <a:t>-based flash memory), 160 GB </a:t>
            </a:r>
            <a:r>
              <a:rPr lang="en-US" dirty="0" smtClean="0">
                <a:solidFill>
                  <a:srgbClr val="000000"/>
                </a:solidFill>
              </a:rPr>
              <a:t>SSD</a:t>
            </a:r>
          </a:p>
          <a:p>
            <a:pPr lvl="0"/>
            <a:r>
              <a:rPr lang="en-US" dirty="0" smtClean="0">
                <a:solidFill>
                  <a:srgbClr val="000000"/>
                </a:solidFill>
              </a:rPr>
              <a:t>Experiments</a:t>
            </a:r>
          </a:p>
          <a:p>
            <a:pPr lvl="1"/>
            <a:r>
              <a:rPr lang="en-US" dirty="0" smtClean="0">
                <a:solidFill>
                  <a:srgbClr val="000000"/>
                </a:solidFill>
              </a:rPr>
              <a:t>Data size = </a:t>
            </a:r>
            <a:r>
              <a:rPr lang="en-US" dirty="0">
                <a:solidFill>
                  <a:srgbClr val="000000"/>
                </a:solidFill>
              </a:rPr>
              <a:t>10 </a:t>
            </a:r>
            <a:r>
              <a:rPr lang="en-US" dirty="0" smtClean="0">
                <a:solidFill>
                  <a:srgbClr val="000000"/>
                </a:solidFill>
              </a:rPr>
              <a:t>GB</a:t>
            </a:r>
          </a:p>
          <a:p>
            <a:pPr lvl="1"/>
            <a:r>
              <a:rPr lang="en-US" dirty="0" smtClean="0">
                <a:solidFill>
                  <a:srgbClr val="000000"/>
                </a:solidFill>
              </a:rPr>
              <a:t>12 </a:t>
            </a:r>
            <a:r>
              <a:rPr lang="en-US" dirty="0">
                <a:solidFill>
                  <a:srgbClr val="000000"/>
                </a:solidFill>
              </a:rPr>
              <a:t>measurements, </a:t>
            </a:r>
            <a:r>
              <a:rPr lang="en-US" dirty="0" smtClean="0">
                <a:solidFill>
                  <a:srgbClr val="000000"/>
                </a:solidFill>
              </a:rPr>
              <a:t>varying block </a:t>
            </a:r>
            <a:r>
              <a:rPr lang="en-US" dirty="0">
                <a:solidFill>
                  <a:srgbClr val="000000"/>
                </a:solidFill>
              </a:rPr>
              <a:t>size, </a:t>
            </a:r>
            <a:r>
              <a:rPr lang="en-US" dirty="0" err="1" smtClean="0">
                <a:solidFill>
                  <a:srgbClr val="000000"/>
                </a:solidFill>
              </a:rPr>
              <a:t>iodepth</a:t>
            </a:r>
            <a:endParaRPr lang="en-US" dirty="0">
              <a:solidFill>
                <a:srgbClr val="000000"/>
              </a:solidFill>
            </a:endParaRPr>
          </a:p>
        </p:txBody>
      </p:sp>
      <p:pic>
        <p:nvPicPr>
          <p:cNvPr id="4" name="Picture 2" descr="C:\Users\Sandra\Desktop\hipc\2013_hipc\11.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85756" y="1417342"/>
            <a:ext cx="4966755" cy="44805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2928" y="6080731"/>
            <a:ext cx="8918164" cy="769441"/>
          </a:xfrm>
          <a:prstGeom prst="rect">
            <a:avLst/>
          </a:prstGeom>
        </p:spPr>
        <p:txBody>
          <a:bodyPr wrap="square">
            <a:spAutoFit/>
          </a:bodyPr>
          <a:lstStyle/>
          <a:p>
            <a:pPr lvl="0" eaLnBrk="0" hangingPunct="0">
              <a:spcBef>
                <a:spcPct val="20000"/>
              </a:spcBef>
            </a:pPr>
            <a:r>
              <a:rPr lang="en-US" sz="2200" b="1" kern="0" dirty="0">
                <a:solidFill>
                  <a:srgbClr val="FF0000"/>
                </a:solidFill>
                <a:latin typeface="Arial"/>
                <a:ea typeface="ヒラギノ角ゴ Pro W3" charset="0"/>
                <a:cs typeface="Geneva" charset="0"/>
              </a:rPr>
              <a:t>Lessons learned: </a:t>
            </a:r>
            <a:r>
              <a:rPr lang="en-US" sz="2200" kern="0" dirty="0">
                <a:solidFill>
                  <a:srgbClr val="000000"/>
                </a:solidFill>
                <a:latin typeface="Arial"/>
                <a:ea typeface="ヒラギノ角ゴ Pro W3" charset="0"/>
                <a:cs typeface="Geneva" charset="0"/>
              </a:rPr>
              <a:t>Storage-class NVRAM memory is a good candidate as intermediate storage</a:t>
            </a:r>
          </a:p>
        </p:txBody>
      </p:sp>
    </p:spTree>
    <p:extLst>
      <p:ext uri="{BB962C8B-B14F-4D97-AF65-F5344CB8AC3E}">
        <p14:creationId xmlns:p14="http://schemas.microsoft.com/office/powerpoint/2010/main" val="3619127251"/>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meenergy.eps"/>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54828" y="1061831"/>
            <a:ext cx="4114805" cy="3098681"/>
          </a:xfrm>
          <a:prstGeom prst="rect">
            <a:avLst/>
          </a:prstGeom>
        </p:spPr>
      </p:pic>
      <p:sp>
        <p:nvSpPr>
          <p:cNvPr id="3" name="Title 2"/>
          <p:cNvSpPr>
            <a:spLocks noGrp="1"/>
          </p:cNvSpPr>
          <p:nvPr>
            <p:ph type="title"/>
          </p:nvPr>
        </p:nvSpPr>
        <p:spPr>
          <a:xfrm>
            <a:off x="274367" y="502952"/>
            <a:ext cx="8778189" cy="808038"/>
          </a:xfrm>
        </p:spPr>
        <p:txBody>
          <a:bodyPr/>
          <a:lstStyle/>
          <a:p>
            <a:r>
              <a:rPr lang="en-US" sz="2600" dirty="0" smtClean="0"/>
              <a:t>Energy-Performance Tradeoffs in the Analytics Pipeline</a:t>
            </a:r>
            <a:endParaRPr lang="en-US" sz="2600" dirty="0"/>
          </a:p>
        </p:txBody>
      </p:sp>
      <p:sp>
        <p:nvSpPr>
          <p:cNvPr id="6" name="Content Placeholder 1"/>
          <p:cNvSpPr txBox="1">
            <a:spLocks/>
          </p:cNvSpPr>
          <p:nvPr/>
        </p:nvSpPr>
        <p:spPr bwMode="auto">
          <a:xfrm>
            <a:off x="-274267" y="1325903"/>
            <a:ext cx="4937706" cy="53949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p"/>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0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a:lstStyle>
          <a:p>
            <a:pPr marL="342900" lvl="1" indent="0">
              <a:buClr>
                <a:srgbClr val="336600"/>
              </a:buClr>
              <a:buFont typeface="Wingdings" pitchFamily="2" charset="2"/>
              <a:buNone/>
            </a:pPr>
            <a:r>
              <a:rPr lang="en-US" dirty="0" smtClean="0">
                <a:solidFill>
                  <a:srgbClr val="000000"/>
                </a:solidFill>
                <a:latin typeface="Myriad Pro"/>
              </a:rPr>
              <a:t>Impact of data placement and movement</a:t>
            </a:r>
          </a:p>
          <a:p>
            <a:pPr marL="1084263" lvl="2" indent="-341313">
              <a:buClr>
                <a:srgbClr val="1D5217"/>
              </a:buClr>
            </a:pPr>
            <a:r>
              <a:rPr lang="en-US" sz="1800" dirty="0" smtClean="0">
                <a:solidFill>
                  <a:srgbClr val="000000"/>
                </a:solidFill>
                <a:latin typeface="Myriad Pro"/>
              </a:rPr>
              <a:t>Canonical system architecture composed of </a:t>
            </a:r>
            <a:r>
              <a:rPr lang="en-US" dirty="0" smtClean="0">
                <a:solidFill>
                  <a:srgbClr val="000000"/>
                </a:solidFill>
                <a:latin typeface="Myriad Pro"/>
              </a:rPr>
              <a:t>DRAM, NVRAM, SSD and disk storage levels and networked staging area</a:t>
            </a:r>
          </a:p>
          <a:p>
            <a:pPr marL="1084263" lvl="2" indent="-341313">
              <a:buClr>
                <a:srgbClr val="1D5217"/>
              </a:buClr>
            </a:pPr>
            <a:r>
              <a:rPr lang="en-US" sz="1800" dirty="0" smtClean="0">
                <a:solidFill>
                  <a:srgbClr val="000000"/>
                </a:solidFill>
                <a:latin typeface="Myriad Pro"/>
              </a:rPr>
              <a:t>Canonical workflow architecture that can support in-situ and in-transit analytics</a:t>
            </a:r>
          </a:p>
          <a:p>
            <a:pPr marL="1084263" lvl="2" indent="-341313">
              <a:buClr>
                <a:srgbClr val="1D5217"/>
              </a:buClr>
            </a:pPr>
            <a:r>
              <a:rPr lang="en-US" sz="1800" b="1" dirty="0" smtClean="0">
                <a:solidFill>
                  <a:srgbClr val="FF0000"/>
                </a:solidFill>
                <a:latin typeface="Myriad Pro"/>
              </a:rPr>
              <a:t>Lessons learned: </a:t>
            </a:r>
            <a:r>
              <a:rPr lang="en-US" sz="1800" dirty="0" smtClean="0">
                <a:solidFill>
                  <a:srgbClr val="000000"/>
                </a:solidFill>
                <a:latin typeface="Myriad Pro"/>
              </a:rPr>
              <a:t>Data placement/movement patterns significantly impact performance and energy </a:t>
            </a:r>
          </a:p>
          <a:p>
            <a:pPr marL="342900" lvl="1" indent="0">
              <a:buClr>
                <a:srgbClr val="336600"/>
              </a:buClr>
              <a:buNone/>
            </a:pPr>
            <a:r>
              <a:rPr lang="en-US" dirty="0">
                <a:solidFill>
                  <a:srgbClr val="000000"/>
                </a:solidFill>
                <a:latin typeface="Myriad Pro"/>
              </a:rPr>
              <a:t>Role of the quality of solution</a:t>
            </a:r>
          </a:p>
          <a:p>
            <a:pPr marL="1084263" lvl="2" indent="-341313">
              <a:buClr>
                <a:srgbClr val="1D5217"/>
              </a:buClr>
            </a:pPr>
            <a:r>
              <a:rPr lang="en-US" sz="1800" b="1" dirty="0">
                <a:solidFill>
                  <a:srgbClr val="FF0000"/>
                </a:solidFill>
                <a:latin typeface="Myriad Pro"/>
              </a:rPr>
              <a:t>Lessons learned: </a:t>
            </a:r>
            <a:r>
              <a:rPr lang="en-US" sz="1800" dirty="0">
                <a:solidFill>
                  <a:srgbClr val="000000"/>
                </a:solidFill>
                <a:latin typeface="Myriad Pro"/>
              </a:rPr>
              <a:t>Frequency of analytics is driven by the dynamics of features of interest, but is limited by node architecture</a:t>
            </a:r>
            <a:r>
              <a:rPr lang="en-US" sz="1800" dirty="0" smtClean="0">
                <a:solidFill>
                  <a:srgbClr val="000000"/>
                </a:solidFill>
                <a:latin typeface="Formata BQ Regular" charset="0"/>
                <a:ea typeface="ＭＳ Ｐゴシック" charset="0"/>
                <a:cs typeface="ＭＳ Ｐゴシック" charset="0"/>
              </a:rPr>
              <a:t>.</a:t>
            </a:r>
            <a:endParaRPr lang="en-US" sz="2400" dirty="0" smtClean="0">
              <a:solidFill>
                <a:srgbClr val="000000"/>
              </a:solidFill>
              <a:latin typeface="Myriad Pro"/>
            </a:endParaRPr>
          </a:p>
        </p:txBody>
      </p:sp>
      <p:sp>
        <p:nvSpPr>
          <p:cNvPr id="7" name="Content Placeholder 1"/>
          <p:cNvSpPr txBox="1">
            <a:spLocks/>
          </p:cNvSpPr>
          <p:nvPr/>
        </p:nvSpPr>
        <p:spPr bwMode="auto">
          <a:xfrm>
            <a:off x="-5201817" y="6446487"/>
            <a:ext cx="5212023"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p"/>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0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a:lstStyle>
          <a:p>
            <a:pPr marL="1084263" lvl="2" indent="-341313">
              <a:buClr>
                <a:srgbClr val="1D5217"/>
              </a:buClr>
            </a:pPr>
            <a:endParaRPr lang="en-US" sz="1800" dirty="0" smtClean="0">
              <a:solidFill>
                <a:srgbClr val="000000"/>
              </a:solidFill>
              <a:latin typeface="Myriad Pro"/>
            </a:endParaRPr>
          </a:p>
          <a:p>
            <a:pPr>
              <a:buClr>
                <a:srgbClr val="003300"/>
              </a:buClr>
            </a:pPr>
            <a:endParaRPr lang="en-US" sz="2000" dirty="0" smtClean="0">
              <a:solidFill>
                <a:srgbClr val="000000"/>
              </a:solidFill>
              <a:latin typeface="Myriad Pro"/>
            </a:endParaRPr>
          </a:p>
          <a:p>
            <a:pPr>
              <a:buClr>
                <a:srgbClr val="003300"/>
              </a:buClr>
            </a:pPr>
            <a:endParaRPr lang="en-US" sz="1800" dirty="0" smtClean="0">
              <a:solidFill>
                <a:srgbClr val="000000"/>
              </a:solidFill>
              <a:latin typeface="Myriad Pro"/>
            </a:endParaRPr>
          </a:p>
          <a:p>
            <a:pPr>
              <a:buClr>
                <a:srgbClr val="003300"/>
              </a:buClr>
            </a:pPr>
            <a:endParaRPr lang="en-US" sz="1800" dirty="0" smtClean="0">
              <a:solidFill>
                <a:srgbClr val="000000"/>
              </a:solidFill>
              <a:latin typeface="Myriad Pro"/>
            </a:endParaRPr>
          </a:p>
          <a:p>
            <a:pPr>
              <a:buClr>
                <a:srgbClr val="003300"/>
              </a:buClr>
            </a:pPr>
            <a:endParaRPr lang="en-US" sz="1800" dirty="0" smtClean="0">
              <a:solidFill>
                <a:srgbClr val="000000"/>
              </a:solidFill>
              <a:latin typeface="Myriad Pro"/>
            </a:endParaRPr>
          </a:p>
          <a:p>
            <a:pPr>
              <a:buClr>
                <a:srgbClr val="003300"/>
              </a:buClr>
            </a:pPr>
            <a:endParaRPr lang="en-US" sz="1400" dirty="0" smtClean="0">
              <a:solidFill>
                <a:srgbClr val="000000"/>
              </a:solidFill>
              <a:latin typeface="Myriad Pro"/>
            </a:endParaRPr>
          </a:p>
          <a:p>
            <a:pPr lvl="1">
              <a:buClr>
                <a:srgbClr val="336600"/>
              </a:buClr>
            </a:pPr>
            <a:endParaRPr lang="en-US" sz="1100" b="1" dirty="0">
              <a:solidFill>
                <a:srgbClr val="000000"/>
              </a:solidFill>
              <a:latin typeface="Myriad Pro"/>
            </a:endParaRPr>
          </a:p>
        </p:txBody>
      </p:sp>
      <p:pic>
        <p:nvPicPr>
          <p:cNvPr id="11" name="Picture 10" descr="async_quality.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17702" y="3730504"/>
            <a:ext cx="4617687" cy="3081739"/>
          </a:xfrm>
          <a:prstGeom prst="rect">
            <a:avLst/>
          </a:prstGeom>
        </p:spPr>
      </p:pic>
      <p:sp>
        <p:nvSpPr>
          <p:cNvPr id="12" name="TextBox 11"/>
          <p:cNvSpPr txBox="1"/>
          <p:nvPr/>
        </p:nvSpPr>
        <p:spPr>
          <a:xfrm>
            <a:off x="3398512" y="6199357"/>
            <a:ext cx="1905000" cy="461665"/>
          </a:xfrm>
          <a:prstGeom prst="rect">
            <a:avLst/>
          </a:prstGeom>
          <a:noFill/>
        </p:spPr>
        <p:txBody>
          <a:bodyPr wrap="square" rtlCol="0">
            <a:spAutoFit/>
          </a:bodyPr>
          <a:lstStyle/>
          <a:p>
            <a:pPr fontAlgn="auto">
              <a:spcBef>
                <a:spcPts val="0"/>
              </a:spcBef>
              <a:spcAft>
                <a:spcPts val="0"/>
              </a:spcAft>
            </a:pPr>
            <a:r>
              <a:rPr lang="en-US" sz="1200" dirty="0" smtClean="0">
                <a:solidFill>
                  <a:srgbClr val="000000"/>
                </a:solidFill>
              </a:rPr>
              <a:t>Large impact on energy </a:t>
            </a:r>
          </a:p>
          <a:p>
            <a:pPr fontAlgn="auto">
              <a:spcBef>
                <a:spcPts val="0"/>
              </a:spcBef>
              <a:spcAft>
                <a:spcPts val="0"/>
              </a:spcAft>
            </a:pPr>
            <a:r>
              <a:rPr lang="en-US" sz="1200" dirty="0">
                <a:solidFill>
                  <a:srgbClr val="000000"/>
                </a:solidFill>
              </a:rPr>
              <a:t>a</a:t>
            </a:r>
            <a:r>
              <a:rPr lang="en-US" sz="1200" dirty="0" smtClean="0">
                <a:solidFill>
                  <a:srgbClr val="000000"/>
                </a:solidFill>
              </a:rPr>
              <a:t>nd execution time</a:t>
            </a:r>
            <a:endParaRPr lang="en-US" sz="1200" dirty="0">
              <a:solidFill>
                <a:srgbClr val="000000"/>
              </a:solidFill>
            </a:endParaRPr>
          </a:p>
        </p:txBody>
      </p:sp>
      <p:cxnSp>
        <p:nvCxnSpPr>
          <p:cNvPr id="13" name="Straight Arrow Connector 12"/>
          <p:cNvCxnSpPr/>
          <p:nvPr/>
        </p:nvCxnSpPr>
        <p:spPr bwMode="auto">
          <a:xfrm flipH="1">
            <a:off x="4206244" y="5802171"/>
            <a:ext cx="548634" cy="39718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53993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30947"/>
          </a:xfrm>
        </p:spPr>
        <p:txBody>
          <a:bodyPr/>
          <a:lstStyle/>
          <a:p>
            <a:r>
              <a:rPr lang="en-US" sz="2800" b="1" dirty="0" smtClean="0"/>
              <a:t>Related Publications</a:t>
            </a:r>
            <a:endParaRPr lang="en-US" sz="2800" b="1" dirty="0"/>
          </a:p>
        </p:txBody>
      </p:sp>
      <p:sp>
        <p:nvSpPr>
          <p:cNvPr id="12" name="Content Placeholder 4"/>
          <p:cNvSpPr txBox="1">
            <a:spLocks/>
          </p:cNvSpPr>
          <p:nvPr/>
        </p:nvSpPr>
        <p:spPr bwMode="auto">
          <a:xfrm>
            <a:off x="66347" y="1442964"/>
            <a:ext cx="9144000" cy="224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rgbClr val="5F5F5F"/>
                </a:solidFill>
                <a:latin typeface="Trebuchet MS"/>
                <a:ea typeface="ヒラギノ角ゴ Pro W3" charset="0"/>
                <a:cs typeface="Trebuchet MS"/>
              </a:defRPr>
            </a:lvl1pPr>
            <a:lvl2pPr marL="742950" indent="-285750" algn="l" rtl="0" eaLnBrk="0" fontAlgn="base" hangingPunct="0">
              <a:spcBef>
                <a:spcPct val="20000"/>
              </a:spcBef>
              <a:spcAft>
                <a:spcPct val="0"/>
              </a:spcAft>
              <a:buChar char="–"/>
              <a:defRPr>
                <a:solidFill>
                  <a:srgbClr val="5F5F5F"/>
                </a:solidFill>
                <a:latin typeface="Trebuchet MS"/>
                <a:ea typeface="Geneva" charset="0"/>
                <a:cs typeface="Trebuchet MS"/>
              </a:defRPr>
            </a:lvl2pPr>
            <a:lvl3pPr marL="1143000" indent="-228600" algn="l" rtl="0" eaLnBrk="0" fontAlgn="base" hangingPunct="0">
              <a:spcBef>
                <a:spcPct val="20000"/>
              </a:spcBef>
              <a:spcAft>
                <a:spcPct val="0"/>
              </a:spcAft>
              <a:buChar char="•"/>
              <a:defRPr sz="1600">
                <a:solidFill>
                  <a:srgbClr val="5F5F5F"/>
                </a:solidFill>
                <a:latin typeface="Trebuchet MS"/>
                <a:ea typeface="Geneva" charset="0"/>
                <a:cs typeface="Trebuchet MS"/>
              </a:defRPr>
            </a:lvl3pPr>
            <a:lvl4pPr marL="16002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4pPr>
            <a:lvl5pPr marL="20574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r>
              <a:rPr lang="en-US" sz="2000" dirty="0">
                <a:solidFill>
                  <a:srgbClr val="000000"/>
                </a:solidFill>
              </a:rPr>
              <a:t>M. </a:t>
            </a:r>
            <a:r>
              <a:rPr lang="en-US" sz="2000" dirty="0" err="1">
                <a:solidFill>
                  <a:srgbClr val="000000"/>
                </a:solidFill>
              </a:rPr>
              <a:t>Gamell</a:t>
            </a:r>
            <a:r>
              <a:rPr lang="en-US" sz="2000" dirty="0">
                <a:solidFill>
                  <a:srgbClr val="000000"/>
                </a:solidFill>
              </a:rPr>
              <a:t>, I. </a:t>
            </a:r>
            <a:r>
              <a:rPr lang="en-US" sz="2000" dirty="0" err="1">
                <a:solidFill>
                  <a:srgbClr val="000000"/>
                </a:solidFill>
              </a:rPr>
              <a:t>Rodero</a:t>
            </a:r>
            <a:r>
              <a:rPr lang="en-US" sz="2000" dirty="0">
                <a:solidFill>
                  <a:srgbClr val="000000"/>
                </a:solidFill>
              </a:rPr>
              <a:t>, M. </a:t>
            </a:r>
            <a:r>
              <a:rPr lang="en-US" sz="2000" dirty="0" err="1">
                <a:solidFill>
                  <a:srgbClr val="000000"/>
                </a:solidFill>
              </a:rPr>
              <a:t>Parashar</a:t>
            </a:r>
            <a:r>
              <a:rPr lang="en-US" sz="2000" dirty="0">
                <a:solidFill>
                  <a:srgbClr val="000000"/>
                </a:solidFill>
              </a:rPr>
              <a:t>, J.C. Bennett, H. </a:t>
            </a:r>
            <a:r>
              <a:rPr lang="en-US" sz="2000" dirty="0" err="1">
                <a:solidFill>
                  <a:srgbClr val="000000"/>
                </a:solidFill>
              </a:rPr>
              <a:t>Kolla</a:t>
            </a:r>
            <a:r>
              <a:rPr lang="en-US" sz="2000" dirty="0">
                <a:solidFill>
                  <a:srgbClr val="000000"/>
                </a:solidFill>
              </a:rPr>
              <a:t>, J. Chen, P. Bremer, A.G. </a:t>
            </a:r>
            <a:r>
              <a:rPr lang="en-US" sz="2000" dirty="0" err="1">
                <a:solidFill>
                  <a:srgbClr val="000000"/>
                </a:solidFill>
              </a:rPr>
              <a:t>Landge</a:t>
            </a:r>
            <a:r>
              <a:rPr lang="en-US" sz="2000" dirty="0">
                <a:solidFill>
                  <a:srgbClr val="000000"/>
                </a:solidFill>
              </a:rPr>
              <a:t>, A. </a:t>
            </a:r>
            <a:r>
              <a:rPr lang="en-US" sz="2000" dirty="0" err="1">
                <a:solidFill>
                  <a:srgbClr val="000000"/>
                </a:solidFill>
              </a:rPr>
              <a:t>Gyulassy</a:t>
            </a:r>
            <a:r>
              <a:rPr lang="en-US" sz="2000" dirty="0">
                <a:solidFill>
                  <a:srgbClr val="000000"/>
                </a:solidFill>
              </a:rPr>
              <a:t>, P. McCormick, S. </a:t>
            </a:r>
            <a:r>
              <a:rPr lang="en-US" sz="2000" dirty="0" err="1">
                <a:solidFill>
                  <a:srgbClr val="000000"/>
                </a:solidFill>
              </a:rPr>
              <a:t>Pakin</a:t>
            </a:r>
            <a:r>
              <a:rPr lang="en-US" sz="2000" dirty="0">
                <a:solidFill>
                  <a:srgbClr val="000000"/>
                </a:solidFill>
              </a:rPr>
              <a:t>, V. </a:t>
            </a:r>
            <a:r>
              <a:rPr lang="en-US" sz="2000" dirty="0" err="1">
                <a:solidFill>
                  <a:srgbClr val="000000"/>
                </a:solidFill>
              </a:rPr>
              <a:t>Pascucci</a:t>
            </a:r>
            <a:r>
              <a:rPr lang="en-US" sz="2000" dirty="0">
                <a:solidFill>
                  <a:srgbClr val="000000"/>
                </a:solidFill>
              </a:rPr>
              <a:t>, "</a:t>
            </a:r>
            <a:r>
              <a:rPr lang="en-US" sz="2000" b="1" dirty="0">
                <a:solidFill>
                  <a:srgbClr val="000000"/>
                </a:solidFill>
              </a:rPr>
              <a:t>Exploring Power Behaviors and Tradeoffs of In-situ Data Analytics</a:t>
            </a:r>
            <a:r>
              <a:rPr lang="en-US" sz="2000" dirty="0">
                <a:solidFill>
                  <a:srgbClr val="000000"/>
                </a:solidFill>
              </a:rPr>
              <a:t>", International Conference on High Performance Computing Networking, Storage and Analysis (SC), Denver, Colorado, November 2013.</a:t>
            </a:r>
            <a:endParaRPr lang="en-US" sz="2000" dirty="0" smtClean="0">
              <a:solidFill>
                <a:srgbClr val="000000"/>
              </a:solidFill>
            </a:endParaRPr>
          </a:p>
        </p:txBody>
      </p:sp>
    </p:spTree>
    <p:extLst>
      <p:ext uri="{BB962C8B-B14F-4D97-AF65-F5344CB8AC3E}">
        <p14:creationId xmlns:p14="http://schemas.microsoft.com/office/powerpoint/2010/main" val="2336917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298824" y="1143025"/>
            <a:ext cx="8486589" cy="310892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3" name="Title 2"/>
          <p:cNvSpPr>
            <a:spLocks noGrp="1"/>
          </p:cNvSpPr>
          <p:nvPr>
            <p:ph type="title" idx="4294967295"/>
          </p:nvPr>
        </p:nvSpPr>
        <p:spPr>
          <a:xfrm>
            <a:off x="0" y="138137"/>
            <a:ext cx="9144000" cy="1004888"/>
          </a:xfrm>
        </p:spPr>
        <p:txBody>
          <a:bodyPr/>
          <a:lstStyle/>
          <a:p>
            <a:pPr algn="ctr"/>
            <a:r>
              <a:rPr lang="en-US" sz="2800" b="1" dirty="0" err="1" smtClean="0"/>
              <a:t>DataSpaces</a:t>
            </a:r>
            <a:r>
              <a:rPr lang="en-US" sz="2800" b="1" dirty="0" smtClean="0"/>
              <a:t> </a:t>
            </a:r>
            <a:br>
              <a:rPr lang="en-US" sz="2800" b="1" dirty="0" smtClean="0"/>
            </a:br>
            <a:r>
              <a:rPr lang="en-US" sz="2800" b="1" dirty="0" smtClean="0"/>
              <a:t>In</a:t>
            </a:r>
            <a:r>
              <a:rPr lang="en-US" sz="2800" b="1" dirty="0"/>
              <a:t>-situ/In-transit Data Management &amp; Analytics </a:t>
            </a:r>
          </a:p>
        </p:txBody>
      </p:sp>
      <p:sp>
        <p:nvSpPr>
          <p:cNvPr id="14" name="Text Box 2"/>
          <p:cNvSpPr txBox="1">
            <a:spLocks noChangeArrowheads="1"/>
          </p:cNvSpPr>
          <p:nvPr/>
        </p:nvSpPr>
        <p:spPr bwMode="auto">
          <a:xfrm>
            <a:off x="162551" y="4297633"/>
            <a:ext cx="8889967" cy="242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291" tIns="45643" rIns="91291" bIns="45643"/>
          <a:lstStyle>
            <a:lvl1pPr marL="431800" indent="-323850" eaLnBrk="0">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cs typeface="ＭＳ Ｐゴシック" charset="0"/>
              </a:defRPr>
            </a:lvl1pPr>
            <a:lvl2pPr marL="863600" indent="-323850" eaLnBrk="0">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2pPr>
            <a:lvl3pPr eaLnBrk="0">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3pPr>
            <a:lvl4pPr eaLnBrk="0">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4pPr>
            <a:lvl5pPr eaLnBrk="0">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9pPr>
          </a:lstStyle>
          <a:p>
            <a:pPr defTabSz="414081" eaLnBrk="1" hangingPunct="0">
              <a:lnSpc>
                <a:spcPct val="90000"/>
              </a:lnSpc>
              <a:spcAft>
                <a:spcPts val="658"/>
              </a:spcAft>
              <a:buClr>
                <a:srgbClr val="000000"/>
              </a:buClr>
              <a:buSzPct val="45000"/>
              <a:buFont typeface="Wingdings" charset="0"/>
              <a:buChar char=""/>
            </a:pPr>
            <a:r>
              <a:rPr lang="en-US" sz="2000" dirty="0">
                <a:solidFill>
                  <a:srgbClr val="000000"/>
                </a:solidFill>
              </a:rPr>
              <a:t>Virtual shared-space programming abstraction </a:t>
            </a:r>
          </a:p>
          <a:p>
            <a:pPr lvl="1" defTabSz="414081" eaLnBrk="1" hangingPunct="0">
              <a:lnSpc>
                <a:spcPct val="90000"/>
              </a:lnSpc>
              <a:spcAft>
                <a:spcPts val="658"/>
              </a:spcAft>
              <a:buClr>
                <a:srgbClr val="000000"/>
              </a:buClr>
              <a:buSzPct val="45000"/>
              <a:buFont typeface="Wingdings" charset="0"/>
              <a:buChar char=""/>
            </a:pPr>
            <a:r>
              <a:rPr lang="en-US" sz="2000" dirty="0">
                <a:solidFill>
                  <a:srgbClr val="000000"/>
                </a:solidFill>
              </a:rPr>
              <a:t>Simple API for coordination, interaction and messaging</a:t>
            </a:r>
            <a:endParaRPr lang="en-US" sz="2000" i="1" dirty="0">
              <a:solidFill>
                <a:srgbClr val="000000"/>
              </a:solidFill>
            </a:endParaRPr>
          </a:p>
          <a:p>
            <a:pPr defTabSz="414081" eaLnBrk="1" hangingPunct="0">
              <a:lnSpc>
                <a:spcPct val="90000"/>
              </a:lnSpc>
              <a:spcAft>
                <a:spcPts val="658"/>
              </a:spcAft>
              <a:buClr>
                <a:srgbClr val="000000"/>
              </a:buClr>
              <a:buSzPct val="45000"/>
              <a:buFont typeface="Wingdings" charset="0"/>
              <a:buChar char=""/>
            </a:pPr>
            <a:r>
              <a:rPr lang="en-US" sz="2000" dirty="0">
                <a:solidFill>
                  <a:srgbClr val="000000"/>
                </a:solidFill>
              </a:rPr>
              <a:t>Distributed, associative, in-memory object store </a:t>
            </a:r>
          </a:p>
          <a:p>
            <a:pPr lvl="1" defTabSz="414081" eaLnBrk="1" hangingPunct="0">
              <a:lnSpc>
                <a:spcPct val="90000"/>
              </a:lnSpc>
              <a:spcAft>
                <a:spcPts val="658"/>
              </a:spcAft>
              <a:buClr>
                <a:srgbClr val="000000"/>
              </a:buClr>
              <a:buSzPct val="45000"/>
              <a:buFont typeface="Wingdings" charset="0"/>
              <a:buChar char=""/>
            </a:pPr>
            <a:r>
              <a:rPr lang="en-US" sz="2000" dirty="0">
                <a:solidFill>
                  <a:srgbClr val="000000"/>
                </a:solidFill>
              </a:rPr>
              <a:t>Online data indexing, flexible querying</a:t>
            </a:r>
          </a:p>
          <a:p>
            <a:pPr defTabSz="414081" eaLnBrk="1" hangingPunct="0">
              <a:lnSpc>
                <a:spcPct val="90000"/>
              </a:lnSpc>
              <a:spcAft>
                <a:spcPts val="658"/>
              </a:spcAft>
              <a:buClr>
                <a:srgbClr val="000000"/>
              </a:buClr>
              <a:buSzPct val="45000"/>
              <a:buFont typeface="Wingdings" charset="0"/>
              <a:buChar char=""/>
            </a:pPr>
            <a:r>
              <a:rPr lang="en-US" sz="2000" dirty="0">
                <a:solidFill>
                  <a:srgbClr val="000000"/>
                </a:solidFill>
              </a:rPr>
              <a:t>Adaptive cross-layer runtime management </a:t>
            </a:r>
          </a:p>
          <a:p>
            <a:pPr lvl="1" defTabSz="414081" eaLnBrk="1" hangingPunct="0">
              <a:lnSpc>
                <a:spcPct val="90000"/>
              </a:lnSpc>
              <a:spcAft>
                <a:spcPts val="658"/>
              </a:spcAft>
              <a:buClr>
                <a:srgbClr val="000000"/>
              </a:buClr>
              <a:buSzPct val="45000"/>
              <a:buFont typeface="Wingdings" charset="0"/>
              <a:buChar char=""/>
            </a:pPr>
            <a:r>
              <a:rPr lang="en-US" sz="2000" dirty="0">
                <a:solidFill>
                  <a:srgbClr val="000000"/>
                </a:solidFill>
              </a:rPr>
              <a:t>Hybrid in-situ/in-transit execution </a:t>
            </a:r>
          </a:p>
          <a:p>
            <a:pPr defTabSz="414081" eaLnBrk="1" hangingPunct="0">
              <a:lnSpc>
                <a:spcPct val="90000"/>
              </a:lnSpc>
              <a:spcAft>
                <a:spcPts val="658"/>
              </a:spcAft>
              <a:buClr>
                <a:srgbClr val="000000"/>
              </a:buClr>
              <a:buSzPct val="45000"/>
              <a:buFont typeface="Wingdings" charset="0"/>
              <a:buChar char=""/>
            </a:pPr>
            <a:r>
              <a:rPr lang="en-US" sz="2000" dirty="0">
                <a:solidFill>
                  <a:srgbClr val="000000"/>
                </a:solidFill>
              </a:rPr>
              <a:t>Efficient, high-throughput/low-latency asynchronous data transport</a:t>
            </a:r>
          </a:p>
        </p:txBody>
      </p:sp>
      <p:pic>
        <p:nvPicPr>
          <p:cNvPr id="7" name="Picture 6" descr="dataspaces-conceptual-framework.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8519" y="1354748"/>
            <a:ext cx="7185399" cy="2751981"/>
          </a:xfrm>
          <a:prstGeom prst="rect">
            <a:avLst/>
          </a:prstGeom>
        </p:spPr>
      </p:pic>
      <p:sp>
        <p:nvSpPr>
          <p:cNvPr id="4" name="TextBox 3"/>
          <p:cNvSpPr txBox="1"/>
          <p:nvPr/>
        </p:nvSpPr>
        <p:spPr>
          <a:xfrm>
            <a:off x="7840974" y="1378206"/>
            <a:ext cx="769441" cy="2640970"/>
          </a:xfrm>
          <a:prstGeom prst="rect">
            <a:avLst/>
          </a:prstGeom>
          <a:noFill/>
        </p:spPr>
        <p:txBody>
          <a:bodyPr vert="vert" wrap="square" rtlCol="0">
            <a:spAutoFit/>
          </a:bodyPr>
          <a:lstStyle/>
          <a:p>
            <a:pPr algn="ctr"/>
            <a:r>
              <a:rPr lang="en-US" sz="2000" b="1" dirty="0" smtClean="0"/>
              <a:t>ADIOS/</a:t>
            </a:r>
            <a:r>
              <a:rPr lang="en-US" sz="2000" b="1" dirty="0" err="1" smtClean="0"/>
              <a:t>DataSpaces</a:t>
            </a:r>
            <a:endParaRPr lang="en-US" sz="2000" b="1" dirty="0" smtClean="0"/>
          </a:p>
          <a:p>
            <a:pPr algn="ctr"/>
            <a:r>
              <a:rPr lang="en-US" sz="1800" b="1" dirty="0" err="1" smtClean="0"/>
              <a:t>dataspaces.org</a:t>
            </a:r>
            <a:r>
              <a:rPr lang="en-US" sz="1800" b="1" dirty="0" smtClean="0"/>
              <a:t> </a:t>
            </a:r>
            <a:endParaRPr lang="en-US" sz="1800" b="1" dirty="0"/>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365999" y="4647588"/>
            <a:ext cx="1746276" cy="1585619"/>
          </a:xfrm>
          <a:prstGeom prst="rect">
            <a:avLst/>
          </a:prstGeom>
        </p:spPr>
      </p:pic>
    </p:spTree>
    <p:extLst>
      <p:ext uri="{BB962C8B-B14F-4D97-AF65-F5344CB8AC3E}">
        <p14:creationId xmlns:p14="http://schemas.microsoft.com/office/powerpoint/2010/main" val="1395153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02952"/>
            <a:ext cx="8229600" cy="808038"/>
          </a:xfrm>
        </p:spPr>
        <p:txBody>
          <a:bodyPr/>
          <a:lstStyle/>
          <a:p>
            <a:r>
              <a:rPr lang="en-US" b="1" dirty="0" smtClean="0"/>
              <a:t>Summary &amp; Conclusions</a:t>
            </a:r>
            <a:endParaRPr lang="en-US" b="1" dirty="0"/>
          </a:p>
        </p:txBody>
      </p:sp>
      <p:sp>
        <p:nvSpPr>
          <p:cNvPr id="4" name="Content Placeholder 3"/>
          <p:cNvSpPr>
            <a:spLocks noGrp="1"/>
          </p:cNvSpPr>
          <p:nvPr>
            <p:ph idx="1"/>
          </p:nvPr>
        </p:nvSpPr>
        <p:spPr>
          <a:xfrm>
            <a:off x="457213" y="1234464"/>
            <a:ext cx="8503860" cy="5623536"/>
          </a:xfrm>
        </p:spPr>
        <p:txBody>
          <a:bodyPr>
            <a:normAutofit lnSpcReduction="10000"/>
          </a:bodyPr>
          <a:lstStyle/>
          <a:p>
            <a:r>
              <a:rPr lang="en-US" sz="2400" dirty="0">
                <a:solidFill>
                  <a:schemeClr val="tx1"/>
                </a:solidFill>
              </a:rPr>
              <a:t>Complex applications running on high-end systems generate extreme amounts of data that must be managed and analyzed to get insights</a:t>
            </a:r>
          </a:p>
          <a:p>
            <a:pPr lvl="1"/>
            <a:r>
              <a:rPr lang="en-US" sz="2000" dirty="0">
                <a:solidFill>
                  <a:schemeClr val="tx1"/>
                </a:solidFill>
              </a:rPr>
              <a:t>Data costs (performance, latency, energy) are quickly dominating</a:t>
            </a:r>
          </a:p>
          <a:p>
            <a:pPr lvl="1"/>
            <a:r>
              <a:rPr lang="en-US" sz="2000" dirty="0">
                <a:solidFill>
                  <a:schemeClr val="tx1"/>
                </a:solidFill>
              </a:rPr>
              <a:t>Traditional data management/analytics pipelines are breaking down</a:t>
            </a:r>
            <a:endParaRPr lang="en-US" dirty="0" smtClean="0">
              <a:solidFill>
                <a:schemeClr val="tx1"/>
              </a:solidFill>
            </a:endParaRPr>
          </a:p>
          <a:p>
            <a:endParaRPr lang="en-US" sz="1400" i="1" dirty="0">
              <a:solidFill>
                <a:schemeClr val="tx1"/>
              </a:solidFill>
            </a:endParaRPr>
          </a:p>
          <a:p>
            <a:r>
              <a:rPr lang="en-US" sz="2400" dirty="0">
                <a:solidFill>
                  <a:schemeClr val="tx1"/>
                </a:solidFill>
              </a:rPr>
              <a:t>Hybrid data staging, </a:t>
            </a:r>
            <a:r>
              <a:rPr lang="en-US" sz="2400" dirty="0" smtClean="0">
                <a:solidFill>
                  <a:schemeClr val="tx1"/>
                </a:solidFill>
              </a:rPr>
              <a:t>in</a:t>
            </a:r>
            <a:r>
              <a:rPr lang="en-US" sz="2400" dirty="0">
                <a:solidFill>
                  <a:schemeClr val="tx1"/>
                </a:solidFill>
              </a:rPr>
              <a:t>-situ workflow </a:t>
            </a:r>
            <a:r>
              <a:rPr lang="en-US" sz="2400" dirty="0" smtClean="0">
                <a:solidFill>
                  <a:schemeClr val="tx1"/>
                </a:solidFill>
              </a:rPr>
              <a:t>execution, etc.</a:t>
            </a:r>
            <a:r>
              <a:rPr lang="en-US" sz="2400" b="1" dirty="0" smtClean="0">
                <a:solidFill>
                  <a:schemeClr val="tx1"/>
                </a:solidFill>
              </a:rPr>
              <a:t> </a:t>
            </a:r>
            <a:r>
              <a:rPr lang="en-US" sz="2400" dirty="0">
                <a:solidFill>
                  <a:schemeClr val="tx1"/>
                </a:solidFill>
              </a:rPr>
              <a:t>can address this challenges</a:t>
            </a:r>
          </a:p>
          <a:p>
            <a:pPr lvl="1"/>
            <a:r>
              <a:rPr lang="en-US" sz="2000" dirty="0">
                <a:solidFill>
                  <a:schemeClr val="tx1"/>
                </a:solidFill>
              </a:rPr>
              <a:t>Users to efficiently intertwine applications, libraries, middleware for complex analytics </a:t>
            </a:r>
          </a:p>
          <a:p>
            <a:pPr marL="0" indent="0">
              <a:buNone/>
            </a:pPr>
            <a:endParaRPr lang="en-US" sz="1400" dirty="0">
              <a:solidFill>
                <a:schemeClr val="tx1"/>
              </a:solidFill>
            </a:endParaRPr>
          </a:p>
          <a:p>
            <a:r>
              <a:rPr lang="en-US" sz="2400" dirty="0">
                <a:solidFill>
                  <a:schemeClr val="tx1"/>
                </a:solidFill>
              </a:rPr>
              <a:t>Many challenges; Programming, mapping and scheduling, control and data flow, autonomic runtime management</a:t>
            </a:r>
            <a:r>
              <a:rPr lang="en-US" sz="1400" dirty="0">
                <a:solidFill>
                  <a:schemeClr val="tx1"/>
                </a:solidFill>
              </a:rPr>
              <a:t>…</a:t>
            </a:r>
            <a:r>
              <a:rPr lang="en-US" sz="1400" dirty="0" smtClean="0">
                <a:solidFill>
                  <a:schemeClr val="tx1"/>
                </a:solidFill>
              </a:rPr>
              <a:t>.</a:t>
            </a:r>
            <a:endParaRPr lang="en-US" sz="2400" dirty="0">
              <a:solidFill>
                <a:schemeClr val="tx1"/>
              </a:solidFill>
            </a:endParaRPr>
          </a:p>
          <a:p>
            <a:pPr lvl="1"/>
            <a:r>
              <a:rPr lang="en-US" sz="2000" dirty="0" smtClean="0">
                <a:solidFill>
                  <a:schemeClr val="tx1"/>
                </a:solidFill>
              </a:rPr>
              <a:t>The </a:t>
            </a:r>
            <a:r>
              <a:rPr lang="en-US" sz="2000" dirty="0" err="1" smtClean="0">
                <a:solidFill>
                  <a:schemeClr val="tx1"/>
                </a:solidFill>
              </a:rPr>
              <a:t>DataSpaces</a:t>
            </a:r>
            <a:r>
              <a:rPr lang="en-US" sz="2000" dirty="0" smtClean="0">
                <a:solidFill>
                  <a:schemeClr val="tx1"/>
                </a:solidFill>
              </a:rPr>
              <a:t> </a:t>
            </a:r>
            <a:r>
              <a:rPr lang="en-US" sz="2000" dirty="0">
                <a:solidFill>
                  <a:schemeClr val="tx1"/>
                </a:solidFill>
              </a:rPr>
              <a:t>project explores solutions at various </a:t>
            </a:r>
            <a:r>
              <a:rPr lang="en-US" sz="2000" dirty="0" smtClean="0">
                <a:solidFill>
                  <a:schemeClr val="tx1"/>
                </a:solidFill>
              </a:rPr>
              <a:t>levels</a:t>
            </a:r>
            <a:endParaRPr lang="en-US" sz="2000" dirty="0">
              <a:solidFill>
                <a:schemeClr val="tx1"/>
              </a:solidFill>
            </a:endParaRPr>
          </a:p>
          <a:p>
            <a:endParaRPr lang="en-US" sz="1400" dirty="0">
              <a:solidFill>
                <a:schemeClr val="tx1"/>
              </a:solidFill>
            </a:endParaRPr>
          </a:p>
          <a:p>
            <a:r>
              <a:rPr lang="en-US" sz="2400" dirty="0" smtClean="0">
                <a:solidFill>
                  <a:schemeClr val="tx1"/>
                </a:solidFill>
              </a:rPr>
              <a:t>However, many </a:t>
            </a:r>
            <a:r>
              <a:rPr lang="en-US" sz="2400" strike="sngStrike" dirty="0" smtClean="0">
                <a:solidFill>
                  <a:schemeClr val="tx1"/>
                </a:solidFill>
              </a:rPr>
              <a:t>challenges</a:t>
            </a:r>
            <a:r>
              <a:rPr lang="en-US" sz="2400" dirty="0" smtClean="0">
                <a:solidFill>
                  <a:schemeClr val="tx1"/>
                </a:solidFill>
              </a:rPr>
              <a:t> opportunities ahead !!</a:t>
            </a:r>
            <a:endParaRPr lang="en-US" sz="2400" dirty="0">
              <a:solidFill>
                <a:schemeClr val="tx1"/>
              </a:solidFill>
            </a:endParaRPr>
          </a:p>
          <a:p>
            <a:endParaRPr lang="en-US" sz="2400" dirty="0">
              <a:solidFill>
                <a:schemeClr val="tx1"/>
              </a:solidFill>
            </a:endParaRPr>
          </a:p>
        </p:txBody>
      </p:sp>
    </p:spTree>
    <p:extLst>
      <p:ext uri="{BB962C8B-B14F-4D97-AF65-F5344CB8AC3E}">
        <p14:creationId xmlns:p14="http://schemas.microsoft.com/office/powerpoint/2010/main" val="2101623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itle 2"/>
          <p:cNvSpPr>
            <a:spLocks noGrp="1"/>
          </p:cNvSpPr>
          <p:nvPr>
            <p:ph type="title" idx="4294967295"/>
          </p:nvPr>
        </p:nvSpPr>
        <p:spPr>
          <a:xfrm>
            <a:off x="0" y="701675"/>
            <a:ext cx="8229600" cy="808038"/>
          </a:xfrm>
        </p:spPr>
        <p:txBody>
          <a:bodyPr/>
          <a:lstStyle/>
          <a:p>
            <a:r>
              <a:rPr lang="en-US" sz="4000" b="1" dirty="0">
                <a:latin typeface="Formata BQ Regular" charset="0"/>
                <a:ea typeface="ＭＳ Ｐゴシック" charset="0"/>
                <a:cs typeface="ＭＳ Ｐゴシック" charset="0"/>
              </a:rPr>
              <a:t>Thank You!</a:t>
            </a:r>
            <a:endParaRPr lang="en-US" sz="4000" dirty="0">
              <a:latin typeface="Formata BQ Regular" charset="0"/>
              <a:ea typeface="ＭＳ Ｐゴシック" charset="0"/>
              <a:cs typeface="ＭＳ Ｐゴシック" charset="0"/>
            </a:endParaRPr>
          </a:p>
        </p:txBody>
      </p:sp>
      <p:sp>
        <p:nvSpPr>
          <p:cNvPr id="264194" name="Rectangle 3"/>
          <p:cNvSpPr txBox="1">
            <a:spLocks noChangeArrowheads="1"/>
          </p:cNvSpPr>
          <p:nvPr/>
        </p:nvSpPr>
        <p:spPr bwMode="auto">
          <a:xfrm>
            <a:off x="92162" y="3938814"/>
            <a:ext cx="5211360" cy="269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9" tIns="45282" rIns="90559" bIns="45282"/>
          <a:lstStyle>
            <a:lvl1pPr defTabSz="1006475" eaLnBrk="0">
              <a:defRPr sz="2400">
                <a:solidFill>
                  <a:schemeClr val="bg1"/>
                </a:solidFill>
                <a:latin typeface="Arial" charset="0"/>
                <a:ea typeface="ＭＳ Ｐゴシック" charset="0"/>
                <a:cs typeface="ＭＳ Ｐゴシック" charset="0"/>
              </a:defRPr>
            </a:lvl1pPr>
            <a:lvl2pPr marL="742950" indent="-285750" defTabSz="1006475" eaLnBrk="0">
              <a:defRPr sz="2400">
                <a:solidFill>
                  <a:schemeClr val="bg1"/>
                </a:solidFill>
                <a:latin typeface="Arial" charset="0"/>
                <a:ea typeface="ＭＳ Ｐゴシック" charset="0"/>
              </a:defRPr>
            </a:lvl2pPr>
            <a:lvl3pPr marL="1143000" indent="-228600" defTabSz="1006475" eaLnBrk="0">
              <a:defRPr sz="2400">
                <a:solidFill>
                  <a:schemeClr val="bg1"/>
                </a:solidFill>
                <a:latin typeface="Arial" charset="0"/>
                <a:ea typeface="ＭＳ Ｐゴシック" charset="0"/>
              </a:defRPr>
            </a:lvl3pPr>
            <a:lvl4pPr marL="1600200" indent="-228600" defTabSz="1006475" eaLnBrk="0">
              <a:defRPr sz="2400">
                <a:solidFill>
                  <a:schemeClr val="bg1"/>
                </a:solidFill>
                <a:latin typeface="Arial" charset="0"/>
                <a:ea typeface="ＭＳ Ｐゴシック" charset="0"/>
              </a:defRPr>
            </a:lvl4pPr>
            <a:lvl5pPr marL="2057400" indent="-228600" defTabSz="1006475" eaLnBrk="0">
              <a:defRPr sz="2400">
                <a:solidFill>
                  <a:schemeClr val="bg1"/>
                </a:solidFill>
                <a:latin typeface="Arial" charset="0"/>
                <a:ea typeface="ＭＳ Ｐゴシック" charset="0"/>
              </a:defRPr>
            </a:lvl5pPr>
            <a:lvl6pPr marL="25146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nSpc>
                <a:spcPct val="100000"/>
              </a:lnSpc>
              <a:spcBef>
                <a:spcPct val="20000"/>
              </a:spcBef>
              <a:buClr>
                <a:srgbClr val="808080"/>
              </a:buClr>
              <a:buSzPct val="75000"/>
              <a:buFont typeface="Wingdings" charset="0"/>
              <a:buNone/>
            </a:pPr>
            <a:r>
              <a:rPr lang="en-US" sz="1800" dirty="0">
                <a:solidFill>
                  <a:srgbClr val="000000"/>
                </a:solidFill>
                <a:latin typeface="Formata BQ Regular" charset="0"/>
              </a:rPr>
              <a:t>Manish Parashar, Ph.D.</a:t>
            </a:r>
            <a:endParaRPr lang="en-US" sz="1800" dirty="0">
              <a:solidFill>
                <a:srgbClr val="FFFF00"/>
              </a:solidFill>
              <a:latin typeface="Formata BQ Regular" charset="0"/>
            </a:endParaRPr>
          </a:p>
          <a:p>
            <a:pPr>
              <a:lnSpc>
                <a:spcPct val="100000"/>
              </a:lnSpc>
              <a:spcBef>
                <a:spcPct val="20000"/>
              </a:spcBef>
              <a:buClr>
                <a:srgbClr val="808080"/>
              </a:buClr>
              <a:buSzPct val="75000"/>
              <a:buFont typeface="Wingdings" charset="0"/>
              <a:buNone/>
            </a:pPr>
            <a:r>
              <a:rPr lang="en-US" sz="1800" dirty="0">
                <a:solidFill>
                  <a:srgbClr val="000000"/>
                </a:solidFill>
                <a:latin typeface="Formata BQ Regular" charset="0"/>
              </a:rPr>
              <a:t>Prof., Dept. of Electrical &amp; Computer Engr.</a:t>
            </a:r>
          </a:p>
          <a:p>
            <a:pPr>
              <a:lnSpc>
                <a:spcPct val="100000"/>
              </a:lnSpc>
              <a:spcBef>
                <a:spcPct val="20000"/>
              </a:spcBef>
              <a:buClr>
                <a:srgbClr val="808080"/>
              </a:buClr>
              <a:buSzPct val="75000"/>
              <a:buFont typeface="Wingdings" charset="0"/>
              <a:buNone/>
            </a:pPr>
            <a:r>
              <a:rPr lang="en-US" sz="1800" dirty="0">
                <a:solidFill>
                  <a:srgbClr val="000000"/>
                </a:solidFill>
                <a:latin typeface="Formata BQ Regular" charset="0"/>
              </a:rPr>
              <a:t>Rutgers Discovery Informatics Institute (RDI</a:t>
            </a:r>
            <a:r>
              <a:rPr lang="en-US" sz="1800" baseline="30000" dirty="0">
                <a:solidFill>
                  <a:srgbClr val="000000"/>
                </a:solidFill>
                <a:latin typeface="Formata BQ Regular" charset="0"/>
              </a:rPr>
              <a:t>2</a:t>
            </a:r>
            <a:r>
              <a:rPr lang="en-US" sz="1800" dirty="0">
                <a:solidFill>
                  <a:srgbClr val="000000"/>
                </a:solidFill>
                <a:latin typeface="Formata BQ Regular" charset="0"/>
              </a:rPr>
              <a:t>) </a:t>
            </a:r>
          </a:p>
          <a:p>
            <a:pPr>
              <a:lnSpc>
                <a:spcPct val="100000"/>
              </a:lnSpc>
              <a:spcBef>
                <a:spcPct val="20000"/>
              </a:spcBef>
              <a:buClr>
                <a:srgbClr val="808080"/>
              </a:buClr>
              <a:buSzPct val="75000"/>
              <a:buFont typeface="Wingdings" charset="0"/>
              <a:buNone/>
            </a:pPr>
            <a:r>
              <a:rPr lang="en-US" sz="1800" dirty="0">
                <a:solidFill>
                  <a:srgbClr val="000000"/>
                </a:solidFill>
                <a:latin typeface="Formata BQ Regular" charset="0"/>
              </a:rPr>
              <a:t>Cloud &amp; Autonomic Computing Center (CAC)</a:t>
            </a:r>
          </a:p>
          <a:p>
            <a:pPr>
              <a:lnSpc>
                <a:spcPct val="100000"/>
              </a:lnSpc>
              <a:spcBef>
                <a:spcPct val="20000"/>
              </a:spcBef>
              <a:buClr>
                <a:srgbClr val="808080"/>
              </a:buClr>
              <a:buSzPct val="75000"/>
              <a:buFont typeface="Wingdings" charset="0"/>
              <a:buNone/>
            </a:pPr>
            <a:r>
              <a:rPr lang="en-US" sz="1800" dirty="0">
                <a:solidFill>
                  <a:srgbClr val="000000"/>
                </a:solidFill>
                <a:latin typeface="Formata BQ Regular" charset="0"/>
              </a:rPr>
              <a:t>Rutgers, The State University of New </a:t>
            </a:r>
            <a:r>
              <a:rPr lang="en-US" sz="1800" dirty="0" smtClean="0">
                <a:solidFill>
                  <a:srgbClr val="000000"/>
                </a:solidFill>
                <a:latin typeface="Formata BQ Regular" charset="0"/>
              </a:rPr>
              <a:t>Jersey</a:t>
            </a:r>
          </a:p>
          <a:p>
            <a:pPr>
              <a:lnSpc>
                <a:spcPct val="100000"/>
              </a:lnSpc>
              <a:spcBef>
                <a:spcPct val="20000"/>
              </a:spcBef>
              <a:buClr>
                <a:srgbClr val="808080"/>
              </a:buClr>
              <a:buSzPct val="75000"/>
              <a:buFont typeface="Wingdings" charset="0"/>
              <a:buNone/>
            </a:pPr>
            <a:endParaRPr lang="en-US" sz="1000" dirty="0">
              <a:solidFill>
                <a:srgbClr val="000000"/>
              </a:solidFill>
              <a:latin typeface="Formata BQ Regular" charset="0"/>
            </a:endParaRPr>
          </a:p>
          <a:p>
            <a:pPr>
              <a:lnSpc>
                <a:spcPct val="100000"/>
              </a:lnSpc>
              <a:spcBef>
                <a:spcPct val="20000"/>
              </a:spcBef>
              <a:buClr>
                <a:srgbClr val="808080"/>
              </a:buClr>
              <a:buSzPct val="75000"/>
              <a:buFont typeface="Wingdings" charset="0"/>
              <a:buNone/>
            </a:pPr>
            <a:r>
              <a:rPr lang="en-US" sz="1800" dirty="0">
                <a:solidFill>
                  <a:srgbClr val="000000"/>
                </a:solidFill>
                <a:latin typeface="Formata BQ Regular" charset="0"/>
              </a:rPr>
              <a:t>Email: </a:t>
            </a:r>
            <a:r>
              <a:rPr lang="en-US" sz="1800" dirty="0" err="1">
                <a:solidFill>
                  <a:srgbClr val="000000"/>
                </a:solidFill>
                <a:latin typeface="Formata BQ Regular" charset="0"/>
              </a:rPr>
              <a:t>parashar@rutgers.edu</a:t>
            </a:r>
            <a:endParaRPr lang="en-US" sz="1800" dirty="0">
              <a:solidFill>
                <a:srgbClr val="000000"/>
              </a:solidFill>
              <a:latin typeface="Formata BQ Regular" charset="0"/>
            </a:endParaRPr>
          </a:p>
          <a:p>
            <a:pPr>
              <a:lnSpc>
                <a:spcPct val="100000"/>
              </a:lnSpc>
              <a:spcBef>
                <a:spcPct val="20000"/>
              </a:spcBef>
              <a:buClr>
                <a:srgbClr val="808080"/>
              </a:buClr>
              <a:buSzPct val="75000"/>
              <a:buFont typeface="Wingdings" charset="0"/>
              <a:buNone/>
            </a:pPr>
            <a:r>
              <a:rPr lang="en-US" sz="1800" dirty="0" smtClean="0">
                <a:solidFill>
                  <a:srgbClr val="000000"/>
                </a:solidFill>
                <a:latin typeface="Formata BQ Regular" charset="0"/>
              </a:rPr>
              <a:t>WWW: rdi2.rutgers.edu </a:t>
            </a:r>
          </a:p>
          <a:p>
            <a:pPr>
              <a:lnSpc>
                <a:spcPct val="100000"/>
              </a:lnSpc>
              <a:spcBef>
                <a:spcPct val="20000"/>
              </a:spcBef>
              <a:buClr>
                <a:srgbClr val="808080"/>
              </a:buClr>
              <a:buSzPct val="75000"/>
              <a:buFont typeface="Wingdings" charset="0"/>
              <a:buNone/>
            </a:pPr>
            <a:r>
              <a:rPr lang="en-US" sz="1800" dirty="0" smtClean="0">
                <a:solidFill>
                  <a:srgbClr val="000000"/>
                </a:solidFill>
                <a:latin typeface="Formata BQ Regular" charset="0"/>
              </a:rPr>
              <a:t>WWW: </a:t>
            </a:r>
            <a:r>
              <a:rPr lang="en-US" sz="1800" dirty="0" err="1" smtClean="0">
                <a:solidFill>
                  <a:srgbClr val="000000"/>
                </a:solidFill>
                <a:latin typeface="Formata BQ Regular" charset="0"/>
              </a:rPr>
              <a:t>dataspaces.org</a:t>
            </a:r>
            <a:endParaRPr lang="en-US" sz="1800" dirty="0">
              <a:solidFill>
                <a:srgbClr val="000000"/>
              </a:solidFill>
              <a:latin typeface="Formata BQ Regular" charset="0"/>
            </a:endParaRPr>
          </a:p>
        </p:txBody>
      </p:sp>
      <p:pic>
        <p:nvPicPr>
          <p:cNvPr id="264195" name="Picture 3" descr="MCj0382592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60000" y="2603793"/>
            <a:ext cx="3384000" cy="338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6"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9810" y="6101921"/>
            <a:ext cx="2295360" cy="59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7"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9049" y="2788927"/>
            <a:ext cx="2142721" cy="656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8" name="Picture 10" descr="Screen shot 2011-07-08 at 2.56.33 PM.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1854" y="3429000"/>
            <a:ext cx="2325600" cy="829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9" name="Picture 5" descr="ns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928" y="1508781"/>
            <a:ext cx="1105920" cy="109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20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66536" y="1770751"/>
            <a:ext cx="2285975" cy="92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4201"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86431" y="5962226"/>
            <a:ext cx="1666080" cy="85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202" name="Picture 1" descr="MyScidaclogo.jpg"/>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17440" y="2806864"/>
            <a:ext cx="2895840" cy="99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203" name="Picture 2"/>
          <p:cNvPicPr>
            <a:picLocks noChangeAspect="1"/>
          </p:cNvPicPr>
          <p:nvPr/>
        </p:nvPicPr>
        <p:blipFill>
          <a:blip r:embed="rId11" cstate="email">
            <a:extLst>
              <a:ext uri="{28A0092B-C50C-407E-A947-70E740481C1C}">
                <a14:useLocalDpi xmlns:a14="http://schemas.microsoft.com/office/drawing/2010/main" val="0"/>
              </a:ext>
            </a:extLst>
          </a:blip>
          <a:srcRect l="2007" r="70203"/>
          <a:stretch>
            <a:fillRect/>
          </a:stretch>
        </p:blipFill>
        <p:spPr bwMode="auto">
          <a:xfrm>
            <a:off x="4754878" y="1965976"/>
            <a:ext cx="1689120" cy="619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204" name="Picture 3" descr="sub_header2.png"/>
          <p:cNvPicPr>
            <a:picLocks noChangeAspect="1"/>
          </p:cNvPicPr>
          <p:nvPr/>
        </p:nvPicPr>
        <p:blipFill>
          <a:blip r:embed="rId12" cstate="email">
            <a:extLst>
              <a:ext uri="{28A0092B-C50C-407E-A947-70E740481C1C}">
                <a14:useLocalDpi xmlns:a14="http://schemas.microsoft.com/office/drawing/2010/main" val="0"/>
              </a:ext>
            </a:extLst>
          </a:blip>
          <a:srcRect l="5" r="55995"/>
          <a:stretch>
            <a:fillRect/>
          </a:stretch>
        </p:blipFill>
        <p:spPr bwMode="auto">
          <a:xfrm>
            <a:off x="1828830" y="1965976"/>
            <a:ext cx="2448002" cy="64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205" name="Picture 1" descr="EPSi logo C2.pdf"/>
          <p:cNvPicPr>
            <a:picLocks noChangeAspect="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3461029" y="664589"/>
            <a:ext cx="2573995" cy="166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4" cstate="print"/>
          <a:stretch>
            <a:fillRect/>
          </a:stretch>
        </p:blipFill>
        <p:spPr>
          <a:xfrm>
            <a:off x="6492219" y="685830"/>
            <a:ext cx="2599582" cy="578977"/>
          </a:xfrm>
          <a:prstGeom prst="rect">
            <a:avLst/>
          </a:prstGeom>
          <a:effectLst>
            <a:reflection stA="50000" endPos="75000" dist="12700" dir="5400000" sy="-100000" algn="bl" rotWithShape="0"/>
          </a:effectLst>
        </p:spPr>
      </p:pic>
      <p:pic>
        <p:nvPicPr>
          <p:cNvPr id="16" name="Picture 15"/>
          <p:cNvPicPr>
            <a:picLocks noChangeAspect="1"/>
          </p:cNvPicPr>
          <p:nvPr/>
        </p:nvPicPr>
        <p:blipFill>
          <a:blip r:embed="rId15" cstate="print"/>
          <a:stretch>
            <a:fillRect/>
          </a:stretch>
        </p:blipFill>
        <p:spPr>
          <a:xfrm>
            <a:off x="3474732" y="5897853"/>
            <a:ext cx="1371585" cy="811521"/>
          </a:xfrm>
          <a:prstGeom prst="rect">
            <a:avLst/>
          </a:prstGeom>
        </p:spPr>
      </p:pic>
      <p:pic>
        <p:nvPicPr>
          <p:cNvPr id="17" name="Picture 16"/>
          <p:cNvPicPr>
            <a:picLocks noChangeAspect="1"/>
          </p:cNvPicPr>
          <p:nvPr/>
        </p:nvPicPr>
        <p:blipFill>
          <a:blip r:embed="rId16" cstate="print"/>
          <a:stretch>
            <a:fillRect/>
          </a:stretch>
        </p:blipFill>
        <p:spPr>
          <a:xfrm>
            <a:off x="4880422" y="4671031"/>
            <a:ext cx="971724" cy="1135383"/>
          </a:xfrm>
          <a:prstGeom prst="rect">
            <a:avLst/>
          </a:prstGeom>
        </p:spPr>
      </p:pic>
      <p:pic>
        <p:nvPicPr>
          <p:cNvPr id="18" name="Picture 17"/>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7955243" y="4709146"/>
            <a:ext cx="1158134" cy="1051586"/>
          </a:xfrm>
          <a:prstGeom prst="rect">
            <a:avLst/>
          </a:prstGeom>
        </p:spPr>
      </p:pic>
    </p:spTree>
    <p:extLst>
      <p:ext uri="{BB962C8B-B14F-4D97-AF65-F5344CB8AC3E}">
        <p14:creationId xmlns:p14="http://schemas.microsoft.com/office/powerpoint/2010/main" val="3128248037"/>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DataSpaces</a:t>
            </a:r>
            <a:r>
              <a:rPr lang="en-US" b="1" dirty="0" smtClean="0"/>
              <a:t> Team @ RU</a:t>
            </a:r>
            <a:endParaRPr lang="en-US" b="1" dirty="0"/>
          </a:p>
        </p:txBody>
      </p:sp>
      <p:sp>
        <p:nvSpPr>
          <p:cNvPr id="4" name="Slide Number Placeholder 3"/>
          <p:cNvSpPr>
            <a:spLocks noGrp="1"/>
          </p:cNvSpPr>
          <p:nvPr>
            <p:ph type="sldNum" sz="quarter" idx="10"/>
          </p:nvPr>
        </p:nvSpPr>
        <p:spPr/>
        <p:txBody>
          <a:bodyPr/>
          <a:lstStyle/>
          <a:p>
            <a:pPr>
              <a:defRPr/>
            </a:pPr>
            <a:fld id="{AEECC384-26E8-449A-9E12-B5819A1B1231}" type="slidenum">
              <a:rPr lang="en-US" smtClean="0"/>
              <a:pPr>
                <a:defRPr/>
              </a:pPr>
              <a:t>132</a:t>
            </a:fld>
            <a:endParaRPr lang="en-US"/>
          </a:p>
        </p:txBody>
      </p:sp>
      <p:pic>
        <p:nvPicPr>
          <p:cNvPr id="6" name="Picture 5"/>
          <p:cNvPicPr>
            <a:picLocks noChangeAspect="1"/>
          </p:cNvPicPr>
          <p:nvPr/>
        </p:nvPicPr>
        <p:blipFill>
          <a:blip r:embed="rId2" cstate="print"/>
          <a:stretch>
            <a:fillRect/>
          </a:stretch>
        </p:blipFill>
        <p:spPr>
          <a:xfrm>
            <a:off x="1464100" y="1477299"/>
            <a:ext cx="6261739" cy="4696305"/>
          </a:xfrm>
          <a:prstGeom prst="rect">
            <a:avLst/>
          </a:prstGeom>
        </p:spPr>
      </p:pic>
    </p:spTree>
    <p:extLst>
      <p:ext uri="{BB962C8B-B14F-4D97-AF65-F5344CB8AC3E}">
        <p14:creationId xmlns:p14="http://schemas.microsoft.com/office/powerpoint/2010/main" val="2283790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Hands-On DataSpaces: Environment Setup</a:t>
            </a:r>
            <a:endParaRPr lang="en-US" dirty="0"/>
          </a:p>
        </p:txBody>
      </p:sp>
      <p:sp>
        <p:nvSpPr>
          <p:cNvPr id="3" name="Content Placeholder 2"/>
          <p:cNvSpPr>
            <a:spLocks noGrp="1"/>
          </p:cNvSpPr>
          <p:nvPr>
            <p:ph idx="1"/>
          </p:nvPr>
        </p:nvSpPr>
        <p:spPr/>
        <p:txBody>
          <a:bodyPr/>
          <a:lstStyle/>
          <a:p>
            <a:r>
              <a:rPr lang="en-US" dirty="0" smtClean="0"/>
              <a:t>We will be using a Virtual Machine (VM) with DataSpaces pre-installed for this tutorial.</a:t>
            </a:r>
          </a:p>
          <a:p>
            <a:endParaRPr lang="en-US" dirty="0" smtClean="0"/>
          </a:p>
          <a:p>
            <a:r>
              <a:rPr lang="en-US" dirty="0" smtClean="0"/>
              <a:t>To use the VM, we will use the software </a:t>
            </a:r>
            <a:r>
              <a:rPr lang="en-US" dirty="0" err="1" smtClean="0"/>
              <a:t>VirtualBox</a:t>
            </a:r>
            <a:r>
              <a:rPr lang="en-US" dirty="0" smtClean="0"/>
              <a:t>. Please download </a:t>
            </a:r>
            <a:r>
              <a:rPr lang="en-US" dirty="0" err="1" smtClean="0"/>
              <a:t>VirtualBox</a:t>
            </a:r>
            <a:r>
              <a:rPr lang="en-US" dirty="0" smtClean="0"/>
              <a:t> for your platform by visiting the following </a:t>
            </a:r>
            <a:r>
              <a:rPr lang="en-US" dirty="0" err="1" smtClean="0"/>
              <a:t>link:</a:t>
            </a:r>
            <a:r>
              <a:rPr lang="en-US" sz="2400" dirty="0" err="1" smtClean="0">
                <a:hlinkClick r:id="rId2"/>
              </a:rPr>
              <a:t>https</a:t>
            </a:r>
            <a:r>
              <a:rPr lang="en-US" sz="2400" dirty="0">
                <a:hlinkClick r:id="rId2"/>
              </a:rPr>
              <a:t>://www.virtualbox.org/wiki/Downloads</a:t>
            </a:r>
            <a:endParaRPr lang="en-US" dirty="0"/>
          </a:p>
          <a:p>
            <a:endParaRPr lang="en-US" dirty="0" smtClean="0"/>
          </a:p>
          <a:p>
            <a:r>
              <a:rPr lang="en-US" dirty="0" smtClean="0"/>
              <a:t>The Ubuntu VM image can be downloaded </a:t>
            </a:r>
            <a:r>
              <a:rPr lang="en-US" dirty="0" err="1" smtClean="0"/>
              <a:t>from:</a:t>
            </a:r>
            <a:r>
              <a:rPr lang="en-US" sz="2400" dirty="0" err="1" smtClean="0">
                <a:hlinkClick r:id="rId3"/>
              </a:rPr>
              <a:t>http</a:t>
            </a:r>
            <a:r>
              <a:rPr lang="en-US" sz="2400" dirty="0" smtClean="0">
                <a:hlinkClick r:id="rId3"/>
              </a:rPr>
              <a:t>://tiny.cc/DataSpacesVM</a:t>
            </a:r>
            <a:endParaRPr lang="en-US" sz="2400" dirty="0" smtClean="0"/>
          </a:p>
          <a:p>
            <a:pPr lvl="1"/>
            <a:r>
              <a:rPr lang="en-US" b="1" dirty="0" smtClean="0"/>
              <a:t>Note: The image is 2.2GB in size.</a:t>
            </a:r>
            <a:endParaRPr lang="en-US" b="1" dirty="0"/>
          </a:p>
        </p:txBody>
      </p:sp>
    </p:spTree>
    <p:extLst>
      <p:ext uri="{BB962C8B-B14F-4D97-AF65-F5344CB8AC3E}">
        <p14:creationId xmlns:p14="http://schemas.microsoft.com/office/powerpoint/2010/main" val="551190254"/>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2800" b="1" dirty="0" smtClean="0"/>
              <a:t>Data-centric Task Mapping for Coupled Simulation Workflow - Motivation</a:t>
            </a:r>
            <a:endParaRPr lang="en-US" sz="2800" b="1" dirty="0"/>
          </a:p>
        </p:txBody>
      </p:sp>
      <p:sp>
        <p:nvSpPr>
          <p:cNvPr id="5" name="Content Placeholder 4"/>
          <p:cNvSpPr>
            <a:spLocks noGrp="1"/>
          </p:cNvSpPr>
          <p:nvPr>
            <p:ph idx="1"/>
          </p:nvPr>
        </p:nvSpPr>
        <p:spPr>
          <a:xfrm>
            <a:off x="120760" y="1617875"/>
            <a:ext cx="8778145" cy="3088813"/>
          </a:xfrm>
        </p:spPr>
        <p:txBody>
          <a:bodyPr/>
          <a:lstStyle/>
          <a:p>
            <a:r>
              <a:rPr lang="en-US" dirty="0" smtClean="0">
                <a:solidFill>
                  <a:schemeClr val="tx1"/>
                </a:solidFill>
              </a:rPr>
              <a:t>Emerging coupled simulation workflows composed of applications that interact and exchange significant volume of data</a:t>
            </a:r>
          </a:p>
          <a:p>
            <a:endParaRPr lang="en-US" dirty="0" smtClean="0">
              <a:solidFill>
                <a:schemeClr val="tx1"/>
              </a:solidFill>
            </a:endParaRPr>
          </a:p>
          <a:p>
            <a:r>
              <a:rPr lang="en-US" dirty="0" smtClean="0">
                <a:solidFill>
                  <a:schemeClr val="tx1"/>
                </a:solidFill>
              </a:rPr>
              <a:t>On-node data sharing is much cheaper than off-node data transfers</a:t>
            </a:r>
          </a:p>
          <a:p>
            <a:endParaRPr lang="en-US" dirty="0" smtClean="0">
              <a:solidFill>
                <a:schemeClr val="tx1"/>
              </a:solidFill>
            </a:endParaRPr>
          </a:p>
          <a:p>
            <a:r>
              <a:rPr lang="en-US" dirty="0" smtClean="0">
                <a:solidFill>
                  <a:schemeClr val="tx1"/>
                </a:solidFill>
              </a:rPr>
              <a:t>High-end systems have increased cores count (per compute node)</a:t>
            </a:r>
          </a:p>
          <a:p>
            <a:pPr lvl="1"/>
            <a:r>
              <a:rPr lang="en-US" dirty="0" smtClean="0">
                <a:solidFill>
                  <a:schemeClr val="tx1"/>
                </a:solidFill>
              </a:rPr>
              <a:t>E.g., Titan 16-core per node, Mira and Sequoia 18-core per node</a:t>
            </a:r>
          </a:p>
          <a:p>
            <a:endParaRPr lang="en-US" dirty="0">
              <a:solidFill>
                <a:schemeClr val="tx1"/>
              </a:solidFill>
            </a:endParaRPr>
          </a:p>
          <a:p>
            <a:pPr marL="0" indent="0">
              <a:buNone/>
            </a:pPr>
            <a:endParaRPr lang="en-US" dirty="0" smtClean="0">
              <a:solidFill>
                <a:schemeClr val="tx1"/>
              </a:solidFill>
            </a:endParaRPr>
          </a:p>
        </p:txBody>
      </p:sp>
      <p:sp>
        <p:nvSpPr>
          <p:cNvPr id="14" name="Content Placeholder 4"/>
          <p:cNvSpPr txBox="1">
            <a:spLocks/>
          </p:cNvSpPr>
          <p:nvPr/>
        </p:nvSpPr>
        <p:spPr bwMode="auto">
          <a:xfrm>
            <a:off x="364118" y="5079671"/>
            <a:ext cx="8632238" cy="75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rgbClr val="5F5F5F"/>
                </a:solidFill>
                <a:latin typeface="Trebuchet MS"/>
                <a:ea typeface="ヒラギノ角ゴ Pro W3" charset="0"/>
                <a:cs typeface="Trebuchet MS"/>
              </a:defRPr>
            </a:lvl1pPr>
            <a:lvl2pPr marL="742950" indent="-285750" algn="l" rtl="0" eaLnBrk="0" fontAlgn="base" hangingPunct="0">
              <a:spcBef>
                <a:spcPct val="20000"/>
              </a:spcBef>
              <a:spcAft>
                <a:spcPct val="0"/>
              </a:spcAft>
              <a:buChar char="–"/>
              <a:defRPr>
                <a:solidFill>
                  <a:srgbClr val="5F5F5F"/>
                </a:solidFill>
                <a:latin typeface="Trebuchet MS"/>
                <a:ea typeface="Geneva" charset="0"/>
                <a:cs typeface="Trebuchet MS"/>
              </a:defRPr>
            </a:lvl2pPr>
            <a:lvl3pPr marL="1143000" indent="-228600" algn="l" rtl="0" eaLnBrk="0" fontAlgn="base" hangingPunct="0">
              <a:spcBef>
                <a:spcPct val="20000"/>
              </a:spcBef>
              <a:spcAft>
                <a:spcPct val="0"/>
              </a:spcAft>
              <a:buChar char="•"/>
              <a:defRPr sz="1600">
                <a:solidFill>
                  <a:srgbClr val="5F5F5F"/>
                </a:solidFill>
                <a:latin typeface="Trebuchet MS"/>
                <a:ea typeface="Geneva" charset="0"/>
                <a:cs typeface="Trebuchet MS"/>
              </a:defRPr>
            </a:lvl3pPr>
            <a:lvl4pPr marL="16002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4pPr>
            <a:lvl5pPr marL="20574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pPr marL="0" indent="0">
              <a:buNone/>
            </a:pPr>
            <a:r>
              <a:rPr lang="en-US" sz="2400" i="1" dirty="0" smtClean="0">
                <a:solidFill>
                  <a:srgbClr val="0000FF"/>
                </a:solidFill>
              </a:rPr>
              <a:t>It is critical to exploit data locality to reduce network data movement by increasing intra-node data sharing &amp; reuse</a:t>
            </a:r>
          </a:p>
          <a:p>
            <a:endParaRPr lang="en-US" dirty="0" smtClean="0">
              <a:solidFill>
                <a:schemeClr val="tx1"/>
              </a:solidFill>
            </a:endParaRPr>
          </a:p>
          <a:p>
            <a:pPr marL="0" indent="0">
              <a:buFontTx/>
              <a:buNone/>
            </a:pPr>
            <a:endParaRPr lang="en-US" dirty="0" smtClean="0">
              <a:solidFill>
                <a:schemeClr val="tx1"/>
              </a:solidFill>
            </a:endParaRPr>
          </a:p>
        </p:txBody>
      </p:sp>
    </p:spTree>
    <p:extLst>
      <p:ext uri="{BB962C8B-B14F-4D97-AF65-F5344CB8AC3E}">
        <p14:creationId xmlns:p14="http://schemas.microsoft.com/office/powerpoint/2010/main" val="3927162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2800" b="1" dirty="0" smtClean="0"/>
              <a:t>Data-centric Task Mapping for Coupled Simulation Workflow - Approach</a:t>
            </a:r>
            <a:endParaRPr lang="en-US" sz="2800" b="1" dirty="0"/>
          </a:p>
        </p:txBody>
      </p:sp>
      <p:sp>
        <p:nvSpPr>
          <p:cNvPr id="5" name="Content Placeholder 4"/>
          <p:cNvSpPr>
            <a:spLocks noGrp="1"/>
          </p:cNvSpPr>
          <p:nvPr>
            <p:ph idx="1"/>
          </p:nvPr>
        </p:nvSpPr>
        <p:spPr>
          <a:xfrm>
            <a:off x="182926" y="1546831"/>
            <a:ext cx="8778145" cy="2247925"/>
          </a:xfrm>
        </p:spPr>
        <p:txBody>
          <a:bodyPr/>
          <a:lstStyle/>
          <a:p>
            <a:r>
              <a:rPr lang="en-US" dirty="0" smtClean="0">
                <a:solidFill>
                  <a:schemeClr val="tx1"/>
                </a:solidFill>
              </a:rPr>
              <a:t>Reduce network data movement by mapping communicating tasks onto the same multi-core compute node</a:t>
            </a:r>
          </a:p>
          <a:p>
            <a:pPr lvl="1"/>
            <a:r>
              <a:rPr lang="en-US" sz="2000" dirty="0" smtClean="0">
                <a:solidFill>
                  <a:schemeClr val="tx1"/>
                </a:solidFill>
              </a:rPr>
              <a:t>Tasks mapped to the same node can communicate through shared memory</a:t>
            </a:r>
          </a:p>
          <a:p>
            <a:pPr lvl="1"/>
            <a:r>
              <a:rPr lang="en-US" sz="2000" dirty="0" smtClean="0">
                <a:solidFill>
                  <a:schemeClr val="tx1"/>
                </a:solidFill>
              </a:rPr>
              <a:t>Apply graph-partitioning technique (METIS library) on inter-task communication graph</a:t>
            </a:r>
          </a:p>
          <a:p>
            <a:pPr marL="0" indent="0">
              <a:buNone/>
            </a:pPr>
            <a:endParaRPr lang="en-US" dirty="0" smtClean="0">
              <a:solidFill>
                <a:schemeClr val="tx1"/>
              </a:solidFill>
            </a:endParaRPr>
          </a:p>
          <a:p>
            <a:endParaRPr lang="en-US" dirty="0">
              <a:solidFill>
                <a:schemeClr val="tx1"/>
              </a:solidFill>
            </a:endParaRPr>
          </a:p>
          <a:p>
            <a:pPr marL="0" indent="0">
              <a:buNone/>
            </a:pPr>
            <a:endParaRPr lang="en-US" dirty="0" smtClean="0">
              <a:solidFill>
                <a:schemeClr val="tx1"/>
              </a:solidFill>
            </a:endParaRPr>
          </a:p>
        </p:txBody>
      </p:sp>
      <p:pic>
        <p:nvPicPr>
          <p:cNvPr id="6" name="Picture 8"/>
          <p:cNvPicPr>
            <a:picLocks noChangeAspect="1" noChangeArrowheads="1"/>
          </p:cNvPicPr>
          <p:nvPr/>
        </p:nvPicPr>
        <p:blipFill>
          <a:blip r:embed="rId3" cstate="print"/>
          <a:srcRect/>
          <a:stretch>
            <a:fillRect/>
          </a:stretch>
        </p:blipFill>
        <p:spPr bwMode="auto">
          <a:xfrm>
            <a:off x="769205" y="4071707"/>
            <a:ext cx="2649414" cy="2468853"/>
          </a:xfrm>
          <a:prstGeom prst="rect">
            <a:avLst/>
          </a:prstGeom>
          <a:noFill/>
          <a:ln w="9525">
            <a:noFill/>
            <a:round/>
            <a:headEnd/>
            <a:tailEnd/>
          </a:ln>
        </p:spPr>
      </p:pic>
      <p:sp>
        <p:nvSpPr>
          <p:cNvPr id="7" name="Rectangle 9"/>
          <p:cNvSpPr>
            <a:spLocks noChangeArrowheads="1"/>
          </p:cNvSpPr>
          <p:nvPr/>
        </p:nvSpPr>
        <p:spPr bwMode="auto">
          <a:xfrm>
            <a:off x="531913" y="3705951"/>
            <a:ext cx="3446763" cy="330889"/>
          </a:xfrm>
          <a:prstGeom prst="rect">
            <a:avLst/>
          </a:prstGeom>
          <a:noFill/>
          <a:ln w="9525">
            <a:noFill/>
            <a:round/>
            <a:headEnd/>
            <a:tailEnd/>
          </a:ln>
        </p:spPr>
        <p:txBody>
          <a:bodyPr wrap="square" lIns="89006" tIns="46294" rIns="89006" bIns="46294">
            <a:spAutoFit/>
          </a:bodyPr>
          <a:lstStyle/>
          <a:p>
            <a:pPr>
              <a:tabLst>
                <a:tab pos="0" algn="l"/>
                <a:tab pos="450522" algn="l"/>
                <a:tab pos="902633" algn="l"/>
                <a:tab pos="1354743" algn="l"/>
                <a:tab pos="1806851" algn="l"/>
                <a:tab pos="2258957" algn="l"/>
                <a:tab pos="2711071" algn="l"/>
                <a:tab pos="3163179" algn="l"/>
                <a:tab pos="3615288" algn="l"/>
                <a:tab pos="4067396" algn="l"/>
                <a:tab pos="4519505" algn="l"/>
                <a:tab pos="4973202" algn="l"/>
                <a:tab pos="5423725" algn="l"/>
                <a:tab pos="5877422" algn="l"/>
                <a:tab pos="6327945" algn="l"/>
                <a:tab pos="6781637" algn="l"/>
                <a:tab pos="7232162" algn="l"/>
                <a:tab pos="7685859" algn="l"/>
                <a:tab pos="8136381" algn="l"/>
                <a:tab pos="8590076" algn="l"/>
                <a:tab pos="9042184" algn="l"/>
              </a:tabLst>
            </a:pPr>
            <a:r>
              <a:rPr lang="en-US" sz="1500" b="1" dirty="0">
                <a:solidFill>
                  <a:srgbClr val="000000"/>
                </a:solidFill>
              </a:rPr>
              <a:t>Inter-task communication graph</a:t>
            </a:r>
          </a:p>
        </p:txBody>
      </p:sp>
      <p:sp>
        <p:nvSpPr>
          <p:cNvPr id="2" name="Right Arrow 1"/>
          <p:cNvSpPr/>
          <p:nvPr/>
        </p:nvSpPr>
        <p:spPr>
          <a:xfrm>
            <a:off x="3549603" y="4998438"/>
            <a:ext cx="1196394" cy="433339"/>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4"/>
          <p:cNvPicPr>
            <a:picLocks noChangeAspect="1" noChangeArrowheads="1"/>
          </p:cNvPicPr>
          <p:nvPr/>
        </p:nvPicPr>
        <p:blipFill>
          <a:blip r:embed="rId4" cstate="print"/>
          <a:srcRect/>
          <a:stretch>
            <a:fillRect/>
          </a:stretch>
        </p:blipFill>
        <p:spPr bwMode="auto">
          <a:xfrm>
            <a:off x="4800953" y="4417322"/>
            <a:ext cx="3840406" cy="1595245"/>
          </a:xfrm>
          <a:prstGeom prst="rect">
            <a:avLst/>
          </a:prstGeom>
          <a:noFill/>
          <a:ln w="9525">
            <a:noFill/>
            <a:round/>
            <a:headEnd/>
            <a:tailEnd/>
          </a:ln>
        </p:spPr>
      </p:pic>
      <p:sp>
        <p:nvSpPr>
          <p:cNvPr id="12" name="Rectangle 15"/>
          <p:cNvSpPr>
            <a:spLocks noChangeArrowheads="1"/>
          </p:cNvSpPr>
          <p:nvPr/>
        </p:nvSpPr>
        <p:spPr bwMode="auto">
          <a:xfrm>
            <a:off x="4871288" y="5880346"/>
            <a:ext cx="1412424" cy="524379"/>
          </a:xfrm>
          <a:prstGeom prst="rect">
            <a:avLst/>
          </a:prstGeom>
          <a:noFill/>
          <a:ln w="9525">
            <a:noFill/>
            <a:round/>
            <a:headEnd/>
            <a:tailEnd/>
          </a:ln>
        </p:spPr>
        <p:txBody>
          <a:bodyPr wrap="square" lIns="89006" tIns="46294" rIns="89006" bIns="46294">
            <a:spAutoFit/>
          </a:bodyPr>
          <a:lstStyle/>
          <a:p>
            <a:pPr>
              <a:tabLst>
                <a:tab pos="0" algn="l"/>
                <a:tab pos="450522" algn="l"/>
                <a:tab pos="902633" algn="l"/>
                <a:tab pos="1354743" algn="l"/>
                <a:tab pos="1806851" algn="l"/>
                <a:tab pos="2258957" algn="l"/>
                <a:tab pos="2711071" algn="l"/>
                <a:tab pos="3163179" algn="l"/>
                <a:tab pos="3615288" algn="l"/>
                <a:tab pos="4067396" algn="l"/>
                <a:tab pos="4519505" algn="l"/>
                <a:tab pos="4973202" algn="l"/>
                <a:tab pos="5423725" algn="l"/>
                <a:tab pos="5877422" algn="l"/>
                <a:tab pos="6327945" algn="l"/>
                <a:tab pos="6781637" algn="l"/>
                <a:tab pos="7232162" algn="l"/>
                <a:tab pos="7685859" algn="l"/>
                <a:tab pos="8136381" algn="l"/>
                <a:tab pos="8590076" algn="l"/>
                <a:tab pos="9042184" algn="l"/>
              </a:tabLst>
            </a:pPr>
            <a:r>
              <a:rPr lang="en-US" sz="1400" dirty="0">
                <a:solidFill>
                  <a:srgbClr val="000000"/>
                </a:solidFill>
              </a:rPr>
              <a:t>computer node 1 with 12 cores</a:t>
            </a:r>
          </a:p>
        </p:txBody>
      </p:sp>
      <p:sp>
        <p:nvSpPr>
          <p:cNvPr id="13" name="Rectangle 16"/>
          <p:cNvSpPr>
            <a:spLocks noChangeArrowheads="1"/>
          </p:cNvSpPr>
          <p:nvPr/>
        </p:nvSpPr>
        <p:spPr bwMode="auto">
          <a:xfrm>
            <a:off x="6985394" y="5880346"/>
            <a:ext cx="1569690" cy="524379"/>
          </a:xfrm>
          <a:prstGeom prst="rect">
            <a:avLst/>
          </a:prstGeom>
          <a:noFill/>
          <a:ln w="9525">
            <a:noFill/>
            <a:round/>
            <a:headEnd/>
            <a:tailEnd/>
          </a:ln>
        </p:spPr>
        <p:txBody>
          <a:bodyPr wrap="square" lIns="89006" tIns="46294" rIns="89006" bIns="46294">
            <a:spAutoFit/>
          </a:bodyPr>
          <a:lstStyle/>
          <a:p>
            <a:pPr>
              <a:tabLst>
                <a:tab pos="0" algn="l"/>
                <a:tab pos="450522" algn="l"/>
                <a:tab pos="902633" algn="l"/>
                <a:tab pos="1354743" algn="l"/>
                <a:tab pos="1806851" algn="l"/>
                <a:tab pos="2258957" algn="l"/>
                <a:tab pos="2711071" algn="l"/>
                <a:tab pos="3163179" algn="l"/>
                <a:tab pos="3615288" algn="l"/>
                <a:tab pos="4067396" algn="l"/>
                <a:tab pos="4519505" algn="l"/>
                <a:tab pos="4973202" algn="l"/>
                <a:tab pos="5423725" algn="l"/>
                <a:tab pos="5877422" algn="l"/>
                <a:tab pos="6327945" algn="l"/>
                <a:tab pos="6781637" algn="l"/>
                <a:tab pos="7232162" algn="l"/>
                <a:tab pos="7685859" algn="l"/>
                <a:tab pos="8136381" algn="l"/>
                <a:tab pos="8590076" algn="l"/>
                <a:tab pos="9042184" algn="l"/>
              </a:tabLst>
            </a:pPr>
            <a:r>
              <a:rPr lang="en-US" sz="1400" dirty="0">
                <a:solidFill>
                  <a:srgbClr val="000000"/>
                </a:solidFill>
              </a:rPr>
              <a:t>computer node 2 with 12 cores</a:t>
            </a:r>
          </a:p>
        </p:txBody>
      </p:sp>
      <p:grpSp>
        <p:nvGrpSpPr>
          <p:cNvPr id="3" name="Group 2"/>
          <p:cNvGrpSpPr/>
          <p:nvPr/>
        </p:nvGrpSpPr>
        <p:grpSpPr>
          <a:xfrm>
            <a:off x="4830013" y="3973380"/>
            <a:ext cx="1640675" cy="528985"/>
            <a:chOff x="5078678" y="3875694"/>
            <a:chExt cx="1640675" cy="528985"/>
          </a:xfrm>
        </p:grpSpPr>
        <p:pic>
          <p:nvPicPr>
            <p:cNvPr id="8" name="Picture 10"/>
            <p:cNvPicPr>
              <a:picLocks noChangeAspect="1" noChangeArrowheads="1"/>
            </p:cNvPicPr>
            <p:nvPr/>
          </p:nvPicPr>
          <p:blipFill>
            <a:blip r:embed="rId5" cstate="print"/>
            <a:srcRect/>
            <a:stretch>
              <a:fillRect/>
            </a:stretch>
          </p:blipFill>
          <p:spPr bwMode="auto">
            <a:xfrm>
              <a:off x="5078678" y="3915422"/>
              <a:ext cx="222691" cy="476979"/>
            </a:xfrm>
            <a:prstGeom prst="rect">
              <a:avLst/>
            </a:prstGeom>
            <a:noFill/>
            <a:ln w="9525">
              <a:noFill/>
              <a:round/>
              <a:headEnd/>
              <a:tailEnd/>
            </a:ln>
          </p:spPr>
        </p:pic>
        <p:sp>
          <p:nvSpPr>
            <p:cNvPr id="9" name="Rectangle 11"/>
            <p:cNvSpPr>
              <a:spLocks noChangeArrowheads="1"/>
            </p:cNvSpPr>
            <p:nvPr/>
          </p:nvSpPr>
          <p:spPr bwMode="auto">
            <a:xfrm>
              <a:off x="5306929" y="3875694"/>
              <a:ext cx="1412424" cy="278158"/>
            </a:xfrm>
            <a:prstGeom prst="rect">
              <a:avLst/>
            </a:prstGeom>
            <a:noFill/>
            <a:ln w="9525">
              <a:noFill/>
              <a:round/>
              <a:headEnd/>
              <a:tailEnd/>
            </a:ln>
          </p:spPr>
          <p:txBody>
            <a:bodyPr wrap="square" lIns="89006" tIns="46294" rIns="89006" bIns="46294">
              <a:spAutoFit/>
            </a:bodyPr>
            <a:lstStyle/>
            <a:p>
              <a:pPr>
                <a:tabLst>
                  <a:tab pos="0" algn="l"/>
                  <a:tab pos="450522" algn="l"/>
                  <a:tab pos="902633" algn="l"/>
                  <a:tab pos="1354743" algn="l"/>
                  <a:tab pos="1806851" algn="l"/>
                  <a:tab pos="2258957" algn="l"/>
                  <a:tab pos="2711071" algn="l"/>
                  <a:tab pos="3163179" algn="l"/>
                  <a:tab pos="3615288" algn="l"/>
                  <a:tab pos="4067396" algn="l"/>
                  <a:tab pos="4519505" algn="l"/>
                  <a:tab pos="4973202" algn="l"/>
                  <a:tab pos="5423725" algn="l"/>
                  <a:tab pos="5877422" algn="l"/>
                  <a:tab pos="6327945" algn="l"/>
                  <a:tab pos="6781637" algn="l"/>
                  <a:tab pos="7232162" algn="l"/>
                  <a:tab pos="7685859" algn="l"/>
                  <a:tab pos="8136381" algn="l"/>
                  <a:tab pos="8590076" algn="l"/>
                  <a:tab pos="9042184" algn="l"/>
                </a:tabLst>
              </a:pPr>
              <a:r>
                <a:rPr lang="en-US" sz="1200" dirty="0">
                  <a:solidFill>
                    <a:srgbClr val="000000"/>
                  </a:solidFill>
                </a:rPr>
                <a:t>App1 process</a:t>
              </a:r>
            </a:p>
          </p:txBody>
        </p:sp>
        <p:sp>
          <p:nvSpPr>
            <p:cNvPr id="10" name="Rectangle 12"/>
            <p:cNvSpPr>
              <a:spLocks noChangeArrowheads="1"/>
            </p:cNvSpPr>
            <p:nvPr/>
          </p:nvSpPr>
          <p:spPr bwMode="auto">
            <a:xfrm>
              <a:off x="5289166" y="4126521"/>
              <a:ext cx="1412424" cy="278158"/>
            </a:xfrm>
            <a:prstGeom prst="rect">
              <a:avLst/>
            </a:prstGeom>
            <a:noFill/>
            <a:ln w="9525">
              <a:noFill/>
              <a:round/>
              <a:headEnd/>
              <a:tailEnd/>
            </a:ln>
          </p:spPr>
          <p:txBody>
            <a:bodyPr wrap="square" lIns="89006" tIns="46294" rIns="89006" bIns="46294">
              <a:spAutoFit/>
            </a:bodyPr>
            <a:lstStyle/>
            <a:p>
              <a:pPr>
                <a:tabLst>
                  <a:tab pos="0" algn="l"/>
                  <a:tab pos="450522" algn="l"/>
                  <a:tab pos="902633" algn="l"/>
                  <a:tab pos="1354743" algn="l"/>
                  <a:tab pos="1806851" algn="l"/>
                  <a:tab pos="2258957" algn="l"/>
                  <a:tab pos="2711071" algn="l"/>
                  <a:tab pos="3163179" algn="l"/>
                  <a:tab pos="3615288" algn="l"/>
                  <a:tab pos="4067396" algn="l"/>
                  <a:tab pos="4519505" algn="l"/>
                  <a:tab pos="4973202" algn="l"/>
                  <a:tab pos="5423725" algn="l"/>
                  <a:tab pos="5877422" algn="l"/>
                  <a:tab pos="6327945" algn="l"/>
                  <a:tab pos="6781637" algn="l"/>
                  <a:tab pos="7232162" algn="l"/>
                  <a:tab pos="7685859" algn="l"/>
                  <a:tab pos="8136381" algn="l"/>
                  <a:tab pos="8590076" algn="l"/>
                  <a:tab pos="9042184" algn="l"/>
                </a:tabLst>
              </a:pPr>
              <a:r>
                <a:rPr lang="en-US" sz="1200" dirty="0">
                  <a:solidFill>
                    <a:srgbClr val="000000"/>
                  </a:solidFill>
                </a:rPr>
                <a:t>App2 process</a:t>
              </a:r>
            </a:p>
          </p:txBody>
        </p:sp>
      </p:grpSp>
    </p:spTree>
    <p:extLst>
      <p:ext uri="{BB962C8B-B14F-4D97-AF65-F5344CB8AC3E}">
        <p14:creationId xmlns:p14="http://schemas.microsoft.com/office/powerpoint/2010/main" val="2088175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533" y="353213"/>
            <a:ext cx="8229600" cy="943347"/>
          </a:xfrm>
        </p:spPr>
        <p:txBody>
          <a:bodyPr>
            <a:normAutofit/>
          </a:bodyPr>
          <a:lstStyle/>
          <a:p>
            <a:r>
              <a:rPr lang="en-US" sz="2800" b="1" dirty="0" smtClean="0"/>
              <a:t>Overview of Task Mapping Implementation</a:t>
            </a:r>
            <a:endParaRPr lang="en-US" sz="2800" b="1" dirty="0"/>
          </a:p>
        </p:txBody>
      </p:sp>
      <p:grpSp>
        <p:nvGrpSpPr>
          <p:cNvPr id="13" name="Group 12"/>
          <p:cNvGrpSpPr/>
          <p:nvPr/>
        </p:nvGrpSpPr>
        <p:grpSpPr>
          <a:xfrm>
            <a:off x="1110113" y="1559161"/>
            <a:ext cx="6941891" cy="2898871"/>
            <a:chOff x="1416289" y="1550281"/>
            <a:chExt cx="6591310" cy="2708736"/>
          </a:xfrm>
        </p:grpSpPr>
        <p:grpSp>
          <p:nvGrpSpPr>
            <p:cNvPr id="9" name="Group 8"/>
            <p:cNvGrpSpPr/>
            <p:nvPr/>
          </p:nvGrpSpPr>
          <p:grpSpPr>
            <a:xfrm>
              <a:off x="1416289" y="1550281"/>
              <a:ext cx="2737963" cy="667033"/>
              <a:chOff x="1084551" y="2316377"/>
              <a:chExt cx="3714554" cy="528750"/>
            </a:xfrm>
            <a:solidFill>
              <a:srgbClr val="E7E7E7"/>
            </a:solidFill>
          </p:grpSpPr>
          <p:sp>
            <p:nvSpPr>
              <p:cNvPr id="4" name="Rectangle 3"/>
              <p:cNvSpPr/>
              <p:nvPr/>
            </p:nvSpPr>
            <p:spPr>
              <a:xfrm>
                <a:off x="1084551" y="2316377"/>
                <a:ext cx="3714554" cy="528750"/>
              </a:xfrm>
              <a:prstGeom prst="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p:cNvSpPr txBox="1"/>
              <p:nvPr/>
            </p:nvSpPr>
            <p:spPr>
              <a:xfrm>
                <a:off x="1395106" y="2322187"/>
                <a:ext cx="3219954" cy="512340"/>
              </a:xfrm>
              <a:prstGeom prst="rect">
                <a:avLst/>
              </a:prstGeom>
              <a:solidFill>
                <a:schemeClr val="bg1">
                  <a:alpha val="0"/>
                </a:schemeClr>
              </a:solidFill>
            </p:spPr>
            <p:txBody>
              <a:bodyPr wrap="square" rtlCol="0">
                <a:spAutoFit/>
              </a:bodyPr>
              <a:lstStyle/>
              <a:p>
                <a:r>
                  <a:rPr lang="en-US" sz="1800" dirty="0">
                    <a:latin typeface="Arial"/>
                    <a:cs typeface="Arial"/>
                  </a:rPr>
                  <a:t>Generate workflow communication graph</a:t>
                </a:r>
              </a:p>
            </p:txBody>
          </p:sp>
        </p:grpSp>
        <p:grpSp>
          <p:nvGrpSpPr>
            <p:cNvPr id="10" name="Group 9"/>
            <p:cNvGrpSpPr/>
            <p:nvPr/>
          </p:nvGrpSpPr>
          <p:grpSpPr>
            <a:xfrm>
              <a:off x="5077114" y="1550281"/>
              <a:ext cx="2930485" cy="675778"/>
              <a:chOff x="1831623" y="3365123"/>
              <a:chExt cx="3882587" cy="492107"/>
            </a:xfrm>
          </p:grpSpPr>
          <p:sp>
            <p:nvSpPr>
              <p:cNvPr id="19" name="Rectangle 18"/>
              <p:cNvSpPr/>
              <p:nvPr/>
            </p:nvSpPr>
            <p:spPr>
              <a:xfrm>
                <a:off x="1831623" y="3365123"/>
                <a:ext cx="3882587" cy="492107"/>
              </a:xfrm>
              <a:prstGeom prst="rect">
                <a:avLst/>
              </a:prstGeom>
              <a:solidFill>
                <a:srgbClr val="E7E7E7"/>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TextBox 17"/>
              <p:cNvSpPr txBox="1"/>
              <p:nvPr/>
            </p:nvSpPr>
            <p:spPr>
              <a:xfrm>
                <a:off x="2365495" y="3371535"/>
                <a:ext cx="2991167" cy="470663"/>
              </a:xfrm>
              <a:prstGeom prst="rect">
                <a:avLst/>
              </a:prstGeom>
              <a:noFill/>
            </p:spPr>
            <p:txBody>
              <a:bodyPr wrap="square" rtlCol="0">
                <a:spAutoFit/>
              </a:bodyPr>
              <a:lstStyle/>
              <a:p>
                <a:r>
                  <a:rPr lang="en-US" sz="1800" dirty="0" smtClean="0"/>
                  <a:t>Obtain the network topology graph</a:t>
                </a:r>
                <a:endParaRPr lang="en-US" sz="1800" dirty="0"/>
              </a:p>
            </p:txBody>
          </p:sp>
        </p:grpSp>
        <p:grpSp>
          <p:nvGrpSpPr>
            <p:cNvPr id="11" name="Group 10"/>
            <p:cNvGrpSpPr/>
            <p:nvPr/>
          </p:nvGrpSpPr>
          <p:grpSpPr>
            <a:xfrm>
              <a:off x="2041631" y="2614707"/>
              <a:ext cx="5357867" cy="487123"/>
              <a:chOff x="2545389" y="4359388"/>
              <a:chExt cx="4296408" cy="487123"/>
            </a:xfrm>
          </p:grpSpPr>
          <p:sp>
            <p:nvSpPr>
              <p:cNvPr id="20" name="Rectangle 19"/>
              <p:cNvSpPr/>
              <p:nvPr/>
            </p:nvSpPr>
            <p:spPr>
              <a:xfrm>
                <a:off x="2545389" y="4359388"/>
                <a:ext cx="4152384" cy="487123"/>
              </a:xfrm>
              <a:prstGeom prst="rect">
                <a:avLst/>
              </a:prstGeom>
              <a:solidFill>
                <a:srgbClr val="E7E7E7"/>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TextBox 20"/>
              <p:cNvSpPr txBox="1"/>
              <p:nvPr/>
            </p:nvSpPr>
            <p:spPr>
              <a:xfrm>
                <a:off x="2822139" y="4402603"/>
                <a:ext cx="4019658" cy="369332"/>
              </a:xfrm>
              <a:prstGeom prst="rect">
                <a:avLst/>
              </a:prstGeom>
              <a:noFill/>
            </p:spPr>
            <p:txBody>
              <a:bodyPr wrap="square" rtlCol="0">
                <a:spAutoFit/>
              </a:bodyPr>
              <a:lstStyle/>
              <a:p>
                <a:r>
                  <a:rPr lang="en-US" sz="1800" dirty="0" smtClean="0"/>
                  <a:t>Map application processes to compute nodes</a:t>
                </a:r>
                <a:endParaRPr lang="en-US" sz="1800" dirty="0"/>
              </a:p>
            </p:txBody>
          </p:sp>
        </p:grpSp>
        <p:grpSp>
          <p:nvGrpSpPr>
            <p:cNvPr id="12" name="Group 11"/>
            <p:cNvGrpSpPr/>
            <p:nvPr/>
          </p:nvGrpSpPr>
          <p:grpSpPr>
            <a:xfrm>
              <a:off x="2568590" y="3611492"/>
              <a:ext cx="4195144" cy="647525"/>
              <a:chOff x="3807712" y="5422913"/>
              <a:chExt cx="3677663" cy="647525"/>
            </a:xfrm>
          </p:grpSpPr>
          <p:sp>
            <p:nvSpPr>
              <p:cNvPr id="22" name="Rectangle 21"/>
              <p:cNvSpPr/>
              <p:nvPr/>
            </p:nvSpPr>
            <p:spPr>
              <a:xfrm>
                <a:off x="3807712" y="5424106"/>
                <a:ext cx="3677663" cy="646332"/>
              </a:xfrm>
              <a:prstGeom prst="rect">
                <a:avLst/>
              </a:prstGeom>
              <a:solidFill>
                <a:srgbClr val="E7E7E7"/>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TextBox 22"/>
              <p:cNvSpPr txBox="1"/>
              <p:nvPr/>
            </p:nvSpPr>
            <p:spPr>
              <a:xfrm>
                <a:off x="4031980" y="5422913"/>
                <a:ext cx="3370835" cy="646331"/>
              </a:xfrm>
              <a:prstGeom prst="rect">
                <a:avLst/>
              </a:prstGeom>
              <a:noFill/>
            </p:spPr>
            <p:txBody>
              <a:bodyPr wrap="square" rtlCol="0">
                <a:spAutoFit/>
              </a:bodyPr>
              <a:lstStyle/>
              <a:p>
                <a:r>
                  <a:rPr lang="en-US" sz="1800" dirty="0" smtClean="0"/>
                  <a:t>Start workflow execution &amp; Control placement of application processes</a:t>
                </a:r>
                <a:endParaRPr lang="en-US" sz="1800" dirty="0"/>
              </a:p>
            </p:txBody>
          </p:sp>
        </p:grpSp>
        <p:sp>
          <p:nvSpPr>
            <p:cNvPr id="24" name="Down Arrow 23"/>
            <p:cNvSpPr/>
            <p:nvPr/>
          </p:nvSpPr>
          <p:spPr>
            <a:xfrm rot="19339448">
              <a:off x="3153888" y="2128517"/>
              <a:ext cx="323525" cy="687935"/>
            </a:xfrm>
            <a:prstGeom prst="downArrow">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p:cNvSpPr/>
            <p:nvPr/>
          </p:nvSpPr>
          <p:spPr>
            <a:xfrm>
              <a:off x="4458976" y="3067841"/>
              <a:ext cx="323525" cy="656768"/>
            </a:xfrm>
            <a:prstGeom prst="downArrow">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rot="2178403">
              <a:off x="5601013" y="2103841"/>
              <a:ext cx="323525" cy="687935"/>
            </a:xfrm>
            <a:prstGeom prst="downArrow">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p:nvSpPr>
        <p:spPr>
          <a:xfrm>
            <a:off x="0" y="6557696"/>
            <a:ext cx="8544236" cy="307777"/>
          </a:xfrm>
          <a:prstGeom prst="rect">
            <a:avLst/>
          </a:prstGeom>
        </p:spPr>
        <p:txBody>
          <a:bodyPr wrap="square">
            <a:spAutoFit/>
          </a:bodyPr>
          <a:lstStyle/>
          <a:p>
            <a:r>
              <a:rPr lang="en-US" sz="1400" dirty="0" smtClean="0">
                <a:latin typeface="Trebuchet MS"/>
                <a:cs typeface="Trebuchet MS"/>
              </a:rPr>
              <a:t>[1] </a:t>
            </a:r>
            <a:r>
              <a:rPr lang="en-US" sz="1400" dirty="0">
                <a:latin typeface="Trebuchet MS"/>
                <a:cs typeface="Trebuchet MS"/>
              </a:rPr>
              <a:t>“Improving </a:t>
            </a:r>
            <a:r>
              <a:rPr lang="en-US" sz="1400" dirty="0" smtClean="0">
                <a:latin typeface="Trebuchet MS"/>
                <a:cs typeface="Trebuchet MS"/>
              </a:rPr>
              <a:t>MPI applications </a:t>
            </a:r>
            <a:r>
              <a:rPr lang="en-US" sz="1400" dirty="0">
                <a:latin typeface="Trebuchet MS"/>
                <a:cs typeface="Trebuchet MS"/>
              </a:rPr>
              <a:t>performance on multi</a:t>
            </a:r>
            <a:r>
              <a:rPr lang="en-US" sz="1400" dirty="0" smtClean="0">
                <a:latin typeface="Trebuchet MS"/>
                <a:cs typeface="Trebuchet MS"/>
              </a:rPr>
              <a:t>-core </a:t>
            </a:r>
            <a:r>
              <a:rPr lang="en-US" sz="1400" dirty="0">
                <a:latin typeface="Trebuchet MS"/>
                <a:cs typeface="Trebuchet MS"/>
              </a:rPr>
              <a:t>clusters with rank reordering</a:t>
            </a:r>
            <a:r>
              <a:rPr lang="en-US" sz="1400" dirty="0" smtClean="0">
                <a:latin typeface="Trebuchet MS"/>
                <a:cs typeface="Trebuchet MS"/>
              </a:rPr>
              <a:t>”, 2011</a:t>
            </a:r>
            <a:endParaRPr lang="en-US" sz="1400" dirty="0">
              <a:latin typeface="Trebuchet MS"/>
              <a:cs typeface="Trebuchet MS"/>
            </a:endParaRPr>
          </a:p>
        </p:txBody>
      </p:sp>
      <p:graphicFrame>
        <p:nvGraphicFramePr>
          <p:cNvPr id="8" name="Table 7"/>
          <p:cNvGraphicFramePr>
            <a:graphicFrameLocks noGrp="1"/>
          </p:cNvGraphicFramePr>
          <p:nvPr>
            <p:extLst>
              <p:ext uri="{D42A27DB-BD31-4B8C-83A1-F6EECF244321}">
                <p14:modId xmlns:p14="http://schemas.microsoft.com/office/powerpoint/2010/main" val="2116805509"/>
              </p:ext>
            </p:extLst>
          </p:nvPr>
        </p:nvGraphicFramePr>
        <p:xfrm>
          <a:off x="559497" y="5055115"/>
          <a:ext cx="8277001" cy="1076960"/>
        </p:xfrm>
        <a:graphic>
          <a:graphicData uri="http://schemas.openxmlformats.org/drawingml/2006/table">
            <a:tbl>
              <a:tblPr firstRow="1" bandRow="1">
                <a:tableStyleId>{5940675A-B579-460E-94D1-54222C63F5DA}</a:tableStyleId>
              </a:tblPr>
              <a:tblGrid>
                <a:gridCol w="3621429"/>
                <a:gridCol w="4655572"/>
              </a:tblGrid>
              <a:tr h="202649">
                <a:tc>
                  <a:txBody>
                    <a:bodyPr/>
                    <a:lstStyle/>
                    <a:p>
                      <a:r>
                        <a:rPr lang="en-US" sz="1600" b="1" dirty="0" smtClean="0">
                          <a:latin typeface="Trebuchet MS"/>
                          <a:cs typeface="Trebuchet MS"/>
                        </a:rPr>
                        <a:t>Generate communication graph</a:t>
                      </a:r>
                      <a:endParaRPr lang="en-US" sz="1600" dirty="0">
                        <a:latin typeface="Trebuchet MS"/>
                        <a:cs typeface="Trebuchet MS"/>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dirty="0" smtClean="0">
                          <a:latin typeface="Trebuchet MS"/>
                          <a:cs typeface="Trebuchet MS"/>
                        </a:rPr>
                        <a:t>(1) use tracing tools; (2) infer or</a:t>
                      </a:r>
                      <a:r>
                        <a:rPr lang="en-US" sz="1600" baseline="0" dirty="0" smtClean="0">
                          <a:latin typeface="Trebuchet MS"/>
                          <a:cs typeface="Trebuchet MS"/>
                        </a:rPr>
                        <a:t> </a:t>
                      </a:r>
                      <a:r>
                        <a:rPr lang="en-US" sz="1600" dirty="0" smtClean="0">
                          <a:latin typeface="Trebuchet MS"/>
                          <a:cs typeface="Trebuchet MS"/>
                        </a:rPr>
                        <a:t>estimate; </a:t>
                      </a:r>
                    </a:p>
                  </a:txBody>
                  <a:tcPr/>
                </a:tc>
              </a:tr>
              <a:tr h="370840">
                <a:tc>
                  <a:txBody>
                    <a:bodyPr/>
                    <a:lstStyle/>
                    <a:p>
                      <a:r>
                        <a:rPr lang="en-US" sz="1600" b="1" dirty="0" smtClean="0">
                          <a:latin typeface="Trebuchet MS"/>
                          <a:cs typeface="Trebuchet MS"/>
                        </a:rPr>
                        <a:t>Obtain network topology</a:t>
                      </a:r>
                      <a:endParaRPr lang="en-US" sz="1600" dirty="0">
                        <a:latin typeface="Trebuchet MS"/>
                        <a:cs typeface="Trebuchet MS"/>
                      </a:endParaRPr>
                    </a:p>
                  </a:txBody>
                  <a:tcPr/>
                </a:tc>
                <a:tc>
                  <a:txBody>
                    <a:bodyPr/>
                    <a:lstStyle/>
                    <a:p>
                      <a:r>
                        <a:rPr lang="en-US" sz="1600" dirty="0" smtClean="0">
                          <a:latin typeface="Trebuchet MS"/>
                          <a:cs typeface="Trebuchet MS"/>
                        </a:rPr>
                        <a:t>use system tools and library</a:t>
                      </a:r>
                      <a:endParaRPr lang="en-US" sz="1600" dirty="0">
                        <a:latin typeface="Trebuchet MS"/>
                        <a:cs typeface="Trebuchet MS"/>
                      </a:endParaRPr>
                    </a:p>
                  </a:txBody>
                  <a:tcPr/>
                </a:tc>
              </a:tr>
              <a:tr h="370840">
                <a:tc>
                  <a:txBody>
                    <a:bodyPr/>
                    <a:lstStyle/>
                    <a:p>
                      <a:r>
                        <a:rPr lang="en-US" sz="1600" b="1" dirty="0" smtClean="0">
                          <a:latin typeface="Trebuchet MS"/>
                          <a:cs typeface="Trebuchet MS"/>
                        </a:rPr>
                        <a:t>Control process placement</a:t>
                      </a:r>
                      <a:endParaRPr lang="en-US" sz="1600" dirty="0">
                        <a:latin typeface="Trebuchet MS"/>
                        <a:cs typeface="Trebuchet MS"/>
                      </a:endParaRPr>
                    </a:p>
                  </a:txBody>
                  <a:tcPr/>
                </a:tc>
                <a:tc>
                  <a:txBody>
                    <a:bodyPr/>
                    <a:lstStyle/>
                    <a:p>
                      <a:r>
                        <a:rPr lang="en-US" sz="1600" dirty="0" smtClean="0">
                          <a:latin typeface="Trebuchet MS"/>
                          <a:cs typeface="Trebuchet MS"/>
                        </a:rPr>
                        <a:t>use “rank reordering” [1] technique</a:t>
                      </a:r>
                      <a:endParaRPr lang="en-US" sz="1600" dirty="0">
                        <a:latin typeface="Trebuchet MS"/>
                        <a:cs typeface="Trebuchet MS"/>
                      </a:endParaRPr>
                    </a:p>
                  </a:txBody>
                  <a:tcPr/>
                </a:tc>
              </a:tr>
            </a:tbl>
          </a:graphicData>
        </a:graphic>
      </p:graphicFrame>
      <p:sp>
        <p:nvSpPr>
          <p:cNvPr id="27" name="TextBox 26"/>
          <p:cNvSpPr txBox="1"/>
          <p:nvPr/>
        </p:nvSpPr>
        <p:spPr>
          <a:xfrm>
            <a:off x="3259558" y="6132075"/>
            <a:ext cx="3636313" cy="338554"/>
          </a:xfrm>
          <a:prstGeom prst="rect">
            <a:avLst/>
          </a:prstGeom>
          <a:noFill/>
        </p:spPr>
        <p:txBody>
          <a:bodyPr wrap="square" rtlCol="0">
            <a:spAutoFit/>
          </a:bodyPr>
          <a:lstStyle/>
          <a:p>
            <a:r>
              <a:rPr lang="en-US" sz="1600" dirty="0" smtClean="0">
                <a:latin typeface="Trebuchet MS"/>
                <a:cs typeface="Trebuchet MS"/>
              </a:rPr>
              <a:t>Table. Implementation techniques.</a:t>
            </a:r>
            <a:endParaRPr lang="en-US" sz="1600" dirty="0">
              <a:latin typeface="Trebuchet MS"/>
              <a:cs typeface="Trebuchet MS"/>
            </a:endParaRPr>
          </a:p>
        </p:txBody>
      </p:sp>
    </p:spTree>
    <p:extLst>
      <p:ext uri="{BB962C8B-B14F-4D97-AF65-F5344CB8AC3E}">
        <p14:creationId xmlns:p14="http://schemas.microsoft.com/office/powerpoint/2010/main" val="3956975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557" y="534473"/>
            <a:ext cx="8229600" cy="691042"/>
          </a:xfrm>
        </p:spPr>
        <p:txBody>
          <a:bodyPr>
            <a:normAutofit/>
          </a:bodyPr>
          <a:lstStyle/>
          <a:p>
            <a:pPr algn="ctr"/>
            <a:r>
              <a:rPr lang="en-US" sz="2800" b="1" dirty="0" smtClean="0"/>
              <a:t>Evaluation</a:t>
            </a:r>
            <a:endParaRPr lang="en-US" sz="2800" b="1" dirty="0"/>
          </a:p>
        </p:txBody>
      </p:sp>
      <p:sp>
        <p:nvSpPr>
          <p:cNvPr id="3" name="Content Placeholder 2"/>
          <p:cNvSpPr>
            <a:spLocks noGrp="1"/>
          </p:cNvSpPr>
          <p:nvPr>
            <p:ph idx="1"/>
          </p:nvPr>
        </p:nvSpPr>
        <p:spPr>
          <a:xfrm>
            <a:off x="582708" y="1130556"/>
            <a:ext cx="8212655" cy="2386139"/>
          </a:xfrm>
        </p:spPr>
        <p:txBody>
          <a:bodyPr>
            <a:normAutofit/>
          </a:bodyPr>
          <a:lstStyle/>
          <a:p>
            <a:r>
              <a:rPr lang="en-US" dirty="0" smtClean="0">
                <a:solidFill>
                  <a:srgbClr val="000000"/>
                </a:solidFill>
              </a:rPr>
              <a:t>Setup</a:t>
            </a:r>
          </a:p>
          <a:p>
            <a:pPr lvl="1"/>
            <a:r>
              <a:rPr lang="en-US" dirty="0" smtClean="0">
                <a:solidFill>
                  <a:srgbClr val="000000"/>
                </a:solidFill>
              </a:rPr>
              <a:t>Use two representative testing workflows</a:t>
            </a:r>
          </a:p>
          <a:p>
            <a:pPr lvl="1"/>
            <a:r>
              <a:rPr lang="en-US" dirty="0" smtClean="0">
                <a:solidFill>
                  <a:srgbClr val="000000"/>
                </a:solidFill>
              </a:rPr>
              <a:t>Compare </a:t>
            </a:r>
            <a:r>
              <a:rPr lang="en-US" dirty="0">
                <a:solidFill>
                  <a:srgbClr val="000000"/>
                </a:solidFill>
              </a:rPr>
              <a:t>with the </a:t>
            </a:r>
            <a:r>
              <a:rPr lang="en-US" b="1" dirty="0">
                <a:solidFill>
                  <a:srgbClr val="000000"/>
                </a:solidFill>
              </a:rPr>
              <a:t>sequential mapping </a:t>
            </a:r>
            <a:r>
              <a:rPr lang="en-US" dirty="0" smtClean="0">
                <a:solidFill>
                  <a:srgbClr val="000000"/>
                </a:solidFill>
              </a:rPr>
              <a:t>approach</a:t>
            </a:r>
          </a:p>
          <a:p>
            <a:pPr lvl="1"/>
            <a:r>
              <a:rPr lang="en-US" dirty="0">
                <a:solidFill>
                  <a:srgbClr val="000000"/>
                </a:solidFill>
              </a:rPr>
              <a:t>ORNL Titan </a:t>
            </a:r>
            <a:r>
              <a:rPr lang="en-US" dirty="0" smtClean="0">
                <a:solidFill>
                  <a:srgbClr val="000000"/>
                </a:solidFill>
              </a:rPr>
              <a:t>system with 3D torus network topology</a:t>
            </a:r>
          </a:p>
          <a:p>
            <a:pPr lvl="1"/>
            <a:r>
              <a:rPr lang="en-US" dirty="0" smtClean="0">
                <a:solidFill>
                  <a:srgbClr val="000000"/>
                </a:solidFill>
              </a:rPr>
              <a:t>Increase number of processor cores from 4K to 32K</a:t>
            </a:r>
          </a:p>
          <a:p>
            <a:pPr lvl="2"/>
            <a:r>
              <a:rPr lang="en-US" dirty="0" smtClean="0">
                <a:solidFill>
                  <a:srgbClr val="000000"/>
                </a:solidFill>
              </a:rPr>
              <a:t>Workflow 1 size of communication: 9GB to 74GB</a:t>
            </a:r>
          </a:p>
          <a:p>
            <a:pPr lvl="2"/>
            <a:r>
              <a:rPr lang="en-US" dirty="0" smtClean="0">
                <a:solidFill>
                  <a:srgbClr val="000000"/>
                </a:solidFill>
              </a:rPr>
              <a:t>Workflow 2 size of communication: 20GB to 165GB</a:t>
            </a:r>
          </a:p>
        </p:txBody>
      </p:sp>
      <p:sp>
        <p:nvSpPr>
          <p:cNvPr id="10" name="TextBox 9"/>
          <p:cNvSpPr txBox="1"/>
          <p:nvPr/>
        </p:nvSpPr>
        <p:spPr>
          <a:xfrm>
            <a:off x="227269" y="6108552"/>
            <a:ext cx="5838388" cy="338554"/>
          </a:xfrm>
          <a:prstGeom prst="rect">
            <a:avLst/>
          </a:prstGeom>
          <a:noFill/>
        </p:spPr>
        <p:txBody>
          <a:bodyPr wrap="square" rtlCol="0">
            <a:spAutoFit/>
          </a:bodyPr>
          <a:lstStyle/>
          <a:p>
            <a:r>
              <a:rPr lang="en-US" sz="1600" dirty="0" smtClean="0">
                <a:latin typeface="Trebuchet MS"/>
                <a:cs typeface="Trebuchet MS"/>
              </a:rPr>
              <a:t>Figure. Task graph representation for the testing workflows.</a:t>
            </a:r>
            <a:endParaRPr lang="en-US" sz="1600" dirty="0">
              <a:latin typeface="Trebuchet MS"/>
              <a:cs typeface="Trebuchet MS"/>
            </a:endParaRPr>
          </a:p>
        </p:txBody>
      </p:sp>
      <p:pic>
        <p:nvPicPr>
          <p:cNvPr id="8" name="Picture 7" descr="fz-thesis-task-mapping-experiment-dag.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6225" y="3546764"/>
            <a:ext cx="5165782" cy="2649607"/>
          </a:xfrm>
          <a:prstGeom prst="rect">
            <a:avLst/>
          </a:prstGeom>
        </p:spPr>
      </p:pic>
      <p:pic>
        <p:nvPicPr>
          <p:cNvPr id="4" name="Picture 3" descr="3d-torus-network.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51407" y="3629106"/>
            <a:ext cx="2401742" cy="2065499"/>
          </a:xfrm>
          <a:prstGeom prst="rect">
            <a:avLst/>
          </a:prstGeom>
        </p:spPr>
      </p:pic>
      <p:sp>
        <p:nvSpPr>
          <p:cNvPr id="9" name="TextBox 8"/>
          <p:cNvSpPr txBox="1"/>
          <p:nvPr/>
        </p:nvSpPr>
        <p:spPr>
          <a:xfrm>
            <a:off x="6066962" y="5730272"/>
            <a:ext cx="2760656" cy="830997"/>
          </a:xfrm>
          <a:prstGeom prst="rect">
            <a:avLst/>
          </a:prstGeom>
          <a:noFill/>
        </p:spPr>
        <p:txBody>
          <a:bodyPr wrap="square" rtlCol="0">
            <a:spAutoFit/>
          </a:bodyPr>
          <a:lstStyle/>
          <a:p>
            <a:r>
              <a:rPr lang="en-US" sz="1600" dirty="0" smtClean="0">
                <a:latin typeface="Trebuchet MS"/>
                <a:cs typeface="Trebuchet MS"/>
              </a:rPr>
              <a:t>Figure. Illustration of a 3D torus network topology. </a:t>
            </a:r>
          </a:p>
          <a:p>
            <a:r>
              <a:rPr lang="en-US" sz="1600" dirty="0" smtClean="0">
                <a:latin typeface="Trebuchet MS"/>
                <a:cs typeface="Trebuchet MS"/>
              </a:rPr>
              <a:t>(source: </a:t>
            </a:r>
            <a:r>
              <a:rPr lang="en-US" sz="1600" dirty="0" err="1" smtClean="0">
                <a:latin typeface="Trebuchet MS"/>
                <a:cs typeface="Trebuchet MS"/>
              </a:rPr>
              <a:t>llnl.gov</a:t>
            </a:r>
            <a:r>
              <a:rPr lang="en-US" sz="1600" dirty="0" smtClean="0">
                <a:latin typeface="Trebuchet MS"/>
                <a:cs typeface="Trebuchet MS"/>
              </a:rPr>
              <a:t>)</a:t>
            </a:r>
          </a:p>
        </p:txBody>
      </p:sp>
    </p:spTree>
    <p:extLst>
      <p:ext uri="{BB962C8B-B14F-4D97-AF65-F5344CB8AC3E}">
        <p14:creationId xmlns:p14="http://schemas.microsoft.com/office/powerpoint/2010/main" val="45330115"/>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557" y="534473"/>
            <a:ext cx="8229600" cy="691042"/>
          </a:xfrm>
        </p:spPr>
        <p:txBody>
          <a:bodyPr>
            <a:normAutofit/>
          </a:bodyPr>
          <a:lstStyle/>
          <a:p>
            <a:pPr algn="ctr"/>
            <a:r>
              <a:rPr lang="en-US" sz="2800" b="1" dirty="0" smtClean="0"/>
              <a:t>Evaluation</a:t>
            </a:r>
            <a:endParaRPr lang="en-US" sz="2800" b="1" dirty="0"/>
          </a:p>
        </p:txBody>
      </p:sp>
      <p:sp>
        <p:nvSpPr>
          <p:cNvPr id="3" name="Content Placeholder 2"/>
          <p:cNvSpPr>
            <a:spLocks noGrp="1"/>
          </p:cNvSpPr>
          <p:nvPr>
            <p:ph idx="1"/>
          </p:nvPr>
        </p:nvSpPr>
        <p:spPr>
          <a:xfrm>
            <a:off x="582708" y="1130556"/>
            <a:ext cx="8212655" cy="2386139"/>
          </a:xfrm>
        </p:spPr>
        <p:txBody>
          <a:bodyPr>
            <a:normAutofit/>
          </a:bodyPr>
          <a:lstStyle/>
          <a:p>
            <a:r>
              <a:rPr lang="en-US" dirty="0">
                <a:solidFill>
                  <a:srgbClr val="000000"/>
                </a:solidFill>
              </a:rPr>
              <a:t>Quality measures</a:t>
            </a:r>
          </a:p>
          <a:p>
            <a:pPr lvl="1"/>
            <a:r>
              <a:rPr lang="en-US" dirty="0">
                <a:solidFill>
                  <a:srgbClr val="000000"/>
                </a:solidFill>
              </a:rPr>
              <a:t>Size of data movement over network</a:t>
            </a:r>
          </a:p>
          <a:p>
            <a:pPr lvl="1"/>
            <a:r>
              <a:rPr lang="en-US" dirty="0">
                <a:solidFill>
                  <a:srgbClr val="000000"/>
                </a:solidFill>
              </a:rPr>
              <a:t>Hop-bytes [1]</a:t>
            </a:r>
          </a:p>
          <a:p>
            <a:pPr lvl="2"/>
            <a:r>
              <a:rPr lang="en-US" dirty="0">
                <a:solidFill>
                  <a:srgbClr val="000000"/>
                </a:solidFill>
              </a:rPr>
              <a:t>Weighted sum of data transfer sizes, weight is network distance, e.g. 2MB x 5 hops + 10MB x 1 hop = 20 </a:t>
            </a:r>
            <a:r>
              <a:rPr lang="en-US" dirty="0" err="1">
                <a:solidFill>
                  <a:srgbClr val="000000"/>
                </a:solidFill>
              </a:rPr>
              <a:t>Mhop.byte</a:t>
            </a:r>
            <a:endParaRPr lang="en-US" dirty="0">
              <a:solidFill>
                <a:srgbClr val="000000"/>
              </a:solidFill>
            </a:endParaRPr>
          </a:p>
          <a:p>
            <a:pPr lvl="1"/>
            <a:r>
              <a:rPr lang="en-US" dirty="0">
                <a:solidFill>
                  <a:srgbClr val="000000"/>
                </a:solidFill>
              </a:rPr>
              <a:t>Communication time</a:t>
            </a:r>
          </a:p>
          <a:p>
            <a:pPr lvl="2"/>
            <a:r>
              <a:rPr lang="en-US" dirty="0">
                <a:solidFill>
                  <a:srgbClr val="000000"/>
                </a:solidFill>
              </a:rPr>
              <a:t>Directly impact the end-to-end workflow execution time</a:t>
            </a:r>
          </a:p>
        </p:txBody>
      </p:sp>
      <p:sp>
        <p:nvSpPr>
          <p:cNvPr id="10" name="TextBox 9"/>
          <p:cNvSpPr txBox="1"/>
          <p:nvPr/>
        </p:nvSpPr>
        <p:spPr>
          <a:xfrm>
            <a:off x="227269" y="6108552"/>
            <a:ext cx="5838388" cy="338554"/>
          </a:xfrm>
          <a:prstGeom prst="rect">
            <a:avLst/>
          </a:prstGeom>
          <a:noFill/>
        </p:spPr>
        <p:txBody>
          <a:bodyPr wrap="square" rtlCol="0">
            <a:spAutoFit/>
          </a:bodyPr>
          <a:lstStyle/>
          <a:p>
            <a:r>
              <a:rPr lang="en-US" sz="1600" dirty="0" smtClean="0">
                <a:latin typeface="Trebuchet MS"/>
                <a:cs typeface="Trebuchet MS"/>
              </a:rPr>
              <a:t>Figure. Task graph representation for the testing workflows.</a:t>
            </a:r>
            <a:endParaRPr lang="en-US" sz="1600" dirty="0">
              <a:latin typeface="Trebuchet MS"/>
              <a:cs typeface="Trebuchet MS"/>
            </a:endParaRPr>
          </a:p>
        </p:txBody>
      </p:sp>
      <p:pic>
        <p:nvPicPr>
          <p:cNvPr id="8" name="Picture 7" descr="fz-thesis-task-mapping-experiment-dag.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6225" y="3546764"/>
            <a:ext cx="5165782" cy="2649607"/>
          </a:xfrm>
          <a:prstGeom prst="rect">
            <a:avLst/>
          </a:prstGeom>
        </p:spPr>
      </p:pic>
      <p:pic>
        <p:nvPicPr>
          <p:cNvPr id="4" name="Picture 3" descr="3d-torus-network.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51407" y="3629106"/>
            <a:ext cx="2401742" cy="2065499"/>
          </a:xfrm>
          <a:prstGeom prst="rect">
            <a:avLst/>
          </a:prstGeom>
        </p:spPr>
      </p:pic>
      <p:sp>
        <p:nvSpPr>
          <p:cNvPr id="9" name="TextBox 8"/>
          <p:cNvSpPr txBox="1"/>
          <p:nvPr/>
        </p:nvSpPr>
        <p:spPr>
          <a:xfrm>
            <a:off x="6066962" y="5730272"/>
            <a:ext cx="2760656" cy="830997"/>
          </a:xfrm>
          <a:prstGeom prst="rect">
            <a:avLst/>
          </a:prstGeom>
          <a:noFill/>
        </p:spPr>
        <p:txBody>
          <a:bodyPr wrap="square" rtlCol="0">
            <a:spAutoFit/>
          </a:bodyPr>
          <a:lstStyle/>
          <a:p>
            <a:r>
              <a:rPr lang="en-US" sz="1600" dirty="0" smtClean="0">
                <a:latin typeface="Trebuchet MS"/>
                <a:cs typeface="Trebuchet MS"/>
              </a:rPr>
              <a:t>Figure. Illustration of a 3D torus network topology. </a:t>
            </a:r>
          </a:p>
          <a:p>
            <a:r>
              <a:rPr lang="en-US" sz="1600" dirty="0" smtClean="0">
                <a:latin typeface="Trebuchet MS"/>
                <a:cs typeface="Trebuchet MS"/>
              </a:rPr>
              <a:t>(source: </a:t>
            </a:r>
            <a:r>
              <a:rPr lang="en-US" sz="1600" dirty="0" err="1" smtClean="0">
                <a:latin typeface="Trebuchet MS"/>
                <a:cs typeface="Trebuchet MS"/>
              </a:rPr>
              <a:t>llnl.gov</a:t>
            </a:r>
            <a:r>
              <a:rPr lang="en-US" sz="1600" dirty="0" smtClean="0">
                <a:latin typeface="Trebuchet MS"/>
                <a:cs typeface="Trebuchet MS"/>
              </a:rPr>
              <a:t>)</a:t>
            </a:r>
          </a:p>
        </p:txBody>
      </p:sp>
      <p:sp>
        <p:nvSpPr>
          <p:cNvPr id="11" name="Rectangle 10"/>
          <p:cNvSpPr/>
          <p:nvPr/>
        </p:nvSpPr>
        <p:spPr>
          <a:xfrm>
            <a:off x="0" y="6517166"/>
            <a:ext cx="8881220" cy="307777"/>
          </a:xfrm>
          <a:prstGeom prst="rect">
            <a:avLst/>
          </a:prstGeom>
        </p:spPr>
        <p:txBody>
          <a:bodyPr wrap="none">
            <a:spAutoFit/>
          </a:bodyPr>
          <a:lstStyle/>
          <a:p>
            <a:r>
              <a:rPr lang="en-US" sz="1400" dirty="0" smtClean="0">
                <a:latin typeface="Trebuchet MS"/>
                <a:cs typeface="Trebuchet MS"/>
              </a:rPr>
              <a:t>[1] “</a:t>
            </a:r>
            <a:r>
              <a:rPr lang="en-US" sz="1400" dirty="0">
                <a:latin typeface="Trebuchet MS"/>
                <a:cs typeface="Trebuchet MS"/>
              </a:rPr>
              <a:t>Topology-aware task mapping for reducing communication contention on </a:t>
            </a:r>
            <a:r>
              <a:rPr lang="en-US" sz="1400" dirty="0" smtClean="0">
                <a:latin typeface="Trebuchet MS"/>
                <a:cs typeface="Trebuchet MS"/>
              </a:rPr>
              <a:t>parallel </a:t>
            </a:r>
            <a:r>
              <a:rPr lang="en-US" sz="1400" dirty="0">
                <a:latin typeface="Trebuchet MS"/>
                <a:cs typeface="Trebuchet MS"/>
              </a:rPr>
              <a:t>machines</a:t>
            </a:r>
            <a:r>
              <a:rPr lang="en-US" sz="1400" dirty="0" smtClean="0">
                <a:latin typeface="Trebuchet MS"/>
                <a:cs typeface="Trebuchet MS"/>
              </a:rPr>
              <a:t>” (IPDPS’06)</a:t>
            </a:r>
            <a:endParaRPr lang="en-US" sz="1400" dirty="0">
              <a:latin typeface="Trebuchet MS"/>
              <a:cs typeface="Trebuchet MS"/>
            </a:endParaRPr>
          </a:p>
        </p:txBody>
      </p:sp>
    </p:spTree>
    <p:extLst>
      <p:ext uri="{BB962C8B-B14F-4D97-AF65-F5344CB8AC3E}">
        <p14:creationId xmlns:p14="http://schemas.microsoft.com/office/powerpoint/2010/main" val="2759333412"/>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896" y="605519"/>
            <a:ext cx="7665128" cy="566714"/>
          </a:xfrm>
        </p:spPr>
        <p:txBody>
          <a:bodyPr>
            <a:normAutofit/>
          </a:bodyPr>
          <a:lstStyle/>
          <a:p>
            <a:pPr algn="ctr"/>
            <a:r>
              <a:rPr lang="en-US" sz="2800" b="1" dirty="0" smtClean="0"/>
              <a:t>Size of Data </a:t>
            </a:r>
            <a:r>
              <a:rPr lang="en-US" sz="2800" b="1" dirty="0"/>
              <a:t>M</a:t>
            </a:r>
            <a:r>
              <a:rPr lang="en-US" sz="2800" b="1" dirty="0" smtClean="0"/>
              <a:t>ovement over Network</a:t>
            </a:r>
            <a:endParaRPr lang="en-US" sz="2800" b="1" dirty="0"/>
          </a:p>
        </p:txBody>
      </p:sp>
      <p:sp>
        <p:nvSpPr>
          <p:cNvPr id="3" name="Content Placeholder 2"/>
          <p:cNvSpPr>
            <a:spLocks noGrp="1"/>
          </p:cNvSpPr>
          <p:nvPr>
            <p:ph idx="1"/>
          </p:nvPr>
        </p:nvSpPr>
        <p:spPr>
          <a:xfrm>
            <a:off x="618232" y="1195840"/>
            <a:ext cx="8212655" cy="1148623"/>
          </a:xfrm>
        </p:spPr>
        <p:txBody>
          <a:bodyPr>
            <a:normAutofit/>
          </a:bodyPr>
          <a:lstStyle/>
          <a:p>
            <a:r>
              <a:rPr lang="en-US" dirty="0" smtClean="0">
                <a:solidFill>
                  <a:srgbClr val="000000"/>
                </a:solidFill>
              </a:rPr>
              <a:t>Results</a:t>
            </a:r>
          </a:p>
          <a:p>
            <a:pPr lvl="1"/>
            <a:r>
              <a:rPr lang="en-US" dirty="0" smtClean="0">
                <a:solidFill>
                  <a:srgbClr val="000000"/>
                </a:solidFill>
              </a:rPr>
              <a:t>Reduce the size of network-based data movement by </a:t>
            </a:r>
            <a:r>
              <a:rPr lang="en-US" b="1" dirty="0" smtClean="0">
                <a:solidFill>
                  <a:srgbClr val="000000"/>
                </a:solidFill>
              </a:rPr>
              <a:t>10%~12% </a:t>
            </a:r>
            <a:r>
              <a:rPr lang="en-US" dirty="0" smtClean="0">
                <a:solidFill>
                  <a:srgbClr val="000000"/>
                </a:solidFill>
              </a:rPr>
              <a:t>for testing workflow 1, and by </a:t>
            </a:r>
            <a:r>
              <a:rPr lang="en-US" b="1" dirty="0" smtClean="0">
                <a:solidFill>
                  <a:srgbClr val="000000"/>
                </a:solidFill>
              </a:rPr>
              <a:t>20%~34% </a:t>
            </a:r>
            <a:r>
              <a:rPr lang="en-US" dirty="0" smtClean="0">
                <a:solidFill>
                  <a:srgbClr val="000000"/>
                </a:solidFill>
              </a:rPr>
              <a:t>for testing workflow 2.</a:t>
            </a:r>
          </a:p>
          <a:p>
            <a:endParaRPr lang="en-US" dirty="0" smtClean="0">
              <a:latin typeface="Helvetica Neue Light"/>
              <a:cs typeface="Helvetica Neue Light"/>
            </a:endParaRPr>
          </a:p>
        </p:txBody>
      </p:sp>
      <p:sp>
        <p:nvSpPr>
          <p:cNvPr id="10" name="TextBox 9"/>
          <p:cNvSpPr txBox="1"/>
          <p:nvPr/>
        </p:nvSpPr>
        <p:spPr>
          <a:xfrm>
            <a:off x="1733780" y="6005277"/>
            <a:ext cx="6484002" cy="584776"/>
          </a:xfrm>
          <a:prstGeom prst="rect">
            <a:avLst/>
          </a:prstGeom>
          <a:noFill/>
        </p:spPr>
        <p:txBody>
          <a:bodyPr wrap="square" rtlCol="0">
            <a:spAutoFit/>
          </a:bodyPr>
          <a:lstStyle/>
          <a:p>
            <a:r>
              <a:rPr lang="en-US" sz="1600" dirty="0" smtClean="0">
                <a:latin typeface="Trebuchet MS"/>
                <a:cs typeface="Trebuchet MS"/>
              </a:rPr>
              <a:t>Figure. Compare the size of data movement over network per time step. (Left) Testing workflow 1. (Right) Testing workflow 2.</a:t>
            </a:r>
            <a:endParaRPr lang="en-US" sz="1600" dirty="0">
              <a:latin typeface="Trebuchet MS"/>
              <a:cs typeface="Trebuchet MS"/>
            </a:endParaRPr>
          </a:p>
        </p:txBody>
      </p:sp>
      <p:pic>
        <p:nvPicPr>
          <p:cNvPr id="4" name="Picture 3" descr="workflow2-compare-network-comm.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336" y="2438147"/>
            <a:ext cx="4733365" cy="3657600"/>
          </a:xfrm>
          <a:prstGeom prst="rect">
            <a:avLst/>
          </a:prstGeom>
        </p:spPr>
      </p:pic>
      <p:pic>
        <p:nvPicPr>
          <p:cNvPr id="8" name="Picture 7" descr="workflow3-compare-network-comm.pd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43984" y="2438150"/>
            <a:ext cx="4733365" cy="3657600"/>
          </a:xfrm>
          <a:prstGeom prst="rect">
            <a:avLst/>
          </a:prstGeom>
        </p:spPr>
      </p:pic>
      <p:sp>
        <p:nvSpPr>
          <p:cNvPr id="9" name="Rectangle 8"/>
          <p:cNvSpPr/>
          <p:nvPr/>
        </p:nvSpPr>
        <p:spPr>
          <a:xfrm>
            <a:off x="1607842" y="5627848"/>
            <a:ext cx="2044149" cy="276999"/>
          </a:xfrm>
          <a:prstGeom prst="rect">
            <a:avLst/>
          </a:prstGeom>
        </p:spPr>
        <p:txBody>
          <a:bodyPr wrap="none">
            <a:spAutoFit/>
          </a:bodyPr>
          <a:lstStyle/>
          <a:p>
            <a:r>
              <a:rPr lang="en-US" sz="1200" dirty="0" smtClean="0">
                <a:latin typeface="Arial"/>
                <a:cs typeface="Arial"/>
              </a:rPr>
              <a:t>Number of processor cores</a:t>
            </a:r>
            <a:endParaRPr lang="en-US" sz="1200" dirty="0">
              <a:latin typeface="Arial"/>
              <a:cs typeface="Arial"/>
            </a:endParaRPr>
          </a:p>
        </p:txBody>
      </p:sp>
      <p:sp>
        <p:nvSpPr>
          <p:cNvPr id="11" name="Rectangle 10"/>
          <p:cNvSpPr/>
          <p:nvPr/>
        </p:nvSpPr>
        <p:spPr>
          <a:xfrm>
            <a:off x="6139202" y="5654405"/>
            <a:ext cx="2044149" cy="276999"/>
          </a:xfrm>
          <a:prstGeom prst="rect">
            <a:avLst/>
          </a:prstGeom>
        </p:spPr>
        <p:txBody>
          <a:bodyPr wrap="none">
            <a:spAutoFit/>
          </a:bodyPr>
          <a:lstStyle/>
          <a:p>
            <a:r>
              <a:rPr lang="en-US" sz="1200" dirty="0" smtClean="0">
                <a:latin typeface="Arial"/>
                <a:cs typeface="Arial"/>
              </a:rPr>
              <a:t>Number of processor cores</a:t>
            </a:r>
            <a:endParaRPr lang="en-US" sz="1200" dirty="0">
              <a:latin typeface="Arial"/>
              <a:cs typeface="Arial"/>
            </a:endParaRPr>
          </a:p>
        </p:txBody>
      </p:sp>
      <p:sp>
        <p:nvSpPr>
          <p:cNvPr id="12" name="Rectangle 11"/>
          <p:cNvSpPr/>
          <p:nvPr/>
        </p:nvSpPr>
        <p:spPr>
          <a:xfrm>
            <a:off x="894712" y="4917217"/>
            <a:ext cx="759205" cy="292388"/>
          </a:xfrm>
          <a:prstGeom prst="rect">
            <a:avLst/>
          </a:prstGeom>
        </p:spPr>
        <p:txBody>
          <a:bodyPr wrap="none">
            <a:spAutoFit/>
          </a:bodyPr>
          <a:lstStyle/>
          <a:p>
            <a:r>
              <a:rPr lang="en-US" sz="1300" dirty="0" smtClean="0">
                <a:latin typeface="Arial"/>
                <a:cs typeface="Arial"/>
              </a:rPr>
              <a:t>0.66GB</a:t>
            </a:r>
            <a:endParaRPr lang="en-US" sz="1300" dirty="0">
              <a:latin typeface="Arial"/>
              <a:cs typeface="Arial"/>
            </a:endParaRPr>
          </a:p>
        </p:txBody>
      </p:sp>
      <p:cxnSp>
        <p:nvCxnSpPr>
          <p:cNvPr id="15" name="Straight Arrow Connector 14"/>
          <p:cNvCxnSpPr/>
          <p:nvPr/>
        </p:nvCxnSpPr>
        <p:spPr>
          <a:xfrm>
            <a:off x="1596473" y="4926353"/>
            <a:ext cx="0" cy="310637"/>
          </a:xfrm>
          <a:prstGeom prst="straightConnector1">
            <a:avLst/>
          </a:prstGeom>
          <a:ln w="28575" cmpd="sng">
            <a:solidFill>
              <a:srgbClr val="FF0000"/>
            </a:solidFill>
            <a:headEnd type="none"/>
            <a:tailEnd type="triangle"/>
          </a:ln>
        </p:spPr>
        <p:style>
          <a:lnRef idx="1">
            <a:schemeClr val="accent2"/>
          </a:lnRef>
          <a:fillRef idx="0">
            <a:schemeClr val="accent2"/>
          </a:fillRef>
          <a:effectRef idx="0">
            <a:schemeClr val="accent2"/>
          </a:effectRef>
          <a:fontRef idx="minor">
            <a:schemeClr val="tx1"/>
          </a:fontRef>
        </p:style>
      </p:cxnSp>
      <p:sp>
        <p:nvSpPr>
          <p:cNvPr id="17" name="Rectangle 16"/>
          <p:cNvSpPr/>
          <p:nvPr/>
        </p:nvSpPr>
        <p:spPr>
          <a:xfrm>
            <a:off x="1865788" y="4680078"/>
            <a:ext cx="759205" cy="292388"/>
          </a:xfrm>
          <a:prstGeom prst="rect">
            <a:avLst/>
          </a:prstGeom>
        </p:spPr>
        <p:txBody>
          <a:bodyPr wrap="none">
            <a:spAutoFit/>
          </a:bodyPr>
          <a:lstStyle/>
          <a:p>
            <a:r>
              <a:rPr lang="en-US" sz="1300" dirty="0" smtClean="0">
                <a:latin typeface="Arial"/>
                <a:cs typeface="Arial"/>
              </a:rPr>
              <a:t>1.49GB</a:t>
            </a:r>
            <a:endParaRPr lang="en-US" sz="1300" dirty="0">
              <a:latin typeface="Arial"/>
              <a:cs typeface="Arial"/>
            </a:endParaRPr>
          </a:p>
        </p:txBody>
      </p:sp>
      <p:cxnSp>
        <p:nvCxnSpPr>
          <p:cNvPr id="18" name="Straight Arrow Connector 17"/>
          <p:cNvCxnSpPr/>
          <p:nvPr/>
        </p:nvCxnSpPr>
        <p:spPr>
          <a:xfrm>
            <a:off x="2567549" y="4689214"/>
            <a:ext cx="0" cy="310637"/>
          </a:xfrm>
          <a:prstGeom prst="straightConnector1">
            <a:avLst/>
          </a:prstGeom>
          <a:ln w="28575" cmpd="sng">
            <a:solidFill>
              <a:srgbClr val="FF0000"/>
            </a:solidFill>
            <a:headEnd type="none"/>
            <a:tailEnd type="triangle"/>
          </a:ln>
        </p:spPr>
        <p:style>
          <a:lnRef idx="1">
            <a:schemeClr val="accent2"/>
          </a:lnRef>
          <a:fillRef idx="0">
            <a:schemeClr val="accent2"/>
          </a:fillRef>
          <a:effectRef idx="0">
            <a:schemeClr val="accent2"/>
          </a:effectRef>
          <a:fontRef idx="minor">
            <a:schemeClr val="tx1"/>
          </a:fontRef>
        </p:style>
      </p:cxnSp>
      <p:sp>
        <p:nvSpPr>
          <p:cNvPr id="19" name="Rectangle 18"/>
          <p:cNvSpPr/>
          <p:nvPr/>
        </p:nvSpPr>
        <p:spPr>
          <a:xfrm>
            <a:off x="2974066" y="4194434"/>
            <a:ext cx="759205" cy="292388"/>
          </a:xfrm>
          <a:prstGeom prst="rect">
            <a:avLst/>
          </a:prstGeom>
        </p:spPr>
        <p:txBody>
          <a:bodyPr wrap="none">
            <a:spAutoFit/>
          </a:bodyPr>
          <a:lstStyle/>
          <a:p>
            <a:r>
              <a:rPr lang="en-US" sz="1300" dirty="0" smtClean="0">
                <a:latin typeface="Arial"/>
                <a:cs typeface="Arial"/>
              </a:rPr>
              <a:t>3.08GB</a:t>
            </a:r>
            <a:endParaRPr lang="en-US" sz="1300" dirty="0">
              <a:latin typeface="Arial"/>
              <a:cs typeface="Arial"/>
            </a:endParaRPr>
          </a:p>
        </p:txBody>
      </p:sp>
      <p:cxnSp>
        <p:nvCxnSpPr>
          <p:cNvPr id="20" name="Straight Arrow Connector 19"/>
          <p:cNvCxnSpPr/>
          <p:nvPr/>
        </p:nvCxnSpPr>
        <p:spPr>
          <a:xfrm>
            <a:off x="3675827" y="4203570"/>
            <a:ext cx="0" cy="310637"/>
          </a:xfrm>
          <a:prstGeom prst="straightConnector1">
            <a:avLst/>
          </a:prstGeom>
          <a:ln w="28575" cmpd="sng">
            <a:solidFill>
              <a:srgbClr val="FF0000"/>
            </a:solidFill>
            <a:headEnd type="none"/>
            <a:tailEnd type="triangle"/>
          </a:ln>
        </p:spPr>
        <p:style>
          <a:lnRef idx="1">
            <a:schemeClr val="accent2"/>
          </a:lnRef>
          <a:fillRef idx="0">
            <a:schemeClr val="accent2"/>
          </a:fillRef>
          <a:effectRef idx="0">
            <a:schemeClr val="accent2"/>
          </a:effectRef>
          <a:fontRef idx="minor">
            <a:schemeClr val="tx1"/>
          </a:fontRef>
        </p:style>
      </p:cxnSp>
      <p:sp>
        <p:nvSpPr>
          <p:cNvPr id="21" name="Rectangle 20"/>
          <p:cNvSpPr/>
          <p:nvPr/>
        </p:nvSpPr>
        <p:spPr>
          <a:xfrm>
            <a:off x="3651991" y="3102377"/>
            <a:ext cx="759205" cy="292388"/>
          </a:xfrm>
          <a:prstGeom prst="rect">
            <a:avLst/>
          </a:prstGeom>
        </p:spPr>
        <p:txBody>
          <a:bodyPr wrap="none">
            <a:spAutoFit/>
          </a:bodyPr>
          <a:lstStyle/>
          <a:p>
            <a:r>
              <a:rPr lang="en-US" sz="1300" dirty="0" smtClean="0">
                <a:latin typeface="Arial"/>
                <a:cs typeface="Arial"/>
              </a:rPr>
              <a:t>6.82GB</a:t>
            </a:r>
            <a:endParaRPr lang="en-US" sz="1300" dirty="0">
              <a:latin typeface="Arial"/>
              <a:cs typeface="Arial"/>
            </a:endParaRPr>
          </a:p>
        </p:txBody>
      </p:sp>
      <p:cxnSp>
        <p:nvCxnSpPr>
          <p:cNvPr id="22" name="Straight Arrow Connector 21"/>
          <p:cNvCxnSpPr/>
          <p:nvPr/>
        </p:nvCxnSpPr>
        <p:spPr>
          <a:xfrm>
            <a:off x="4353752" y="3111513"/>
            <a:ext cx="0" cy="310637"/>
          </a:xfrm>
          <a:prstGeom prst="straightConnector1">
            <a:avLst/>
          </a:prstGeom>
          <a:ln w="28575" cmpd="sng">
            <a:solidFill>
              <a:srgbClr val="FF0000"/>
            </a:solidFill>
            <a:headEnd type="none"/>
            <a:tailEnd type="triangle"/>
          </a:ln>
        </p:spPr>
        <p:style>
          <a:lnRef idx="1">
            <a:schemeClr val="accent2"/>
          </a:lnRef>
          <a:fillRef idx="0">
            <a:schemeClr val="accent2"/>
          </a:fillRef>
          <a:effectRef idx="0">
            <a:schemeClr val="accent2"/>
          </a:effectRef>
          <a:fontRef idx="minor">
            <a:schemeClr val="tx1"/>
          </a:fontRef>
        </p:style>
      </p:cxnSp>
      <p:sp>
        <p:nvSpPr>
          <p:cNvPr id="23" name="Rectangle 22"/>
          <p:cNvSpPr/>
          <p:nvPr/>
        </p:nvSpPr>
        <p:spPr>
          <a:xfrm>
            <a:off x="5506168" y="4988463"/>
            <a:ext cx="869543" cy="292388"/>
          </a:xfrm>
          <a:prstGeom prst="rect">
            <a:avLst/>
          </a:prstGeom>
        </p:spPr>
        <p:txBody>
          <a:bodyPr wrap="square">
            <a:spAutoFit/>
          </a:bodyPr>
          <a:lstStyle/>
          <a:p>
            <a:r>
              <a:rPr lang="en-US" sz="1300" dirty="0" smtClean="0">
                <a:latin typeface="Arial"/>
                <a:cs typeface="Arial"/>
              </a:rPr>
              <a:t>4.74GB</a:t>
            </a:r>
            <a:endParaRPr lang="en-US" sz="1300" dirty="0">
              <a:latin typeface="Arial"/>
              <a:cs typeface="Arial"/>
            </a:endParaRPr>
          </a:p>
        </p:txBody>
      </p:sp>
      <p:cxnSp>
        <p:nvCxnSpPr>
          <p:cNvPr id="24" name="Straight Arrow Connector 23"/>
          <p:cNvCxnSpPr/>
          <p:nvPr/>
        </p:nvCxnSpPr>
        <p:spPr>
          <a:xfrm>
            <a:off x="6207930" y="4997599"/>
            <a:ext cx="0" cy="310637"/>
          </a:xfrm>
          <a:prstGeom prst="straightConnector1">
            <a:avLst/>
          </a:prstGeom>
          <a:ln w="28575" cmpd="sng">
            <a:solidFill>
              <a:srgbClr val="FF0000"/>
            </a:solidFill>
            <a:headEnd type="none"/>
            <a:tailEnd type="triangle"/>
          </a:ln>
        </p:spPr>
        <p:style>
          <a:lnRef idx="1">
            <a:schemeClr val="accent2"/>
          </a:lnRef>
          <a:fillRef idx="0">
            <a:schemeClr val="accent2"/>
          </a:fillRef>
          <a:effectRef idx="0">
            <a:schemeClr val="accent2"/>
          </a:effectRef>
          <a:fontRef idx="minor">
            <a:schemeClr val="tx1"/>
          </a:fontRef>
        </p:style>
      </p:cxnSp>
      <p:sp>
        <p:nvSpPr>
          <p:cNvPr id="25" name="Rectangle 24"/>
          <p:cNvSpPr/>
          <p:nvPr/>
        </p:nvSpPr>
        <p:spPr>
          <a:xfrm>
            <a:off x="6365551" y="4653552"/>
            <a:ext cx="869543" cy="292388"/>
          </a:xfrm>
          <a:prstGeom prst="rect">
            <a:avLst/>
          </a:prstGeom>
        </p:spPr>
        <p:txBody>
          <a:bodyPr wrap="square">
            <a:spAutoFit/>
          </a:bodyPr>
          <a:lstStyle/>
          <a:p>
            <a:r>
              <a:rPr lang="en-US" sz="1300" dirty="0" smtClean="0">
                <a:latin typeface="Arial"/>
                <a:cs typeface="Arial"/>
              </a:rPr>
              <a:t>11.73GB</a:t>
            </a:r>
            <a:endParaRPr lang="en-US" sz="1300" dirty="0">
              <a:latin typeface="Arial"/>
              <a:cs typeface="Arial"/>
            </a:endParaRPr>
          </a:p>
        </p:txBody>
      </p:sp>
      <p:cxnSp>
        <p:nvCxnSpPr>
          <p:cNvPr id="26" name="Straight Arrow Connector 25"/>
          <p:cNvCxnSpPr/>
          <p:nvPr/>
        </p:nvCxnSpPr>
        <p:spPr>
          <a:xfrm>
            <a:off x="7125927" y="4662688"/>
            <a:ext cx="0" cy="310637"/>
          </a:xfrm>
          <a:prstGeom prst="straightConnector1">
            <a:avLst/>
          </a:prstGeom>
          <a:ln w="28575" cmpd="sng">
            <a:solidFill>
              <a:srgbClr val="FF0000"/>
            </a:solidFill>
            <a:headEnd type="none"/>
            <a:tailEnd type="triangle"/>
          </a:ln>
        </p:spPr>
        <p:style>
          <a:lnRef idx="1">
            <a:schemeClr val="accent2"/>
          </a:lnRef>
          <a:fillRef idx="0">
            <a:schemeClr val="accent2"/>
          </a:fillRef>
          <a:effectRef idx="0">
            <a:schemeClr val="accent2"/>
          </a:effectRef>
          <a:fontRef idx="minor">
            <a:schemeClr val="tx1"/>
          </a:fontRef>
        </p:style>
      </p:cxnSp>
      <p:sp>
        <p:nvSpPr>
          <p:cNvPr id="27" name="Rectangle 26"/>
          <p:cNvSpPr/>
          <p:nvPr/>
        </p:nvSpPr>
        <p:spPr>
          <a:xfrm>
            <a:off x="7340033" y="4064210"/>
            <a:ext cx="869543" cy="292388"/>
          </a:xfrm>
          <a:prstGeom prst="rect">
            <a:avLst/>
          </a:prstGeom>
        </p:spPr>
        <p:txBody>
          <a:bodyPr wrap="square">
            <a:spAutoFit/>
          </a:bodyPr>
          <a:lstStyle/>
          <a:p>
            <a:r>
              <a:rPr lang="en-US" sz="1300" dirty="0" smtClean="0">
                <a:latin typeface="Arial"/>
                <a:cs typeface="Arial"/>
              </a:rPr>
              <a:t>18.72GB</a:t>
            </a:r>
            <a:endParaRPr lang="en-US" sz="1300" dirty="0">
              <a:latin typeface="Arial"/>
              <a:cs typeface="Arial"/>
            </a:endParaRPr>
          </a:p>
        </p:txBody>
      </p:sp>
      <p:cxnSp>
        <p:nvCxnSpPr>
          <p:cNvPr id="28" name="Straight Arrow Connector 27"/>
          <p:cNvCxnSpPr/>
          <p:nvPr/>
        </p:nvCxnSpPr>
        <p:spPr>
          <a:xfrm>
            <a:off x="8168792" y="4063577"/>
            <a:ext cx="0" cy="310637"/>
          </a:xfrm>
          <a:prstGeom prst="straightConnector1">
            <a:avLst/>
          </a:prstGeom>
          <a:ln w="28575" cmpd="sng">
            <a:solidFill>
              <a:srgbClr val="FF0000"/>
            </a:solidFill>
            <a:headEnd type="none"/>
            <a:tailEnd type="triangle"/>
          </a:ln>
        </p:spPr>
        <p:style>
          <a:lnRef idx="1">
            <a:schemeClr val="accent2"/>
          </a:lnRef>
          <a:fillRef idx="0">
            <a:schemeClr val="accent2"/>
          </a:fillRef>
          <a:effectRef idx="0">
            <a:schemeClr val="accent2"/>
          </a:effectRef>
          <a:fontRef idx="minor">
            <a:schemeClr val="tx1"/>
          </a:fontRef>
        </p:style>
      </p:cxnSp>
      <p:sp>
        <p:nvSpPr>
          <p:cNvPr id="29" name="Rectangle 28"/>
          <p:cNvSpPr/>
          <p:nvPr/>
        </p:nvSpPr>
        <p:spPr>
          <a:xfrm>
            <a:off x="8075354" y="3248101"/>
            <a:ext cx="869543" cy="292388"/>
          </a:xfrm>
          <a:prstGeom prst="rect">
            <a:avLst/>
          </a:prstGeom>
        </p:spPr>
        <p:txBody>
          <a:bodyPr wrap="square">
            <a:spAutoFit/>
          </a:bodyPr>
          <a:lstStyle/>
          <a:p>
            <a:r>
              <a:rPr lang="en-US" sz="1300" dirty="0" smtClean="0">
                <a:latin typeface="Arial"/>
                <a:cs typeface="Arial"/>
              </a:rPr>
              <a:t>26.49GB</a:t>
            </a:r>
            <a:endParaRPr lang="en-US" sz="1300" dirty="0">
              <a:latin typeface="Arial"/>
              <a:cs typeface="Arial"/>
            </a:endParaRPr>
          </a:p>
        </p:txBody>
      </p:sp>
      <p:cxnSp>
        <p:nvCxnSpPr>
          <p:cNvPr id="30" name="Straight Arrow Connector 29"/>
          <p:cNvCxnSpPr/>
          <p:nvPr/>
        </p:nvCxnSpPr>
        <p:spPr>
          <a:xfrm>
            <a:off x="8904113" y="3247468"/>
            <a:ext cx="0" cy="310637"/>
          </a:xfrm>
          <a:prstGeom prst="straightConnector1">
            <a:avLst/>
          </a:prstGeom>
          <a:ln w="28575" cmpd="sng">
            <a:solidFill>
              <a:srgbClr val="FF0000"/>
            </a:solidFill>
            <a:headEnd type="non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017431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503893"/>
            <a:ext cx="9144000" cy="1004888"/>
          </a:xfrm>
        </p:spPr>
        <p:txBody>
          <a:bodyPr/>
          <a:lstStyle/>
          <a:p>
            <a:pPr algn="ctr"/>
            <a:r>
              <a:rPr lang="en-US" sz="2400" b="1" dirty="0" smtClean="0">
                <a:solidFill>
                  <a:srgbClr val="000000"/>
                </a:solidFill>
              </a:rPr>
              <a:t>DataSpaces</a:t>
            </a:r>
            <a:r>
              <a:rPr lang="en-US" sz="2400" b="1" dirty="0">
                <a:solidFill>
                  <a:srgbClr val="000000"/>
                </a:solidFill>
              </a:rPr>
              <a:t>: A </a:t>
            </a:r>
            <a:r>
              <a:rPr lang="en-US" sz="2400" b="1" dirty="0" smtClean="0">
                <a:solidFill>
                  <a:srgbClr val="000000"/>
                </a:solidFill>
              </a:rPr>
              <a:t>Scalable Shared </a:t>
            </a:r>
            <a:r>
              <a:rPr lang="en-US" sz="2400" b="1" dirty="0">
                <a:solidFill>
                  <a:srgbClr val="000000"/>
                </a:solidFill>
              </a:rPr>
              <a:t>Space Abstraction for </a:t>
            </a:r>
            <a:r>
              <a:rPr lang="en-US" sz="2400" b="1" dirty="0" smtClean="0">
                <a:solidFill>
                  <a:srgbClr val="000000"/>
                </a:solidFill>
              </a:rPr>
              <a:t>Hybrid Data Staging [JCC12]</a:t>
            </a:r>
            <a:endParaRPr lang="en-US" sz="2400" b="1" dirty="0"/>
          </a:p>
        </p:txBody>
      </p:sp>
      <p:pic>
        <p:nvPicPr>
          <p:cNvPr id="9" name="Picture 8" descr="tuplespace-coordination-interaction.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5999" y="1036215"/>
            <a:ext cx="4437479" cy="2833554"/>
          </a:xfrm>
          <a:prstGeom prst="rect">
            <a:avLst/>
          </a:prstGeom>
        </p:spPr>
      </p:pic>
      <p:sp>
        <p:nvSpPr>
          <p:cNvPr id="6" name="Text Box 2"/>
          <p:cNvSpPr txBox="1">
            <a:spLocks noChangeArrowheads="1"/>
          </p:cNvSpPr>
          <p:nvPr/>
        </p:nvSpPr>
        <p:spPr bwMode="auto">
          <a:xfrm>
            <a:off x="-44823" y="1470526"/>
            <a:ext cx="5050117" cy="547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291" tIns="45643" rIns="91291" bIns="45643"/>
          <a:lstStyle>
            <a:lvl1pPr marL="431800" indent="-323850" eaLnBrk="0">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cs typeface="ＭＳ Ｐゴシック" charset="0"/>
              </a:defRPr>
            </a:lvl1pPr>
            <a:lvl2pPr marL="863600" indent="-323850" eaLnBrk="0">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2pPr>
            <a:lvl3pPr eaLnBrk="0">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3pPr>
            <a:lvl4pPr eaLnBrk="0">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4pPr>
            <a:lvl5pPr eaLnBrk="0">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9pPr>
          </a:lstStyle>
          <a:p>
            <a:pPr defTabSz="414081" eaLnBrk="1" hangingPunct="0">
              <a:lnSpc>
                <a:spcPct val="90000"/>
              </a:lnSpc>
              <a:spcAft>
                <a:spcPts val="658"/>
              </a:spcAft>
              <a:buClr>
                <a:srgbClr val="000000"/>
              </a:buClr>
              <a:buSzPct val="45000"/>
              <a:buFont typeface="Wingdings" charset="0"/>
              <a:buChar char=""/>
            </a:pPr>
            <a:r>
              <a:rPr lang="en-US" i="0" dirty="0">
                <a:solidFill>
                  <a:srgbClr val="000000"/>
                </a:solidFill>
                <a:latin typeface="+mn-lt"/>
              </a:rPr>
              <a:t>S</a:t>
            </a:r>
            <a:r>
              <a:rPr lang="en-US" i="0" dirty="0" smtClean="0">
                <a:solidFill>
                  <a:srgbClr val="000000"/>
                </a:solidFill>
                <a:latin typeface="+mn-lt"/>
              </a:rPr>
              <a:t>hared</a:t>
            </a:r>
            <a:r>
              <a:rPr lang="en-US" i="0" dirty="0">
                <a:solidFill>
                  <a:srgbClr val="000000"/>
                </a:solidFill>
                <a:latin typeface="+mn-lt"/>
              </a:rPr>
              <a:t>-space programming abstraction </a:t>
            </a:r>
            <a:r>
              <a:rPr lang="en-US" i="0" dirty="0" smtClean="0">
                <a:solidFill>
                  <a:srgbClr val="000000"/>
                </a:solidFill>
                <a:latin typeface="+mn-lt"/>
              </a:rPr>
              <a:t>over hybrid staging </a:t>
            </a:r>
            <a:endParaRPr lang="en-US" i="0" dirty="0">
              <a:solidFill>
                <a:srgbClr val="000000"/>
              </a:solidFill>
              <a:latin typeface="+mn-lt"/>
            </a:endParaRPr>
          </a:p>
          <a:p>
            <a:pPr lvl="1" defTabSz="414081" eaLnBrk="1" hangingPunct="0">
              <a:lnSpc>
                <a:spcPct val="90000"/>
              </a:lnSpc>
              <a:spcAft>
                <a:spcPts val="658"/>
              </a:spcAft>
              <a:buClr>
                <a:srgbClr val="000000"/>
              </a:buClr>
              <a:buSzPct val="45000"/>
              <a:buFont typeface="Wingdings" charset="0"/>
              <a:buChar char=""/>
            </a:pPr>
            <a:r>
              <a:rPr lang="en-US" sz="2000" i="0" dirty="0">
                <a:solidFill>
                  <a:srgbClr val="000000"/>
                </a:solidFill>
                <a:latin typeface="+mn-lt"/>
              </a:rPr>
              <a:t>Simple API for coordination, interaction and </a:t>
            </a:r>
            <a:r>
              <a:rPr lang="en-US" sz="2000" i="0" dirty="0" smtClean="0">
                <a:solidFill>
                  <a:srgbClr val="000000"/>
                </a:solidFill>
                <a:latin typeface="+mn-lt"/>
              </a:rPr>
              <a:t>messaging</a:t>
            </a:r>
          </a:p>
          <a:p>
            <a:pPr lvl="1" defTabSz="414081" eaLnBrk="1" hangingPunct="0">
              <a:lnSpc>
                <a:spcPct val="90000"/>
              </a:lnSpc>
              <a:spcAft>
                <a:spcPts val="658"/>
              </a:spcAft>
              <a:buClr>
                <a:srgbClr val="000000"/>
              </a:buClr>
              <a:buSzPct val="45000"/>
              <a:buFont typeface="Wingdings" charset="0"/>
              <a:buChar char=""/>
            </a:pPr>
            <a:r>
              <a:rPr lang="en-US" sz="2000" i="0" dirty="0" smtClean="0">
                <a:solidFill>
                  <a:srgbClr val="000000"/>
                </a:solidFill>
                <a:latin typeface="+mn-lt"/>
                <a:cs typeface="ＭＳ Ｐゴシック" charset="0"/>
              </a:rPr>
              <a:t>Provides </a:t>
            </a:r>
            <a:r>
              <a:rPr lang="en-US" sz="2000" i="0" dirty="0">
                <a:solidFill>
                  <a:srgbClr val="000000"/>
                </a:solidFill>
                <a:latin typeface="+mn-lt"/>
                <a:cs typeface="ＭＳ Ｐゴシック" charset="0"/>
              </a:rPr>
              <a:t>a global-view programming </a:t>
            </a:r>
            <a:r>
              <a:rPr lang="en-US" sz="2000" i="0" dirty="0" smtClean="0">
                <a:solidFill>
                  <a:srgbClr val="000000"/>
                </a:solidFill>
                <a:latin typeface="+mn-lt"/>
                <a:cs typeface="ＭＳ Ｐゴシック" charset="0"/>
              </a:rPr>
              <a:t>abstraction</a:t>
            </a:r>
          </a:p>
          <a:p>
            <a:pPr lvl="1" defTabSz="414081" eaLnBrk="1" hangingPunct="0">
              <a:lnSpc>
                <a:spcPct val="90000"/>
              </a:lnSpc>
              <a:spcAft>
                <a:spcPts val="658"/>
              </a:spcAft>
              <a:buClr>
                <a:srgbClr val="000000"/>
              </a:buClr>
              <a:buSzPct val="45000"/>
              <a:buFont typeface="Wingdings" charset="0"/>
              <a:buChar char=""/>
            </a:pPr>
            <a:r>
              <a:rPr lang="en-US" sz="2000" i="0" dirty="0" smtClean="0">
                <a:solidFill>
                  <a:srgbClr val="000000"/>
                </a:solidFill>
                <a:latin typeface="+mn-lt"/>
              </a:rPr>
              <a:t>Distributed</a:t>
            </a:r>
            <a:r>
              <a:rPr lang="en-US" sz="2000" i="0" dirty="0">
                <a:solidFill>
                  <a:srgbClr val="000000"/>
                </a:solidFill>
                <a:latin typeface="+mn-lt"/>
              </a:rPr>
              <a:t>, associative, in</a:t>
            </a:r>
            <a:r>
              <a:rPr lang="en-US" sz="2000" i="0" dirty="0" smtClean="0">
                <a:solidFill>
                  <a:srgbClr val="000000"/>
                </a:solidFill>
                <a:latin typeface="+mn-lt"/>
              </a:rPr>
              <a:t>-deep-memory </a:t>
            </a:r>
            <a:r>
              <a:rPr lang="en-US" sz="2000" i="0" dirty="0">
                <a:solidFill>
                  <a:srgbClr val="000000"/>
                </a:solidFill>
                <a:latin typeface="+mn-lt"/>
              </a:rPr>
              <a:t>object store </a:t>
            </a:r>
          </a:p>
          <a:p>
            <a:pPr lvl="1" defTabSz="414081" eaLnBrk="1" hangingPunct="0">
              <a:lnSpc>
                <a:spcPct val="90000"/>
              </a:lnSpc>
              <a:spcAft>
                <a:spcPts val="658"/>
              </a:spcAft>
              <a:buClr>
                <a:srgbClr val="000000"/>
              </a:buClr>
              <a:buSzPct val="45000"/>
              <a:buFont typeface="Wingdings" charset="0"/>
              <a:buChar char=""/>
            </a:pPr>
            <a:r>
              <a:rPr lang="en-US" sz="2000" i="0" dirty="0">
                <a:solidFill>
                  <a:srgbClr val="000000"/>
                </a:solidFill>
                <a:latin typeface="+mn-lt"/>
              </a:rPr>
              <a:t>Online data indexing, flexible </a:t>
            </a:r>
            <a:r>
              <a:rPr lang="en-US" sz="2000" i="0" dirty="0" smtClean="0">
                <a:solidFill>
                  <a:srgbClr val="000000"/>
                </a:solidFill>
                <a:latin typeface="+mn-lt"/>
              </a:rPr>
              <a:t>querying</a:t>
            </a:r>
            <a:endParaRPr lang="en-US" sz="1100" i="0" dirty="0" smtClean="0">
              <a:solidFill>
                <a:srgbClr val="000000"/>
              </a:solidFill>
              <a:latin typeface="+mn-lt"/>
            </a:endParaRPr>
          </a:p>
          <a:p>
            <a:pPr defTabSz="414081" eaLnBrk="1" hangingPunct="0">
              <a:lnSpc>
                <a:spcPct val="90000"/>
              </a:lnSpc>
              <a:spcAft>
                <a:spcPts val="658"/>
              </a:spcAft>
              <a:buClr>
                <a:srgbClr val="000000"/>
              </a:buClr>
              <a:buSzPct val="45000"/>
              <a:buFont typeface="Wingdings" charset="0"/>
              <a:buChar char=""/>
            </a:pPr>
            <a:r>
              <a:rPr lang="en-US" i="0" dirty="0" smtClean="0">
                <a:solidFill>
                  <a:srgbClr val="000000"/>
                </a:solidFill>
                <a:latin typeface="+mn-lt"/>
              </a:rPr>
              <a:t>Exposed as a persistent service</a:t>
            </a:r>
          </a:p>
          <a:p>
            <a:pPr defTabSz="414081" eaLnBrk="1" hangingPunct="0">
              <a:lnSpc>
                <a:spcPct val="90000"/>
              </a:lnSpc>
              <a:spcAft>
                <a:spcPts val="658"/>
              </a:spcAft>
              <a:buClr>
                <a:srgbClr val="000000"/>
              </a:buClr>
              <a:buSzPct val="45000"/>
              <a:buFont typeface="Wingdings" charset="0"/>
              <a:buChar char=""/>
            </a:pPr>
            <a:r>
              <a:rPr lang="en-US" i="0" dirty="0" smtClean="0">
                <a:solidFill>
                  <a:srgbClr val="000000"/>
                </a:solidFill>
                <a:latin typeface="+mn-lt"/>
              </a:rPr>
              <a:t>Autonomic cross</a:t>
            </a:r>
            <a:r>
              <a:rPr lang="en-US" i="0" dirty="0">
                <a:solidFill>
                  <a:srgbClr val="000000"/>
                </a:solidFill>
                <a:latin typeface="+mn-lt"/>
              </a:rPr>
              <a:t>-layer runtime management </a:t>
            </a:r>
            <a:endParaRPr lang="en-US" sz="1100" i="0" dirty="0" smtClean="0">
              <a:solidFill>
                <a:srgbClr val="000000"/>
              </a:solidFill>
              <a:latin typeface="+mn-lt"/>
            </a:endParaRPr>
          </a:p>
          <a:p>
            <a:pPr defTabSz="414081" eaLnBrk="1" hangingPunct="0">
              <a:lnSpc>
                <a:spcPct val="90000"/>
              </a:lnSpc>
              <a:spcAft>
                <a:spcPts val="658"/>
              </a:spcAft>
              <a:buClr>
                <a:srgbClr val="000000"/>
              </a:buClr>
              <a:buSzPct val="45000"/>
              <a:buFont typeface="Wingdings" charset="0"/>
              <a:buChar char=""/>
            </a:pPr>
            <a:r>
              <a:rPr lang="en-US" i="0" dirty="0">
                <a:solidFill>
                  <a:srgbClr val="000000"/>
                </a:solidFill>
                <a:latin typeface="+mn-lt"/>
              </a:rPr>
              <a:t>H</a:t>
            </a:r>
            <a:r>
              <a:rPr lang="en-US" i="0" dirty="0" smtClean="0">
                <a:solidFill>
                  <a:srgbClr val="000000"/>
                </a:solidFill>
                <a:latin typeface="+mn-lt"/>
              </a:rPr>
              <a:t>igh</a:t>
            </a:r>
            <a:r>
              <a:rPr lang="en-US" i="0" dirty="0">
                <a:solidFill>
                  <a:srgbClr val="000000"/>
                </a:solidFill>
                <a:latin typeface="+mn-lt"/>
              </a:rPr>
              <a:t>-throughput/low-latency asynchronous data transport</a:t>
            </a:r>
          </a:p>
        </p:txBody>
      </p:sp>
      <p:grpSp>
        <p:nvGrpSpPr>
          <p:cNvPr id="7" name="Group 6"/>
          <p:cNvGrpSpPr/>
          <p:nvPr/>
        </p:nvGrpSpPr>
        <p:grpSpPr>
          <a:xfrm>
            <a:off x="4889347" y="3809697"/>
            <a:ext cx="4093069" cy="3032227"/>
            <a:chOff x="4887838" y="3794756"/>
            <a:chExt cx="4234426" cy="3032227"/>
          </a:xfrm>
        </p:grpSpPr>
        <p:pic>
          <p:nvPicPr>
            <p:cNvPr id="10" name="Picture 9" descr="dimes-weakscaling-throughput-ratio-16to1.eps"/>
            <p:cNvPicPr>
              <a:picLocks noChangeAspect="1"/>
            </p:cNvPicPr>
            <p:nvPr/>
          </p:nvPicPr>
          <p:blipFill rotWithShape="1">
            <a:blip r:embed="rId4">
              <a:extLst>
                <a:ext uri="{28A0092B-C50C-407E-A947-70E740481C1C}">
                  <a14:useLocalDpi xmlns:a14="http://schemas.microsoft.com/office/drawing/2010/main" val="0"/>
                </a:ext>
              </a:extLst>
            </a:blip>
            <a:srcRect l="9152" t="7233" r="14143" b="5491"/>
            <a:stretch/>
          </p:blipFill>
          <p:spPr>
            <a:xfrm rot="5400000">
              <a:off x="5454061" y="3228533"/>
              <a:ext cx="3032227" cy="4164673"/>
            </a:xfrm>
            <a:prstGeom prst="rect">
              <a:avLst/>
            </a:prstGeom>
          </p:spPr>
        </p:pic>
        <p:sp>
          <p:nvSpPr>
            <p:cNvPr id="11" name="TextBox 10"/>
            <p:cNvSpPr txBox="1"/>
            <p:nvPr/>
          </p:nvSpPr>
          <p:spPr>
            <a:xfrm rot="5400000">
              <a:off x="7626625" y="5026967"/>
              <a:ext cx="2714279" cy="276999"/>
            </a:xfrm>
            <a:prstGeom prst="rect">
              <a:avLst/>
            </a:prstGeom>
            <a:noFill/>
          </p:spPr>
          <p:txBody>
            <a:bodyPr wrap="none" rtlCol="0">
              <a:spAutoFit/>
            </a:bodyPr>
            <a:lstStyle/>
            <a:p>
              <a:r>
                <a:rPr lang="en-US" sz="1200" b="1" dirty="0" err="1" smtClean="0"/>
                <a:t>DataSpaces</a:t>
              </a:r>
              <a:r>
                <a:rPr lang="en-US" sz="1200" b="1" dirty="0" smtClean="0"/>
                <a:t> scalability </a:t>
              </a:r>
              <a:r>
                <a:rPr lang="en-US" sz="1200" b="1" dirty="0"/>
                <a:t>on ORNL Titan</a:t>
              </a:r>
            </a:p>
          </p:txBody>
        </p:sp>
      </p:grpSp>
    </p:spTree>
    <p:extLst>
      <p:ext uri="{BB962C8B-B14F-4D97-AF65-F5344CB8AC3E}">
        <p14:creationId xmlns:p14="http://schemas.microsoft.com/office/powerpoint/2010/main" val="31794009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6637"/>
            <a:ext cx="8229600" cy="655520"/>
          </a:xfrm>
        </p:spPr>
        <p:txBody>
          <a:bodyPr>
            <a:normAutofit/>
          </a:bodyPr>
          <a:lstStyle/>
          <a:p>
            <a:pPr algn="ctr"/>
            <a:r>
              <a:rPr lang="en-US" sz="2800" b="1" dirty="0" smtClean="0"/>
              <a:t>Network Hop-bytes</a:t>
            </a:r>
            <a:endParaRPr lang="en-US" sz="2800" b="1" dirty="0"/>
          </a:p>
        </p:txBody>
      </p:sp>
      <p:sp>
        <p:nvSpPr>
          <p:cNvPr id="3" name="Content Placeholder 2"/>
          <p:cNvSpPr>
            <a:spLocks noGrp="1"/>
          </p:cNvSpPr>
          <p:nvPr>
            <p:ph idx="1"/>
          </p:nvPr>
        </p:nvSpPr>
        <p:spPr>
          <a:xfrm>
            <a:off x="635994" y="1154473"/>
            <a:ext cx="8212655" cy="1168645"/>
          </a:xfrm>
        </p:spPr>
        <p:txBody>
          <a:bodyPr>
            <a:normAutofit/>
          </a:bodyPr>
          <a:lstStyle/>
          <a:p>
            <a:r>
              <a:rPr lang="en-US" dirty="0" smtClean="0">
                <a:solidFill>
                  <a:srgbClr val="000000"/>
                </a:solidFill>
              </a:rPr>
              <a:t>Results</a:t>
            </a:r>
          </a:p>
          <a:p>
            <a:pPr lvl="1"/>
            <a:r>
              <a:rPr lang="en-US" dirty="0" smtClean="0">
                <a:solidFill>
                  <a:srgbClr val="000000"/>
                </a:solidFill>
              </a:rPr>
              <a:t>Reduce the network hop-bytes by </a:t>
            </a:r>
            <a:r>
              <a:rPr lang="en-US" b="1" dirty="0" smtClean="0">
                <a:solidFill>
                  <a:srgbClr val="000000"/>
                </a:solidFill>
              </a:rPr>
              <a:t>44%~52% </a:t>
            </a:r>
            <a:r>
              <a:rPr lang="en-US" dirty="0" smtClean="0">
                <a:solidFill>
                  <a:srgbClr val="000000"/>
                </a:solidFill>
              </a:rPr>
              <a:t>for testing workflow 1, and by </a:t>
            </a:r>
            <a:r>
              <a:rPr lang="en-US" b="1" dirty="0" smtClean="0">
                <a:solidFill>
                  <a:srgbClr val="000000"/>
                </a:solidFill>
              </a:rPr>
              <a:t>46%~61% </a:t>
            </a:r>
            <a:r>
              <a:rPr lang="en-US" dirty="0" smtClean="0">
                <a:solidFill>
                  <a:srgbClr val="000000"/>
                </a:solidFill>
              </a:rPr>
              <a:t>for testing workflow 2</a:t>
            </a:r>
          </a:p>
          <a:p>
            <a:pPr marL="57150" indent="0">
              <a:buNone/>
            </a:pPr>
            <a:endParaRPr lang="en-US" dirty="0" smtClean="0">
              <a:latin typeface="Helvetica Neue Light"/>
              <a:cs typeface="Helvetica Neue Light"/>
            </a:endParaRPr>
          </a:p>
          <a:p>
            <a:endParaRPr lang="en-US" dirty="0" smtClean="0">
              <a:latin typeface="Helvetica Neue Light"/>
              <a:cs typeface="Helvetica Neue Light"/>
            </a:endParaRPr>
          </a:p>
        </p:txBody>
      </p:sp>
      <p:sp>
        <p:nvSpPr>
          <p:cNvPr id="10" name="TextBox 9"/>
          <p:cNvSpPr txBox="1"/>
          <p:nvPr/>
        </p:nvSpPr>
        <p:spPr>
          <a:xfrm>
            <a:off x="2054422" y="5816485"/>
            <a:ext cx="6065976" cy="584776"/>
          </a:xfrm>
          <a:prstGeom prst="rect">
            <a:avLst/>
          </a:prstGeom>
          <a:noFill/>
        </p:spPr>
        <p:txBody>
          <a:bodyPr wrap="square" rtlCol="0">
            <a:spAutoFit/>
          </a:bodyPr>
          <a:lstStyle/>
          <a:p>
            <a:r>
              <a:rPr lang="en-US" sz="1600" dirty="0" smtClean="0">
                <a:latin typeface="Trebuchet MS"/>
                <a:cs typeface="Trebuchet MS"/>
              </a:rPr>
              <a:t>Figure. Compare the network hop-bytes per time step.</a:t>
            </a:r>
          </a:p>
          <a:p>
            <a:r>
              <a:rPr lang="en-US" sz="1600" dirty="0" smtClean="0">
                <a:latin typeface="Trebuchet MS"/>
                <a:cs typeface="Trebuchet MS"/>
              </a:rPr>
              <a:t>(Left) Testing workflow 1. (Right) Testing workflow 2.</a:t>
            </a:r>
            <a:endParaRPr lang="en-US" sz="1600" dirty="0">
              <a:latin typeface="Trebuchet MS"/>
              <a:cs typeface="Trebuchet MS"/>
            </a:endParaRPr>
          </a:p>
        </p:txBody>
      </p:sp>
      <p:pic>
        <p:nvPicPr>
          <p:cNvPr id="4" name="Picture 3" descr="workflow2-compare-hopbyte.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700" y="2234023"/>
            <a:ext cx="4733365" cy="3657600"/>
          </a:xfrm>
          <a:prstGeom prst="rect">
            <a:avLst/>
          </a:prstGeom>
        </p:spPr>
      </p:pic>
      <p:pic>
        <p:nvPicPr>
          <p:cNvPr id="6" name="Picture 5" descr="workflow3-compare-hopbyte.pd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09964" y="2245363"/>
            <a:ext cx="4733365" cy="3657600"/>
          </a:xfrm>
          <a:prstGeom prst="rect">
            <a:avLst/>
          </a:prstGeom>
        </p:spPr>
      </p:pic>
      <p:sp>
        <p:nvSpPr>
          <p:cNvPr id="8" name="Rectangle 7"/>
          <p:cNvSpPr/>
          <p:nvPr/>
        </p:nvSpPr>
        <p:spPr>
          <a:xfrm>
            <a:off x="1646329" y="5448256"/>
            <a:ext cx="2044149" cy="276999"/>
          </a:xfrm>
          <a:prstGeom prst="rect">
            <a:avLst/>
          </a:prstGeom>
        </p:spPr>
        <p:txBody>
          <a:bodyPr wrap="none">
            <a:spAutoFit/>
          </a:bodyPr>
          <a:lstStyle/>
          <a:p>
            <a:r>
              <a:rPr lang="en-US" sz="1200" dirty="0" smtClean="0">
                <a:latin typeface="Arial"/>
                <a:cs typeface="Arial"/>
              </a:rPr>
              <a:t>Number of processor cores</a:t>
            </a:r>
            <a:endParaRPr lang="en-US" sz="1200" dirty="0">
              <a:latin typeface="Arial"/>
              <a:cs typeface="Arial"/>
            </a:endParaRPr>
          </a:p>
        </p:txBody>
      </p:sp>
      <p:sp>
        <p:nvSpPr>
          <p:cNvPr id="9" name="Rectangle 8"/>
          <p:cNvSpPr/>
          <p:nvPr/>
        </p:nvSpPr>
        <p:spPr>
          <a:xfrm>
            <a:off x="6177689" y="5474813"/>
            <a:ext cx="2044149" cy="276999"/>
          </a:xfrm>
          <a:prstGeom prst="rect">
            <a:avLst/>
          </a:prstGeom>
        </p:spPr>
        <p:txBody>
          <a:bodyPr wrap="none">
            <a:spAutoFit/>
          </a:bodyPr>
          <a:lstStyle/>
          <a:p>
            <a:r>
              <a:rPr lang="en-US" sz="1200" dirty="0" smtClean="0">
                <a:latin typeface="Arial"/>
                <a:cs typeface="Arial"/>
              </a:rPr>
              <a:t>Number of processor cores</a:t>
            </a:r>
            <a:endParaRPr lang="en-US" sz="1200" dirty="0">
              <a:latin typeface="Arial"/>
              <a:cs typeface="Arial"/>
            </a:endParaRPr>
          </a:p>
        </p:txBody>
      </p:sp>
    </p:spTree>
    <p:extLst>
      <p:ext uri="{BB962C8B-B14F-4D97-AF65-F5344CB8AC3E}">
        <p14:creationId xmlns:p14="http://schemas.microsoft.com/office/powerpoint/2010/main" val="853977347"/>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604" y="632160"/>
            <a:ext cx="8229600" cy="513430"/>
          </a:xfrm>
        </p:spPr>
        <p:txBody>
          <a:bodyPr>
            <a:noAutofit/>
          </a:bodyPr>
          <a:lstStyle/>
          <a:p>
            <a:pPr algn="ctr"/>
            <a:r>
              <a:rPr lang="en-US" sz="2800" b="1" dirty="0" smtClean="0"/>
              <a:t>Total Communication </a:t>
            </a:r>
            <a:r>
              <a:rPr lang="en-US" sz="2800" b="1" dirty="0"/>
              <a:t>T</a:t>
            </a:r>
            <a:r>
              <a:rPr lang="en-US" sz="2800" b="1" dirty="0" smtClean="0"/>
              <a:t>ime</a:t>
            </a:r>
            <a:endParaRPr lang="en-US" sz="2800" b="1" dirty="0"/>
          </a:p>
        </p:txBody>
      </p:sp>
      <p:sp>
        <p:nvSpPr>
          <p:cNvPr id="3" name="Content Placeholder 2"/>
          <p:cNvSpPr>
            <a:spLocks noGrp="1"/>
          </p:cNvSpPr>
          <p:nvPr>
            <p:ph idx="1"/>
          </p:nvPr>
        </p:nvSpPr>
        <p:spPr>
          <a:xfrm>
            <a:off x="618232" y="1062633"/>
            <a:ext cx="8212655" cy="1848069"/>
          </a:xfrm>
        </p:spPr>
        <p:txBody>
          <a:bodyPr>
            <a:normAutofit/>
          </a:bodyPr>
          <a:lstStyle/>
          <a:p>
            <a:r>
              <a:rPr lang="en-US" dirty="0" smtClean="0">
                <a:solidFill>
                  <a:srgbClr val="000000"/>
                </a:solidFill>
              </a:rPr>
              <a:t>Results</a:t>
            </a:r>
          </a:p>
          <a:p>
            <a:pPr lvl="1"/>
            <a:r>
              <a:rPr lang="en-US" dirty="0" smtClean="0">
                <a:solidFill>
                  <a:srgbClr val="000000"/>
                </a:solidFill>
              </a:rPr>
              <a:t>Measures the total communication time over 100 time steps</a:t>
            </a:r>
          </a:p>
          <a:p>
            <a:pPr lvl="1"/>
            <a:r>
              <a:rPr lang="en-US" dirty="0" smtClean="0">
                <a:solidFill>
                  <a:srgbClr val="000000"/>
                </a:solidFill>
              </a:rPr>
              <a:t>Reduce the comm. time by </a:t>
            </a:r>
            <a:r>
              <a:rPr lang="en-US" b="1" dirty="0" smtClean="0">
                <a:solidFill>
                  <a:srgbClr val="000000"/>
                </a:solidFill>
              </a:rPr>
              <a:t>64%~76% </a:t>
            </a:r>
            <a:r>
              <a:rPr lang="en-US" dirty="0" smtClean="0">
                <a:solidFill>
                  <a:srgbClr val="000000"/>
                </a:solidFill>
              </a:rPr>
              <a:t>for testing workflow 1, by </a:t>
            </a:r>
            <a:r>
              <a:rPr lang="en-US" b="1" dirty="0" smtClean="0">
                <a:solidFill>
                  <a:srgbClr val="000000"/>
                </a:solidFill>
              </a:rPr>
              <a:t>54%~68% </a:t>
            </a:r>
            <a:r>
              <a:rPr lang="en-US" dirty="0" smtClean="0">
                <a:solidFill>
                  <a:srgbClr val="000000"/>
                </a:solidFill>
              </a:rPr>
              <a:t>for testing workflow 2</a:t>
            </a:r>
          </a:p>
        </p:txBody>
      </p:sp>
      <p:sp>
        <p:nvSpPr>
          <p:cNvPr id="10" name="TextBox 9"/>
          <p:cNvSpPr txBox="1"/>
          <p:nvPr/>
        </p:nvSpPr>
        <p:spPr>
          <a:xfrm>
            <a:off x="1633421" y="6096926"/>
            <a:ext cx="6587817" cy="584776"/>
          </a:xfrm>
          <a:prstGeom prst="rect">
            <a:avLst/>
          </a:prstGeom>
          <a:noFill/>
        </p:spPr>
        <p:txBody>
          <a:bodyPr wrap="square" rtlCol="0">
            <a:spAutoFit/>
          </a:bodyPr>
          <a:lstStyle/>
          <a:p>
            <a:r>
              <a:rPr lang="en-US" sz="1600" dirty="0" smtClean="0">
                <a:latin typeface="Trebuchet MS"/>
                <a:cs typeface="Trebuchet MS"/>
              </a:rPr>
              <a:t>Figure. Compare the total communication time over 100 time steps. </a:t>
            </a:r>
          </a:p>
          <a:p>
            <a:r>
              <a:rPr lang="en-US" sz="1600" dirty="0" smtClean="0">
                <a:latin typeface="Trebuchet MS"/>
                <a:cs typeface="Trebuchet MS"/>
              </a:rPr>
              <a:t>(Left) Testing workflow 1. (Right) Testing workflow 2.</a:t>
            </a:r>
            <a:endParaRPr lang="en-US" sz="1600" dirty="0">
              <a:latin typeface="Trebuchet MS"/>
              <a:cs typeface="Trebuchet MS"/>
            </a:endParaRPr>
          </a:p>
        </p:txBody>
      </p:sp>
      <p:pic>
        <p:nvPicPr>
          <p:cNvPr id="4" name="Picture 3" descr="workflow2-compare-comm-time.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340" y="2534259"/>
            <a:ext cx="4733365" cy="3657600"/>
          </a:xfrm>
          <a:prstGeom prst="rect">
            <a:avLst/>
          </a:prstGeom>
        </p:spPr>
      </p:pic>
      <p:pic>
        <p:nvPicPr>
          <p:cNvPr id="6" name="Picture 5" descr="workflow3-compare-comm-time.pd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21305" y="2534259"/>
            <a:ext cx="4733365" cy="3657600"/>
          </a:xfrm>
          <a:prstGeom prst="rect">
            <a:avLst/>
          </a:prstGeom>
        </p:spPr>
      </p:pic>
      <p:sp>
        <p:nvSpPr>
          <p:cNvPr id="47" name="Rectangle 46"/>
          <p:cNvSpPr/>
          <p:nvPr/>
        </p:nvSpPr>
        <p:spPr>
          <a:xfrm>
            <a:off x="1603724" y="5753178"/>
            <a:ext cx="2044149" cy="276999"/>
          </a:xfrm>
          <a:prstGeom prst="rect">
            <a:avLst/>
          </a:prstGeom>
        </p:spPr>
        <p:txBody>
          <a:bodyPr wrap="none">
            <a:spAutoFit/>
          </a:bodyPr>
          <a:lstStyle/>
          <a:p>
            <a:r>
              <a:rPr lang="en-US" sz="1200" dirty="0" smtClean="0">
                <a:latin typeface="Arial"/>
                <a:cs typeface="Arial"/>
              </a:rPr>
              <a:t>Number of processor cores</a:t>
            </a:r>
            <a:endParaRPr lang="en-US" sz="1200" dirty="0">
              <a:latin typeface="Arial"/>
              <a:cs typeface="Arial"/>
            </a:endParaRPr>
          </a:p>
        </p:txBody>
      </p:sp>
      <p:sp>
        <p:nvSpPr>
          <p:cNvPr id="48" name="Rectangle 47"/>
          <p:cNvSpPr/>
          <p:nvPr/>
        </p:nvSpPr>
        <p:spPr>
          <a:xfrm>
            <a:off x="6164260" y="5773455"/>
            <a:ext cx="2044149" cy="276999"/>
          </a:xfrm>
          <a:prstGeom prst="rect">
            <a:avLst/>
          </a:prstGeom>
        </p:spPr>
        <p:txBody>
          <a:bodyPr wrap="none">
            <a:spAutoFit/>
          </a:bodyPr>
          <a:lstStyle/>
          <a:p>
            <a:r>
              <a:rPr lang="en-US" sz="1200" dirty="0" smtClean="0">
                <a:latin typeface="Arial"/>
                <a:cs typeface="Arial"/>
              </a:rPr>
              <a:t>Number of processor cores</a:t>
            </a:r>
            <a:endParaRPr lang="en-US" sz="1200" dirty="0">
              <a:latin typeface="Arial"/>
              <a:cs typeface="Arial"/>
            </a:endParaRPr>
          </a:p>
        </p:txBody>
      </p:sp>
      <p:sp>
        <p:nvSpPr>
          <p:cNvPr id="49" name="Rectangle 48"/>
          <p:cNvSpPr/>
          <p:nvPr/>
        </p:nvSpPr>
        <p:spPr>
          <a:xfrm>
            <a:off x="911368" y="5001592"/>
            <a:ext cx="499775" cy="292388"/>
          </a:xfrm>
          <a:prstGeom prst="rect">
            <a:avLst/>
          </a:prstGeom>
        </p:spPr>
        <p:txBody>
          <a:bodyPr wrap="none">
            <a:spAutoFit/>
          </a:bodyPr>
          <a:lstStyle/>
          <a:p>
            <a:r>
              <a:rPr lang="en-US" sz="1300" dirty="0" smtClean="0">
                <a:latin typeface="Arial"/>
                <a:cs typeface="Arial"/>
              </a:rPr>
              <a:t>14 s</a:t>
            </a:r>
            <a:endParaRPr lang="en-US" sz="1300" dirty="0">
              <a:latin typeface="Arial"/>
              <a:cs typeface="Arial"/>
            </a:endParaRPr>
          </a:p>
        </p:txBody>
      </p:sp>
      <p:cxnSp>
        <p:nvCxnSpPr>
          <p:cNvPr id="50" name="Straight Arrow Connector 49"/>
          <p:cNvCxnSpPr/>
          <p:nvPr/>
        </p:nvCxnSpPr>
        <p:spPr>
          <a:xfrm>
            <a:off x="1390823" y="5010728"/>
            <a:ext cx="0" cy="310637"/>
          </a:xfrm>
          <a:prstGeom prst="straightConnector1">
            <a:avLst/>
          </a:prstGeom>
          <a:ln w="28575" cmpd="sng">
            <a:solidFill>
              <a:srgbClr val="FF0000"/>
            </a:solidFill>
            <a:headEnd type="none"/>
            <a:tailEnd type="triangle"/>
          </a:ln>
        </p:spPr>
        <p:style>
          <a:lnRef idx="1">
            <a:schemeClr val="accent2"/>
          </a:lnRef>
          <a:fillRef idx="0">
            <a:schemeClr val="accent2"/>
          </a:fillRef>
          <a:effectRef idx="0">
            <a:schemeClr val="accent2"/>
          </a:effectRef>
          <a:fontRef idx="minor">
            <a:schemeClr val="tx1"/>
          </a:fontRef>
        </p:style>
      </p:cxnSp>
      <p:sp>
        <p:nvSpPr>
          <p:cNvPr id="51" name="Rectangle 50"/>
          <p:cNvSpPr/>
          <p:nvPr/>
        </p:nvSpPr>
        <p:spPr>
          <a:xfrm>
            <a:off x="1947068" y="4810804"/>
            <a:ext cx="499775" cy="292388"/>
          </a:xfrm>
          <a:prstGeom prst="rect">
            <a:avLst/>
          </a:prstGeom>
        </p:spPr>
        <p:txBody>
          <a:bodyPr wrap="none">
            <a:spAutoFit/>
          </a:bodyPr>
          <a:lstStyle/>
          <a:p>
            <a:r>
              <a:rPr lang="en-US" sz="1300" dirty="0" smtClean="0">
                <a:latin typeface="Arial"/>
                <a:cs typeface="Arial"/>
              </a:rPr>
              <a:t>31 s</a:t>
            </a:r>
            <a:endParaRPr lang="en-US" sz="1300" dirty="0">
              <a:latin typeface="Arial"/>
              <a:cs typeface="Arial"/>
            </a:endParaRPr>
          </a:p>
        </p:txBody>
      </p:sp>
      <p:cxnSp>
        <p:nvCxnSpPr>
          <p:cNvPr id="52" name="Straight Arrow Connector 51"/>
          <p:cNvCxnSpPr/>
          <p:nvPr/>
        </p:nvCxnSpPr>
        <p:spPr>
          <a:xfrm>
            <a:off x="2394829" y="4819940"/>
            <a:ext cx="0" cy="310637"/>
          </a:xfrm>
          <a:prstGeom prst="straightConnector1">
            <a:avLst/>
          </a:prstGeom>
          <a:ln w="28575" cmpd="sng">
            <a:solidFill>
              <a:srgbClr val="FF0000"/>
            </a:solidFill>
            <a:headEnd type="none"/>
            <a:tailEnd type="triangle"/>
          </a:ln>
        </p:spPr>
        <p:style>
          <a:lnRef idx="1">
            <a:schemeClr val="accent2"/>
          </a:lnRef>
          <a:fillRef idx="0">
            <a:schemeClr val="accent2"/>
          </a:fillRef>
          <a:effectRef idx="0">
            <a:schemeClr val="accent2"/>
          </a:effectRef>
          <a:fontRef idx="minor">
            <a:schemeClr val="tx1"/>
          </a:fontRef>
        </p:style>
      </p:cxnSp>
      <p:sp>
        <p:nvSpPr>
          <p:cNvPr id="53" name="Rectangle 52"/>
          <p:cNvSpPr/>
          <p:nvPr/>
        </p:nvSpPr>
        <p:spPr>
          <a:xfrm>
            <a:off x="2961168" y="4670197"/>
            <a:ext cx="499775" cy="292388"/>
          </a:xfrm>
          <a:prstGeom prst="rect">
            <a:avLst/>
          </a:prstGeom>
        </p:spPr>
        <p:txBody>
          <a:bodyPr wrap="none">
            <a:spAutoFit/>
          </a:bodyPr>
          <a:lstStyle/>
          <a:p>
            <a:r>
              <a:rPr lang="en-US" sz="1300" dirty="0" smtClean="0">
                <a:latin typeface="Arial"/>
                <a:cs typeface="Arial"/>
              </a:rPr>
              <a:t>57 s</a:t>
            </a:r>
            <a:endParaRPr lang="en-US" sz="1300" dirty="0">
              <a:latin typeface="Arial"/>
              <a:cs typeface="Arial"/>
            </a:endParaRPr>
          </a:p>
        </p:txBody>
      </p:sp>
      <p:cxnSp>
        <p:nvCxnSpPr>
          <p:cNvPr id="54" name="Straight Arrow Connector 53"/>
          <p:cNvCxnSpPr/>
          <p:nvPr/>
        </p:nvCxnSpPr>
        <p:spPr>
          <a:xfrm>
            <a:off x="3410143" y="4679333"/>
            <a:ext cx="0" cy="310637"/>
          </a:xfrm>
          <a:prstGeom prst="straightConnector1">
            <a:avLst/>
          </a:prstGeom>
          <a:ln w="28575" cmpd="sng">
            <a:solidFill>
              <a:srgbClr val="FF0000"/>
            </a:solidFill>
            <a:headEnd type="none"/>
            <a:tailEnd type="triangle"/>
          </a:ln>
        </p:spPr>
        <p:style>
          <a:lnRef idx="1">
            <a:schemeClr val="accent2"/>
          </a:lnRef>
          <a:fillRef idx="0">
            <a:schemeClr val="accent2"/>
          </a:fillRef>
          <a:effectRef idx="0">
            <a:schemeClr val="accent2"/>
          </a:effectRef>
          <a:fontRef idx="minor">
            <a:schemeClr val="tx1"/>
          </a:fontRef>
        </p:style>
      </p:cxnSp>
      <p:sp>
        <p:nvSpPr>
          <p:cNvPr id="63" name="Rectangle 62"/>
          <p:cNvSpPr/>
          <p:nvPr/>
        </p:nvSpPr>
        <p:spPr>
          <a:xfrm>
            <a:off x="3952673" y="4503354"/>
            <a:ext cx="499775" cy="292388"/>
          </a:xfrm>
          <a:prstGeom prst="rect">
            <a:avLst/>
          </a:prstGeom>
        </p:spPr>
        <p:txBody>
          <a:bodyPr wrap="none">
            <a:spAutoFit/>
          </a:bodyPr>
          <a:lstStyle/>
          <a:p>
            <a:r>
              <a:rPr lang="en-US" sz="1300" dirty="0" smtClean="0">
                <a:latin typeface="Arial"/>
                <a:cs typeface="Arial"/>
              </a:rPr>
              <a:t>50 s</a:t>
            </a:r>
            <a:endParaRPr lang="en-US" sz="1300" dirty="0">
              <a:latin typeface="Arial"/>
              <a:cs typeface="Arial"/>
            </a:endParaRPr>
          </a:p>
        </p:txBody>
      </p:sp>
      <p:cxnSp>
        <p:nvCxnSpPr>
          <p:cNvPr id="64" name="Straight Arrow Connector 63"/>
          <p:cNvCxnSpPr/>
          <p:nvPr/>
        </p:nvCxnSpPr>
        <p:spPr>
          <a:xfrm>
            <a:off x="4404552" y="4513593"/>
            <a:ext cx="0" cy="310637"/>
          </a:xfrm>
          <a:prstGeom prst="straightConnector1">
            <a:avLst/>
          </a:prstGeom>
          <a:ln w="28575" cmpd="sng">
            <a:solidFill>
              <a:srgbClr val="FF0000"/>
            </a:solidFill>
            <a:headEnd type="none"/>
            <a:tailEnd type="triangle"/>
          </a:ln>
        </p:spPr>
        <p:style>
          <a:lnRef idx="1">
            <a:schemeClr val="accent2"/>
          </a:lnRef>
          <a:fillRef idx="0">
            <a:schemeClr val="accent2"/>
          </a:fillRef>
          <a:effectRef idx="0">
            <a:schemeClr val="accent2"/>
          </a:effectRef>
          <a:fontRef idx="minor">
            <a:schemeClr val="tx1"/>
          </a:fontRef>
        </p:style>
      </p:cxnSp>
      <p:sp>
        <p:nvSpPr>
          <p:cNvPr id="65" name="Rectangle 64"/>
          <p:cNvSpPr/>
          <p:nvPr/>
        </p:nvSpPr>
        <p:spPr>
          <a:xfrm>
            <a:off x="5503339" y="5005688"/>
            <a:ext cx="600162" cy="292388"/>
          </a:xfrm>
          <a:prstGeom prst="rect">
            <a:avLst/>
          </a:prstGeom>
        </p:spPr>
        <p:txBody>
          <a:bodyPr wrap="square">
            <a:spAutoFit/>
          </a:bodyPr>
          <a:lstStyle/>
          <a:p>
            <a:r>
              <a:rPr lang="en-US" sz="1300" dirty="0" smtClean="0">
                <a:latin typeface="Arial"/>
                <a:cs typeface="Arial"/>
              </a:rPr>
              <a:t>33 s</a:t>
            </a:r>
            <a:endParaRPr lang="en-US" sz="1300" dirty="0">
              <a:latin typeface="Arial"/>
              <a:cs typeface="Arial"/>
            </a:endParaRPr>
          </a:p>
        </p:txBody>
      </p:sp>
      <p:cxnSp>
        <p:nvCxnSpPr>
          <p:cNvPr id="66" name="Straight Arrow Connector 65"/>
          <p:cNvCxnSpPr/>
          <p:nvPr/>
        </p:nvCxnSpPr>
        <p:spPr>
          <a:xfrm>
            <a:off x="5971420" y="5019103"/>
            <a:ext cx="0" cy="310637"/>
          </a:xfrm>
          <a:prstGeom prst="straightConnector1">
            <a:avLst/>
          </a:prstGeom>
          <a:ln w="28575" cmpd="sng">
            <a:solidFill>
              <a:srgbClr val="FF0000"/>
            </a:solidFill>
            <a:headEnd type="none"/>
            <a:tailEnd type="triangle"/>
          </a:ln>
        </p:spPr>
        <p:style>
          <a:lnRef idx="1">
            <a:schemeClr val="accent2"/>
          </a:lnRef>
          <a:fillRef idx="0">
            <a:schemeClr val="accent2"/>
          </a:fillRef>
          <a:effectRef idx="0">
            <a:schemeClr val="accent2"/>
          </a:effectRef>
          <a:fontRef idx="minor">
            <a:schemeClr val="tx1"/>
          </a:fontRef>
        </p:style>
      </p:cxnSp>
      <p:sp>
        <p:nvSpPr>
          <p:cNvPr id="67" name="Rectangle 66"/>
          <p:cNvSpPr/>
          <p:nvPr/>
        </p:nvSpPr>
        <p:spPr>
          <a:xfrm>
            <a:off x="6517890" y="4713523"/>
            <a:ext cx="513253" cy="292388"/>
          </a:xfrm>
          <a:prstGeom prst="rect">
            <a:avLst/>
          </a:prstGeom>
        </p:spPr>
        <p:txBody>
          <a:bodyPr wrap="square">
            <a:spAutoFit/>
          </a:bodyPr>
          <a:lstStyle/>
          <a:p>
            <a:r>
              <a:rPr lang="en-US" sz="1300" dirty="0" smtClean="0">
                <a:latin typeface="Arial"/>
                <a:cs typeface="Arial"/>
              </a:rPr>
              <a:t>38 s</a:t>
            </a:r>
            <a:endParaRPr lang="en-US" sz="1300" dirty="0">
              <a:latin typeface="Arial"/>
              <a:cs typeface="Arial"/>
            </a:endParaRPr>
          </a:p>
        </p:txBody>
      </p:sp>
      <p:cxnSp>
        <p:nvCxnSpPr>
          <p:cNvPr id="69" name="Straight Arrow Connector 68"/>
          <p:cNvCxnSpPr/>
          <p:nvPr/>
        </p:nvCxnSpPr>
        <p:spPr>
          <a:xfrm>
            <a:off x="6993363" y="4735914"/>
            <a:ext cx="0" cy="310637"/>
          </a:xfrm>
          <a:prstGeom prst="straightConnector1">
            <a:avLst/>
          </a:prstGeom>
          <a:ln w="28575" cmpd="sng">
            <a:solidFill>
              <a:srgbClr val="FF0000"/>
            </a:solidFill>
            <a:headEnd type="none"/>
            <a:tailEnd type="triangle"/>
          </a:ln>
        </p:spPr>
        <p:style>
          <a:lnRef idx="1">
            <a:schemeClr val="accent2"/>
          </a:lnRef>
          <a:fillRef idx="0">
            <a:schemeClr val="accent2"/>
          </a:fillRef>
          <a:effectRef idx="0">
            <a:schemeClr val="accent2"/>
          </a:effectRef>
          <a:fontRef idx="minor">
            <a:schemeClr val="tx1"/>
          </a:fontRef>
        </p:style>
      </p:cxnSp>
      <p:sp>
        <p:nvSpPr>
          <p:cNvPr id="70" name="Rectangle 69"/>
          <p:cNvSpPr/>
          <p:nvPr/>
        </p:nvSpPr>
        <p:spPr>
          <a:xfrm>
            <a:off x="7515007" y="4597904"/>
            <a:ext cx="501234" cy="292388"/>
          </a:xfrm>
          <a:prstGeom prst="rect">
            <a:avLst/>
          </a:prstGeom>
        </p:spPr>
        <p:txBody>
          <a:bodyPr wrap="square">
            <a:spAutoFit/>
          </a:bodyPr>
          <a:lstStyle/>
          <a:p>
            <a:r>
              <a:rPr lang="en-US" sz="1300" dirty="0" smtClean="0">
                <a:latin typeface="Arial"/>
                <a:cs typeface="Arial"/>
              </a:rPr>
              <a:t>77 s</a:t>
            </a:r>
            <a:endParaRPr lang="en-US" sz="1300" dirty="0">
              <a:latin typeface="Arial"/>
              <a:cs typeface="Arial"/>
            </a:endParaRPr>
          </a:p>
        </p:txBody>
      </p:sp>
      <p:cxnSp>
        <p:nvCxnSpPr>
          <p:cNvPr id="71" name="Straight Arrow Connector 70"/>
          <p:cNvCxnSpPr/>
          <p:nvPr/>
        </p:nvCxnSpPr>
        <p:spPr>
          <a:xfrm>
            <a:off x="7998325" y="4617591"/>
            <a:ext cx="0" cy="310637"/>
          </a:xfrm>
          <a:prstGeom prst="straightConnector1">
            <a:avLst/>
          </a:prstGeom>
          <a:ln w="28575" cmpd="sng">
            <a:solidFill>
              <a:srgbClr val="FF0000"/>
            </a:solidFill>
            <a:headEnd type="none"/>
            <a:tailEnd type="triangle"/>
          </a:ln>
        </p:spPr>
        <p:style>
          <a:lnRef idx="1">
            <a:schemeClr val="accent2"/>
          </a:lnRef>
          <a:fillRef idx="0">
            <a:schemeClr val="accent2"/>
          </a:fillRef>
          <a:effectRef idx="0">
            <a:schemeClr val="accent2"/>
          </a:effectRef>
          <a:fontRef idx="minor">
            <a:schemeClr val="tx1"/>
          </a:fontRef>
        </p:style>
      </p:cxnSp>
      <p:sp>
        <p:nvSpPr>
          <p:cNvPr id="72" name="Rectangle 71"/>
          <p:cNvSpPr/>
          <p:nvPr/>
        </p:nvSpPr>
        <p:spPr>
          <a:xfrm>
            <a:off x="8410635" y="4452554"/>
            <a:ext cx="621605" cy="292388"/>
          </a:xfrm>
          <a:prstGeom prst="rect">
            <a:avLst/>
          </a:prstGeom>
        </p:spPr>
        <p:txBody>
          <a:bodyPr wrap="square">
            <a:spAutoFit/>
          </a:bodyPr>
          <a:lstStyle/>
          <a:p>
            <a:r>
              <a:rPr lang="en-US" sz="1300" dirty="0" smtClean="0">
                <a:latin typeface="Arial"/>
                <a:cs typeface="Arial"/>
              </a:rPr>
              <a:t>112 s</a:t>
            </a:r>
            <a:endParaRPr lang="en-US" sz="1300" dirty="0">
              <a:latin typeface="Arial"/>
              <a:cs typeface="Arial"/>
            </a:endParaRPr>
          </a:p>
        </p:txBody>
      </p:sp>
      <p:cxnSp>
        <p:nvCxnSpPr>
          <p:cNvPr id="73" name="Straight Arrow Connector 72"/>
          <p:cNvCxnSpPr/>
          <p:nvPr/>
        </p:nvCxnSpPr>
        <p:spPr>
          <a:xfrm>
            <a:off x="8965074" y="4482401"/>
            <a:ext cx="0" cy="310637"/>
          </a:xfrm>
          <a:prstGeom prst="straightConnector1">
            <a:avLst/>
          </a:prstGeom>
          <a:ln w="28575" cmpd="sng">
            <a:solidFill>
              <a:srgbClr val="FF0000"/>
            </a:solidFill>
            <a:headEnd type="non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55390266"/>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30947"/>
          </a:xfrm>
        </p:spPr>
        <p:txBody>
          <a:bodyPr/>
          <a:lstStyle/>
          <a:p>
            <a:r>
              <a:rPr lang="en-US" sz="2800" b="1" dirty="0" smtClean="0"/>
              <a:t>Related Publications</a:t>
            </a:r>
            <a:endParaRPr lang="en-US" sz="2800" b="1" dirty="0"/>
          </a:p>
        </p:txBody>
      </p:sp>
      <p:sp>
        <p:nvSpPr>
          <p:cNvPr id="12" name="Content Placeholder 4"/>
          <p:cNvSpPr txBox="1">
            <a:spLocks/>
          </p:cNvSpPr>
          <p:nvPr/>
        </p:nvSpPr>
        <p:spPr bwMode="auto">
          <a:xfrm>
            <a:off x="66347" y="1442964"/>
            <a:ext cx="8901279" cy="478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rgbClr val="5F5F5F"/>
                </a:solidFill>
                <a:latin typeface="Trebuchet MS"/>
                <a:ea typeface="ヒラギノ角ゴ Pro W3" charset="0"/>
                <a:cs typeface="Trebuchet MS"/>
              </a:defRPr>
            </a:lvl1pPr>
            <a:lvl2pPr marL="742950" indent="-285750" algn="l" rtl="0" eaLnBrk="0" fontAlgn="base" hangingPunct="0">
              <a:spcBef>
                <a:spcPct val="20000"/>
              </a:spcBef>
              <a:spcAft>
                <a:spcPct val="0"/>
              </a:spcAft>
              <a:buChar char="–"/>
              <a:defRPr>
                <a:solidFill>
                  <a:srgbClr val="5F5F5F"/>
                </a:solidFill>
                <a:latin typeface="Trebuchet MS"/>
                <a:ea typeface="Geneva" charset="0"/>
                <a:cs typeface="Trebuchet MS"/>
              </a:defRPr>
            </a:lvl2pPr>
            <a:lvl3pPr marL="1143000" indent="-228600" algn="l" rtl="0" eaLnBrk="0" fontAlgn="base" hangingPunct="0">
              <a:spcBef>
                <a:spcPct val="20000"/>
              </a:spcBef>
              <a:spcAft>
                <a:spcPct val="0"/>
              </a:spcAft>
              <a:buChar char="•"/>
              <a:defRPr sz="1600">
                <a:solidFill>
                  <a:srgbClr val="5F5F5F"/>
                </a:solidFill>
                <a:latin typeface="Trebuchet MS"/>
                <a:ea typeface="Geneva" charset="0"/>
                <a:cs typeface="Trebuchet MS"/>
              </a:defRPr>
            </a:lvl3pPr>
            <a:lvl4pPr marL="16002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4pPr>
            <a:lvl5pPr marL="20574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r>
              <a:rPr lang="en-US" sz="2000" dirty="0">
                <a:solidFill>
                  <a:srgbClr val="000000"/>
                </a:solidFill>
              </a:rPr>
              <a:t>S. </a:t>
            </a:r>
            <a:r>
              <a:rPr lang="en-US" sz="2000" dirty="0" err="1">
                <a:solidFill>
                  <a:srgbClr val="000000"/>
                </a:solidFill>
              </a:rPr>
              <a:t>Lasluisa</a:t>
            </a:r>
            <a:r>
              <a:rPr lang="en-US" sz="2000" dirty="0">
                <a:solidFill>
                  <a:srgbClr val="000000"/>
                </a:solidFill>
              </a:rPr>
              <a:t>, F. Zhang, T. Jin, I. </a:t>
            </a:r>
            <a:r>
              <a:rPr lang="en-US" sz="2000" dirty="0" err="1">
                <a:solidFill>
                  <a:srgbClr val="000000"/>
                </a:solidFill>
              </a:rPr>
              <a:t>Rodero</a:t>
            </a:r>
            <a:r>
              <a:rPr lang="en-US" sz="2000" dirty="0">
                <a:solidFill>
                  <a:srgbClr val="000000"/>
                </a:solidFill>
              </a:rPr>
              <a:t>, H. Bui and M. </a:t>
            </a:r>
            <a:r>
              <a:rPr lang="en-US" sz="2000" dirty="0" err="1">
                <a:solidFill>
                  <a:srgbClr val="000000"/>
                </a:solidFill>
              </a:rPr>
              <a:t>Parashar</a:t>
            </a:r>
            <a:r>
              <a:rPr lang="en-US" sz="2000" dirty="0">
                <a:solidFill>
                  <a:srgbClr val="000000"/>
                </a:solidFill>
              </a:rPr>
              <a:t>. “</a:t>
            </a:r>
            <a:r>
              <a:rPr lang="en-US" sz="2000" b="1" dirty="0">
                <a:solidFill>
                  <a:srgbClr val="000000"/>
                </a:solidFill>
              </a:rPr>
              <a:t>In-situ Feature-based Objects Tracking for Data-intensive Scientific and Enterprise Analytics Workflows</a:t>
            </a:r>
            <a:r>
              <a:rPr lang="en-US" sz="2000" dirty="0">
                <a:solidFill>
                  <a:srgbClr val="000000"/>
                </a:solidFill>
              </a:rPr>
              <a:t>”. Journal of Cluster Computing, 2014</a:t>
            </a:r>
            <a:r>
              <a:rPr lang="en-US" sz="2000" dirty="0" smtClean="0">
                <a:solidFill>
                  <a:srgbClr val="000000"/>
                </a:solidFill>
              </a:rPr>
              <a:t>.</a:t>
            </a:r>
          </a:p>
          <a:p>
            <a:endParaRPr lang="en-US" sz="2000" dirty="0">
              <a:solidFill>
                <a:srgbClr val="000000"/>
              </a:solidFill>
            </a:endParaRPr>
          </a:p>
          <a:p>
            <a:r>
              <a:rPr lang="en-US" sz="2000" dirty="0" smtClean="0">
                <a:solidFill>
                  <a:srgbClr val="000000"/>
                </a:solidFill>
              </a:rPr>
              <a:t>F</a:t>
            </a:r>
            <a:r>
              <a:rPr lang="en-US" sz="2000" dirty="0">
                <a:solidFill>
                  <a:srgbClr val="000000"/>
                </a:solidFill>
              </a:rPr>
              <a:t>. Zhang, S. </a:t>
            </a:r>
            <a:r>
              <a:rPr lang="en-US" sz="2000" dirty="0" err="1">
                <a:solidFill>
                  <a:srgbClr val="000000"/>
                </a:solidFill>
              </a:rPr>
              <a:t>Lasluisa</a:t>
            </a:r>
            <a:r>
              <a:rPr lang="en-US" sz="2000" dirty="0">
                <a:solidFill>
                  <a:srgbClr val="000000"/>
                </a:solidFill>
              </a:rPr>
              <a:t>, T. Jin, I. </a:t>
            </a:r>
            <a:r>
              <a:rPr lang="en-US" sz="2000" dirty="0" err="1">
                <a:solidFill>
                  <a:srgbClr val="000000"/>
                </a:solidFill>
              </a:rPr>
              <a:t>Rodero</a:t>
            </a:r>
            <a:r>
              <a:rPr lang="en-US" sz="2000" dirty="0">
                <a:solidFill>
                  <a:srgbClr val="000000"/>
                </a:solidFill>
              </a:rPr>
              <a:t>, H. Bui, M. </a:t>
            </a:r>
            <a:r>
              <a:rPr lang="en-US" sz="2000" dirty="0" err="1">
                <a:solidFill>
                  <a:srgbClr val="000000"/>
                </a:solidFill>
              </a:rPr>
              <a:t>Parashar</a:t>
            </a:r>
            <a:r>
              <a:rPr lang="en-US" sz="2000" dirty="0">
                <a:solidFill>
                  <a:srgbClr val="000000"/>
                </a:solidFill>
              </a:rPr>
              <a:t>, "</a:t>
            </a:r>
            <a:r>
              <a:rPr lang="en-US" sz="2000" b="1" dirty="0">
                <a:solidFill>
                  <a:srgbClr val="000000"/>
                </a:solidFill>
              </a:rPr>
              <a:t>In-situ Feature-based Objects Tracking for Large-Scale Scientific Simulations</a:t>
            </a:r>
            <a:r>
              <a:rPr lang="en-US" sz="2000" dirty="0">
                <a:solidFill>
                  <a:srgbClr val="000000"/>
                </a:solidFill>
              </a:rPr>
              <a:t>", International Workshop on Data-Intensive Scalable Computing Systems (DISCS) in conjunction with the ACM/IEEE Supercomputing Conference (SC'12), November 2012</a:t>
            </a:r>
            <a:r>
              <a:rPr lang="en-US" sz="2000" dirty="0" smtClean="0">
                <a:solidFill>
                  <a:srgbClr val="000000"/>
                </a:solidFill>
              </a:rPr>
              <a:t>.</a:t>
            </a:r>
            <a:endParaRPr lang="en-US" sz="2000" dirty="0">
              <a:solidFill>
                <a:srgbClr val="000000"/>
              </a:solidFill>
            </a:endParaRPr>
          </a:p>
          <a:p>
            <a:endParaRPr lang="en-US" sz="2000" dirty="0" smtClean="0">
              <a:solidFill>
                <a:srgbClr val="000000"/>
              </a:solidFill>
            </a:endParaRPr>
          </a:p>
          <a:p>
            <a:r>
              <a:rPr lang="en-US" sz="2000" dirty="0" smtClean="0">
                <a:solidFill>
                  <a:srgbClr val="000000"/>
                </a:solidFill>
              </a:rPr>
              <a:t>F</a:t>
            </a:r>
            <a:r>
              <a:rPr lang="en-US" sz="2000" dirty="0">
                <a:solidFill>
                  <a:srgbClr val="000000"/>
                </a:solidFill>
              </a:rPr>
              <a:t>. Zhang, C. </a:t>
            </a:r>
            <a:r>
              <a:rPr lang="en-US" sz="2000" dirty="0" err="1">
                <a:solidFill>
                  <a:srgbClr val="000000"/>
                </a:solidFill>
              </a:rPr>
              <a:t>Docan</a:t>
            </a:r>
            <a:r>
              <a:rPr lang="en-US" sz="2000" dirty="0">
                <a:solidFill>
                  <a:srgbClr val="000000"/>
                </a:solidFill>
              </a:rPr>
              <a:t>, M. </a:t>
            </a:r>
            <a:r>
              <a:rPr lang="en-US" sz="2000" dirty="0" err="1">
                <a:solidFill>
                  <a:srgbClr val="000000"/>
                </a:solidFill>
              </a:rPr>
              <a:t>Parashar</a:t>
            </a:r>
            <a:r>
              <a:rPr lang="en-US" sz="2000" dirty="0">
                <a:solidFill>
                  <a:srgbClr val="000000"/>
                </a:solidFill>
              </a:rPr>
              <a:t>, S. </a:t>
            </a:r>
            <a:r>
              <a:rPr lang="en-US" sz="2000" dirty="0" err="1">
                <a:solidFill>
                  <a:srgbClr val="000000"/>
                </a:solidFill>
              </a:rPr>
              <a:t>Klasky</a:t>
            </a:r>
            <a:r>
              <a:rPr lang="en-US" sz="2000" dirty="0">
                <a:solidFill>
                  <a:srgbClr val="000000"/>
                </a:solidFill>
              </a:rPr>
              <a:t>, N. </a:t>
            </a:r>
            <a:r>
              <a:rPr lang="en-US" sz="2000" dirty="0" err="1">
                <a:solidFill>
                  <a:srgbClr val="000000"/>
                </a:solidFill>
              </a:rPr>
              <a:t>Podhorszki</a:t>
            </a:r>
            <a:r>
              <a:rPr lang="en-US" sz="2000" dirty="0">
                <a:solidFill>
                  <a:srgbClr val="000000"/>
                </a:solidFill>
              </a:rPr>
              <a:t> and H. </a:t>
            </a:r>
            <a:r>
              <a:rPr lang="en-US" sz="2000" dirty="0" err="1">
                <a:solidFill>
                  <a:srgbClr val="000000"/>
                </a:solidFill>
              </a:rPr>
              <a:t>Abbasi</a:t>
            </a:r>
            <a:r>
              <a:rPr lang="en-US" sz="2000" dirty="0">
                <a:solidFill>
                  <a:srgbClr val="000000"/>
                </a:solidFill>
              </a:rPr>
              <a:t>. "</a:t>
            </a:r>
            <a:r>
              <a:rPr lang="en-US" sz="2000" b="1" dirty="0">
                <a:solidFill>
                  <a:srgbClr val="000000"/>
                </a:solidFill>
              </a:rPr>
              <a:t>Enabling In-situ Execution of Coupled Scientiﬁc Workﬂow on Multi-core Platform</a:t>
            </a:r>
            <a:r>
              <a:rPr lang="en-US" sz="2000" dirty="0">
                <a:solidFill>
                  <a:srgbClr val="000000"/>
                </a:solidFill>
              </a:rPr>
              <a:t>". In Proc. of the 26th IEEE International Parallel &amp; Distributed Processing Symposium (IPDPS'12), May 2012.</a:t>
            </a:r>
            <a:endParaRPr lang="en-US" sz="2000" dirty="0" smtClean="0">
              <a:solidFill>
                <a:srgbClr val="000000"/>
              </a:solidFill>
            </a:endParaRPr>
          </a:p>
        </p:txBody>
      </p:sp>
    </p:spTree>
    <p:extLst>
      <p:ext uri="{BB962C8B-B14F-4D97-AF65-F5344CB8AC3E}">
        <p14:creationId xmlns:p14="http://schemas.microsoft.com/office/powerpoint/2010/main" val="3036267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Data Staging as</a:t>
            </a:r>
            <a:r>
              <a:rPr lang="en-US" b="1" dirty="0"/>
              <a:t> </a:t>
            </a:r>
            <a:r>
              <a:rPr lang="en-US" b="1" dirty="0" smtClean="0"/>
              <a:t>a</a:t>
            </a:r>
            <a:r>
              <a:rPr lang="en-US" b="1" dirty="0"/>
              <a:t> S</a:t>
            </a:r>
            <a:r>
              <a:rPr lang="en-US" b="1" dirty="0" smtClean="0"/>
              <a:t>ervice - Overview</a:t>
            </a:r>
            <a:endParaRPr lang="en-US" b="1" dirty="0"/>
          </a:p>
        </p:txBody>
      </p:sp>
      <p:sp>
        <p:nvSpPr>
          <p:cNvPr id="3" name="Content Placeholder 2"/>
          <p:cNvSpPr>
            <a:spLocks noGrp="1"/>
          </p:cNvSpPr>
          <p:nvPr>
            <p:ph idx="1"/>
          </p:nvPr>
        </p:nvSpPr>
        <p:spPr>
          <a:xfrm>
            <a:off x="457200" y="1453444"/>
            <a:ext cx="8221552" cy="5108222"/>
          </a:xfrm>
        </p:spPr>
        <p:txBody>
          <a:bodyPr/>
          <a:lstStyle/>
          <a:p>
            <a:pPr marL="0" indent="0">
              <a:buNone/>
            </a:pPr>
            <a:r>
              <a:rPr lang="en-US" sz="2400" dirty="0" smtClean="0">
                <a:solidFill>
                  <a:schemeClr val="tx1">
                    <a:lumMod val="95000"/>
                    <a:lumOff val="5000"/>
                  </a:schemeClr>
                </a:solidFill>
              </a:rPr>
              <a:t>Motivations</a:t>
            </a:r>
          </a:p>
          <a:p>
            <a:r>
              <a:rPr lang="en-US" dirty="0" smtClean="0">
                <a:solidFill>
                  <a:schemeClr val="tx1">
                    <a:lumMod val="95000"/>
                    <a:lumOff val="5000"/>
                  </a:schemeClr>
                </a:solidFill>
              </a:rPr>
              <a:t>Persistent staging servers run as a service to provide data staging and exchange services to client applications</a:t>
            </a:r>
          </a:p>
          <a:p>
            <a:r>
              <a:rPr lang="en-US" dirty="0" smtClean="0">
                <a:solidFill>
                  <a:schemeClr val="tx1">
                    <a:lumMod val="95000"/>
                    <a:lumOff val="5000"/>
                  </a:schemeClr>
                </a:solidFill>
              </a:rPr>
              <a:t>As-a-service model allow users to compose more complex and dynamic coupled simulation workflows</a:t>
            </a:r>
          </a:p>
          <a:p>
            <a:endParaRPr lang="en-US" dirty="0">
              <a:solidFill>
                <a:schemeClr val="tx1">
                  <a:lumMod val="95000"/>
                  <a:lumOff val="5000"/>
                </a:schemeClr>
              </a:solidFill>
            </a:endParaRPr>
          </a:p>
          <a:p>
            <a:pPr marL="0" indent="0">
              <a:buNone/>
            </a:pPr>
            <a:r>
              <a:rPr lang="en-US" sz="2400" dirty="0" smtClean="0">
                <a:solidFill>
                  <a:schemeClr val="tx1">
                    <a:lumMod val="95000"/>
                    <a:lumOff val="5000"/>
                  </a:schemeClr>
                </a:solidFill>
              </a:rPr>
              <a:t>Key ideas</a:t>
            </a:r>
          </a:p>
          <a:p>
            <a:r>
              <a:rPr lang="en-US" dirty="0" smtClean="0">
                <a:solidFill>
                  <a:schemeClr val="tx1">
                    <a:lumMod val="95000"/>
                    <a:lumOff val="5000"/>
                  </a:schemeClr>
                </a:solidFill>
              </a:rPr>
              <a:t>Allow coupled applications to join and leave the data staging service at any time</a:t>
            </a:r>
          </a:p>
          <a:p>
            <a:r>
              <a:rPr lang="en-US" dirty="0" smtClean="0">
                <a:solidFill>
                  <a:schemeClr val="tx1">
                    <a:lumMod val="95000"/>
                    <a:lumOff val="5000"/>
                  </a:schemeClr>
                </a:solidFill>
              </a:rPr>
              <a:t>Develop self-monitored, self-balanced, self-healing capabilities</a:t>
            </a:r>
          </a:p>
          <a:p>
            <a:r>
              <a:rPr lang="en-US" dirty="0" smtClean="0">
                <a:solidFill>
                  <a:schemeClr val="tx1">
                    <a:lumMod val="95000"/>
                    <a:lumOff val="5000"/>
                  </a:schemeClr>
                </a:solidFill>
              </a:rPr>
              <a:t>Expand the data staging to utilize non-volatile memory</a:t>
            </a:r>
          </a:p>
          <a:p>
            <a:r>
              <a:rPr lang="en-US" dirty="0" smtClean="0">
                <a:solidFill>
                  <a:schemeClr val="tx1">
                    <a:lumMod val="95000"/>
                    <a:lumOff val="5000"/>
                  </a:schemeClr>
                </a:solidFill>
              </a:rPr>
              <a:t>Provide mechanisms to backup/restore data staging service</a:t>
            </a:r>
          </a:p>
        </p:txBody>
      </p:sp>
    </p:spTree>
    <p:extLst>
      <p:ext uri="{BB962C8B-B14F-4D97-AF65-F5344CB8AC3E}">
        <p14:creationId xmlns:p14="http://schemas.microsoft.com/office/powerpoint/2010/main" val="1357634027"/>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421" y="609600"/>
            <a:ext cx="8686801" cy="808038"/>
          </a:xfrm>
        </p:spPr>
        <p:txBody>
          <a:bodyPr/>
          <a:lstStyle/>
          <a:p>
            <a:r>
              <a:rPr lang="en-US" b="1" dirty="0" smtClean="0"/>
              <a:t>Data Staging as</a:t>
            </a:r>
            <a:r>
              <a:rPr lang="en-US" b="1" dirty="0"/>
              <a:t> </a:t>
            </a:r>
            <a:r>
              <a:rPr lang="en-US" b="1" dirty="0" smtClean="0"/>
              <a:t>a</a:t>
            </a:r>
            <a:r>
              <a:rPr lang="en-US" b="1" dirty="0"/>
              <a:t> S</a:t>
            </a:r>
            <a:r>
              <a:rPr lang="en-US" b="1" dirty="0" smtClean="0"/>
              <a:t>ervice – System Architecture</a:t>
            </a:r>
            <a:endParaRPr lang="en-US" b="1" dirty="0"/>
          </a:p>
        </p:txBody>
      </p:sp>
      <p:sp>
        <p:nvSpPr>
          <p:cNvPr id="181" name="TextBox 180"/>
          <p:cNvSpPr txBox="1"/>
          <p:nvPr/>
        </p:nvSpPr>
        <p:spPr>
          <a:xfrm>
            <a:off x="3378545" y="5566432"/>
            <a:ext cx="2618484" cy="430887"/>
          </a:xfrm>
          <a:prstGeom prst="rect">
            <a:avLst/>
          </a:prstGeom>
          <a:noFill/>
        </p:spPr>
        <p:txBody>
          <a:bodyPr wrap="square" rtlCol="0">
            <a:spAutoFit/>
          </a:bodyPr>
          <a:lstStyle/>
          <a:p>
            <a:r>
              <a:rPr lang="en-US" sz="2200" dirty="0" smtClean="0"/>
              <a:t>Persistent storage</a:t>
            </a:r>
          </a:p>
        </p:txBody>
      </p:sp>
      <p:grpSp>
        <p:nvGrpSpPr>
          <p:cNvPr id="196" name="Group 195"/>
          <p:cNvGrpSpPr/>
          <p:nvPr/>
        </p:nvGrpSpPr>
        <p:grpSpPr>
          <a:xfrm>
            <a:off x="464835" y="1693444"/>
            <a:ext cx="8307291" cy="3962276"/>
            <a:chOff x="217897" y="1787509"/>
            <a:chExt cx="8926103" cy="4238810"/>
          </a:xfrm>
        </p:grpSpPr>
        <p:grpSp>
          <p:nvGrpSpPr>
            <p:cNvPr id="5" name="Group 4"/>
            <p:cNvGrpSpPr/>
            <p:nvPr/>
          </p:nvGrpSpPr>
          <p:grpSpPr>
            <a:xfrm>
              <a:off x="3338425" y="2581277"/>
              <a:ext cx="2468855" cy="1097266"/>
              <a:chOff x="1457921" y="3882716"/>
              <a:chExt cx="2468855" cy="1097266"/>
            </a:xfrm>
          </p:grpSpPr>
          <p:grpSp>
            <p:nvGrpSpPr>
              <p:cNvPr id="6" name="Group 5"/>
              <p:cNvGrpSpPr/>
              <p:nvPr/>
            </p:nvGrpSpPr>
            <p:grpSpPr>
              <a:xfrm>
                <a:off x="1823679" y="3882716"/>
                <a:ext cx="2103097" cy="640073"/>
                <a:chOff x="3657611" y="4343390"/>
                <a:chExt cx="2103097" cy="640073"/>
              </a:xfrm>
            </p:grpSpPr>
            <p:sp>
              <p:nvSpPr>
                <p:cNvPr id="48" name="Oval 47"/>
                <p:cNvSpPr/>
                <p:nvPr/>
              </p:nvSpPr>
              <p:spPr bwMode="auto">
                <a:xfrm>
                  <a:off x="3657611"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solidFill>
                      <a:srgbClr val="FF6600"/>
                    </a:solidFill>
                    <a:latin typeface="Arial" charset="0"/>
                  </a:endParaRPr>
                </a:p>
              </p:txBody>
            </p:sp>
            <p:sp>
              <p:nvSpPr>
                <p:cNvPr id="49" name="Oval 48"/>
                <p:cNvSpPr/>
                <p:nvPr/>
              </p:nvSpPr>
              <p:spPr bwMode="auto">
                <a:xfrm>
                  <a:off x="4023367"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50" name="Oval 49"/>
                <p:cNvSpPr/>
                <p:nvPr/>
              </p:nvSpPr>
              <p:spPr bwMode="auto">
                <a:xfrm>
                  <a:off x="4389123"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51" name="Oval 50"/>
                <p:cNvSpPr/>
                <p:nvPr/>
              </p:nvSpPr>
              <p:spPr bwMode="auto">
                <a:xfrm>
                  <a:off x="4754879"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52" name="Oval 51"/>
                <p:cNvSpPr/>
                <p:nvPr/>
              </p:nvSpPr>
              <p:spPr bwMode="auto">
                <a:xfrm>
                  <a:off x="5120635"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53" name="Oval 52"/>
                <p:cNvSpPr/>
                <p:nvPr/>
              </p:nvSpPr>
              <p:spPr bwMode="auto">
                <a:xfrm>
                  <a:off x="3657611"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54" name="Oval 53"/>
                <p:cNvSpPr/>
                <p:nvPr/>
              </p:nvSpPr>
              <p:spPr bwMode="auto">
                <a:xfrm>
                  <a:off x="4023367"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55" name="Oval 54"/>
                <p:cNvSpPr/>
                <p:nvPr/>
              </p:nvSpPr>
              <p:spPr bwMode="auto">
                <a:xfrm>
                  <a:off x="4389123"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56" name="Oval 55"/>
                <p:cNvSpPr/>
                <p:nvPr/>
              </p:nvSpPr>
              <p:spPr bwMode="auto">
                <a:xfrm>
                  <a:off x="4754879" y="4709147"/>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57" name="Oval 56"/>
                <p:cNvSpPr/>
                <p:nvPr/>
              </p:nvSpPr>
              <p:spPr bwMode="auto">
                <a:xfrm>
                  <a:off x="5120635" y="4709146"/>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58" name="Oval 57"/>
                <p:cNvSpPr/>
                <p:nvPr/>
              </p:nvSpPr>
              <p:spPr bwMode="auto">
                <a:xfrm>
                  <a:off x="5486391"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59" name="Oval 58"/>
                <p:cNvSpPr/>
                <p:nvPr/>
              </p:nvSpPr>
              <p:spPr bwMode="auto">
                <a:xfrm>
                  <a:off x="5486391" y="4709146"/>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grpSp>
          <p:grpSp>
            <p:nvGrpSpPr>
              <p:cNvPr id="7" name="Group 6"/>
              <p:cNvGrpSpPr/>
              <p:nvPr/>
            </p:nvGrpSpPr>
            <p:grpSpPr>
              <a:xfrm>
                <a:off x="1640800" y="3882716"/>
                <a:ext cx="2285975" cy="914390"/>
                <a:chOff x="3566171" y="4251951"/>
                <a:chExt cx="2285975" cy="914390"/>
              </a:xfrm>
            </p:grpSpPr>
            <p:sp>
              <p:nvSpPr>
                <p:cNvPr id="35" name="Rectangle 34"/>
                <p:cNvSpPr/>
                <p:nvPr/>
              </p:nvSpPr>
              <p:spPr bwMode="auto">
                <a:xfrm>
                  <a:off x="3566171" y="4251951"/>
                  <a:ext cx="2285975" cy="91439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36" name="Oval 35"/>
                <p:cNvSpPr/>
                <p:nvPr/>
              </p:nvSpPr>
              <p:spPr bwMode="auto">
                <a:xfrm>
                  <a:off x="3657611"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solidFill>
                      <a:srgbClr val="FF6600"/>
                    </a:solidFill>
                    <a:latin typeface="Arial" charset="0"/>
                  </a:endParaRPr>
                </a:p>
              </p:txBody>
            </p:sp>
            <p:sp>
              <p:nvSpPr>
                <p:cNvPr id="37" name="Oval 36"/>
                <p:cNvSpPr/>
                <p:nvPr/>
              </p:nvSpPr>
              <p:spPr bwMode="auto">
                <a:xfrm>
                  <a:off x="4023367"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38" name="Oval 37"/>
                <p:cNvSpPr/>
                <p:nvPr/>
              </p:nvSpPr>
              <p:spPr bwMode="auto">
                <a:xfrm>
                  <a:off x="4389123"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39" name="Oval 38"/>
                <p:cNvSpPr/>
                <p:nvPr/>
              </p:nvSpPr>
              <p:spPr bwMode="auto">
                <a:xfrm>
                  <a:off x="4754879"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40" name="Oval 39"/>
                <p:cNvSpPr/>
                <p:nvPr/>
              </p:nvSpPr>
              <p:spPr bwMode="auto">
                <a:xfrm>
                  <a:off x="5120635"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41" name="Oval 40"/>
                <p:cNvSpPr/>
                <p:nvPr/>
              </p:nvSpPr>
              <p:spPr bwMode="auto">
                <a:xfrm>
                  <a:off x="3657611"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42" name="Oval 41"/>
                <p:cNvSpPr/>
                <p:nvPr/>
              </p:nvSpPr>
              <p:spPr bwMode="auto">
                <a:xfrm>
                  <a:off x="4023367"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43" name="Oval 42"/>
                <p:cNvSpPr/>
                <p:nvPr/>
              </p:nvSpPr>
              <p:spPr bwMode="auto">
                <a:xfrm>
                  <a:off x="4389123"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44" name="Oval 43"/>
                <p:cNvSpPr/>
                <p:nvPr/>
              </p:nvSpPr>
              <p:spPr bwMode="auto">
                <a:xfrm>
                  <a:off x="4754879" y="4709147"/>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45" name="Oval 44"/>
                <p:cNvSpPr/>
                <p:nvPr/>
              </p:nvSpPr>
              <p:spPr bwMode="auto">
                <a:xfrm>
                  <a:off x="5120635" y="4709146"/>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46" name="Oval 45"/>
                <p:cNvSpPr/>
                <p:nvPr/>
              </p:nvSpPr>
              <p:spPr bwMode="auto">
                <a:xfrm>
                  <a:off x="5486391"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47" name="Oval 46"/>
                <p:cNvSpPr/>
                <p:nvPr/>
              </p:nvSpPr>
              <p:spPr bwMode="auto">
                <a:xfrm>
                  <a:off x="5486391" y="4709146"/>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grpSp>
          <p:grpSp>
            <p:nvGrpSpPr>
              <p:cNvPr id="8" name="Group 7"/>
              <p:cNvGrpSpPr/>
              <p:nvPr/>
            </p:nvGrpSpPr>
            <p:grpSpPr>
              <a:xfrm>
                <a:off x="1549361" y="3974155"/>
                <a:ext cx="2285975" cy="914390"/>
                <a:chOff x="3566171" y="4251951"/>
                <a:chExt cx="2285975" cy="914390"/>
              </a:xfrm>
            </p:grpSpPr>
            <p:sp>
              <p:nvSpPr>
                <p:cNvPr id="22" name="Rectangle 21"/>
                <p:cNvSpPr/>
                <p:nvPr/>
              </p:nvSpPr>
              <p:spPr bwMode="auto">
                <a:xfrm>
                  <a:off x="3566171" y="4251951"/>
                  <a:ext cx="2285975" cy="91439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23" name="Oval 22"/>
                <p:cNvSpPr/>
                <p:nvPr/>
              </p:nvSpPr>
              <p:spPr bwMode="auto">
                <a:xfrm>
                  <a:off x="3657611"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solidFill>
                      <a:srgbClr val="FF6600"/>
                    </a:solidFill>
                    <a:latin typeface="Arial" charset="0"/>
                  </a:endParaRPr>
                </a:p>
              </p:txBody>
            </p:sp>
            <p:sp>
              <p:nvSpPr>
                <p:cNvPr id="24" name="Oval 23"/>
                <p:cNvSpPr/>
                <p:nvPr/>
              </p:nvSpPr>
              <p:spPr bwMode="auto">
                <a:xfrm>
                  <a:off x="4023367"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25" name="Oval 24"/>
                <p:cNvSpPr/>
                <p:nvPr/>
              </p:nvSpPr>
              <p:spPr bwMode="auto">
                <a:xfrm>
                  <a:off x="4389123"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26" name="Oval 25"/>
                <p:cNvSpPr/>
                <p:nvPr/>
              </p:nvSpPr>
              <p:spPr bwMode="auto">
                <a:xfrm>
                  <a:off x="4754879"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27" name="Oval 26"/>
                <p:cNvSpPr/>
                <p:nvPr/>
              </p:nvSpPr>
              <p:spPr bwMode="auto">
                <a:xfrm>
                  <a:off x="5120635"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28" name="Oval 27"/>
                <p:cNvSpPr/>
                <p:nvPr/>
              </p:nvSpPr>
              <p:spPr bwMode="auto">
                <a:xfrm>
                  <a:off x="3657611"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29" name="Oval 28"/>
                <p:cNvSpPr/>
                <p:nvPr/>
              </p:nvSpPr>
              <p:spPr bwMode="auto">
                <a:xfrm>
                  <a:off x="4023367"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30" name="Oval 29"/>
                <p:cNvSpPr/>
                <p:nvPr/>
              </p:nvSpPr>
              <p:spPr bwMode="auto">
                <a:xfrm>
                  <a:off x="4389123"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31" name="Oval 30"/>
                <p:cNvSpPr/>
                <p:nvPr/>
              </p:nvSpPr>
              <p:spPr bwMode="auto">
                <a:xfrm>
                  <a:off x="4754879" y="4709147"/>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32" name="Oval 31"/>
                <p:cNvSpPr/>
                <p:nvPr/>
              </p:nvSpPr>
              <p:spPr bwMode="auto">
                <a:xfrm>
                  <a:off x="5120635" y="4709146"/>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33" name="Oval 32"/>
                <p:cNvSpPr/>
                <p:nvPr/>
              </p:nvSpPr>
              <p:spPr bwMode="auto">
                <a:xfrm>
                  <a:off x="5486391"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34" name="Oval 33"/>
                <p:cNvSpPr/>
                <p:nvPr/>
              </p:nvSpPr>
              <p:spPr bwMode="auto">
                <a:xfrm>
                  <a:off x="5486391" y="4709146"/>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grpSp>
          <p:sp>
            <p:nvSpPr>
              <p:cNvPr id="9" name="Rectangle 8"/>
              <p:cNvSpPr/>
              <p:nvPr/>
            </p:nvSpPr>
            <p:spPr bwMode="auto">
              <a:xfrm>
                <a:off x="1457921" y="4065592"/>
                <a:ext cx="2285975" cy="91439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10" name="Oval 9"/>
              <p:cNvSpPr/>
              <p:nvPr/>
            </p:nvSpPr>
            <p:spPr bwMode="auto">
              <a:xfrm>
                <a:off x="1549361" y="4157031"/>
                <a:ext cx="274317" cy="274316"/>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solidFill>
                    <a:srgbClr val="FF6600"/>
                  </a:solidFill>
                  <a:latin typeface="Arial" charset="0"/>
                </a:endParaRPr>
              </a:p>
            </p:txBody>
          </p:sp>
          <p:sp>
            <p:nvSpPr>
              <p:cNvPr id="11" name="Oval 10"/>
              <p:cNvSpPr/>
              <p:nvPr/>
            </p:nvSpPr>
            <p:spPr bwMode="auto">
              <a:xfrm>
                <a:off x="1915117" y="4157031"/>
                <a:ext cx="274317" cy="274316"/>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12" name="Oval 11"/>
              <p:cNvSpPr/>
              <p:nvPr/>
            </p:nvSpPr>
            <p:spPr bwMode="auto">
              <a:xfrm>
                <a:off x="2280873" y="4157031"/>
                <a:ext cx="274317" cy="274316"/>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13" name="Oval 12"/>
              <p:cNvSpPr/>
              <p:nvPr/>
            </p:nvSpPr>
            <p:spPr bwMode="auto">
              <a:xfrm>
                <a:off x="2646629" y="4157031"/>
                <a:ext cx="274317" cy="274316"/>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14" name="Oval 13"/>
              <p:cNvSpPr/>
              <p:nvPr/>
            </p:nvSpPr>
            <p:spPr bwMode="auto">
              <a:xfrm>
                <a:off x="3012385" y="4157031"/>
                <a:ext cx="274317" cy="274316"/>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15" name="Oval 14"/>
              <p:cNvSpPr/>
              <p:nvPr/>
            </p:nvSpPr>
            <p:spPr bwMode="auto">
              <a:xfrm>
                <a:off x="1549361" y="4522788"/>
                <a:ext cx="274317" cy="274316"/>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16" name="Oval 15"/>
              <p:cNvSpPr/>
              <p:nvPr/>
            </p:nvSpPr>
            <p:spPr bwMode="auto">
              <a:xfrm>
                <a:off x="1915117" y="4522788"/>
                <a:ext cx="274317" cy="274316"/>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17" name="Oval 16"/>
              <p:cNvSpPr/>
              <p:nvPr/>
            </p:nvSpPr>
            <p:spPr bwMode="auto">
              <a:xfrm>
                <a:off x="2280873" y="4522788"/>
                <a:ext cx="274317" cy="274316"/>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18" name="Oval 17"/>
              <p:cNvSpPr/>
              <p:nvPr/>
            </p:nvSpPr>
            <p:spPr bwMode="auto">
              <a:xfrm>
                <a:off x="2646629" y="4522788"/>
                <a:ext cx="274317" cy="274316"/>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19" name="Oval 18"/>
              <p:cNvSpPr/>
              <p:nvPr/>
            </p:nvSpPr>
            <p:spPr bwMode="auto">
              <a:xfrm>
                <a:off x="3012385" y="4522787"/>
                <a:ext cx="274317" cy="274316"/>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20" name="Oval 19"/>
              <p:cNvSpPr/>
              <p:nvPr/>
            </p:nvSpPr>
            <p:spPr bwMode="auto">
              <a:xfrm>
                <a:off x="3378141" y="4157031"/>
                <a:ext cx="274317" cy="274316"/>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21" name="Oval 20"/>
              <p:cNvSpPr/>
              <p:nvPr/>
            </p:nvSpPr>
            <p:spPr bwMode="auto">
              <a:xfrm>
                <a:off x="3378141" y="4522787"/>
                <a:ext cx="274317" cy="274316"/>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grpSp>
        <p:grpSp>
          <p:nvGrpSpPr>
            <p:cNvPr id="60" name="Group 59"/>
            <p:cNvGrpSpPr/>
            <p:nvPr/>
          </p:nvGrpSpPr>
          <p:grpSpPr>
            <a:xfrm>
              <a:off x="229298" y="2165553"/>
              <a:ext cx="2560293" cy="1953582"/>
              <a:chOff x="4932604" y="3388593"/>
              <a:chExt cx="2560293" cy="1953582"/>
            </a:xfrm>
          </p:grpSpPr>
          <p:grpSp>
            <p:nvGrpSpPr>
              <p:cNvPr id="61" name="Group 60"/>
              <p:cNvGrpSpPr/>
              <p:nvPr/>
            </p:nvGrpSpPr>
            <p:grpSpPr>
              <a:xfrm>
                <a:off x="4932604" y="3696360"/>
                <a:ext cx="2560293" cy="1645815"/>
                <a:chOff x="4932604" y="3696360"/>
                <a:chExt cx="2560293" cy="1645815"/>
              </a:xfrm>
            </p:grpSpPr>
            <p:sp>
              <p:nvSpPr>
                <p:cNvPr id="63" name="Rectangle 62"/>
                <p:cNvSpPr/>
                <p:nvPr/>
              </p:nvSpPr>
              <p:spPr>
                <a:xfrm>
                  <a:off x="5755555" y="5034495"/>
                  <a:ext cx="184464" cy="307680"/>
                </a:xfrm>
                <a:prstGeom prst="rect">
                  <a:avLst/>
                </a:prstGeom>
              </p:spPr>
              <p:txBody>
                <a:bodyPr wrap="none" lIns="91340" tIns="45672" rIns="91340" bIns="45672">
                  <a:spAutoFit/>
                </a:bodyPr>
                <a:lstStyle/>
                <a:p>
                  <a:endParaRPr lang="en-US" sz="1400" dirty="0"/>
                </a:p>
              </p:txBody>
            </p:sp>
            <p:grpSp>
              <p:nvGrpSpPr>
                <p:cNvPr id="64" name="Group 63"/>
                <p:cNvGrpSpPr/>
                <p:nvPr/>
              </p:nvGrpSpPr>
              <p:grpSpPr>
                <a:xfrm>
                  <a:off x="5206922" y="3787800"/>
                  <a:ext cx="2285975" cy="914390"/>
                  <a:chOff x="3566171" y="4251951"/>
                  <a:chExt cx="2285975" cy="914390"/>
                </a:xfrm>
              </p:grpSpPr>
              <p:sp>
                <p:nvSpPr>
                  <p:cNvPr id="109" name="Rectangle 108"/>
                  <p:cNvSpPr/>
                  <p:nvPr/>
                </p:nvSpPr>
                <p:spPr bwMode="auto">
                  <a:xfrm>
                    <a:off x="3566171" y="4251951"/>
                    <a:ext cx="2285975" cy="91439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10" name="Oval 109"/>
                  <p:cNvSpPr/>
                  <p:nvPr/>
                </p:nvSpPr>
                <p:spPr bwMode="auto">
                  <a:xfrm>
                    <a:off x="3657611"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solidFill>
                        <a:srgbClr val="FF6600"/>
                      </a:solidFill>
                      <a:latin typeface="Arial" charset="0"/>
                    </a:endParaRPr>
                  </a:p>
                </p:txBody>
              </p:sp>
              <p:sp>
                <p:nvSpPr>
                  <p:cNvPr id="111" name="Oval 110"/>
                  <p:cNvSpPr/>
                  <p:nvPr/>
                </p:nvSpPr>
                <p:spPr bwMode="auto">
                  <a:xfrm>
                    <a:off x="4023367"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12" name="Oval 111"/>
                  <p:cNvSpPr/>
                  <p:nvPr/>
                </p:nvSpPr>
                <p:spPr bwMode="auto">
                  <a:xfrm>
                    <a:off x="4389123"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13" name="Oval 112"/>
                  <p:cNvSpPr/>
                  <p:nvPr/>
                </p:nvSpPr>
                <p:spPr bwMode="auto">
                  <a:xfrm>
                    <a:off x="4754879"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14" name="Oval 113"/>
                  <p:cNvSpPr/>
                  <p:nvPr/>
                </p:nvSpPr>
                <p:spPr bwMode="auto">
                  <a:xfrm>
                    <a:off x="5120635"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15" name="Oval 114"/>
                  <p:cNvSpPr/>
                  <p:nvPr/>
                </p:nvSpPr>
                <p:spPr bwMode="auto">
                  <a:xfrm>
                    <a:off x="3657611"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16" name="Oval 115"/>
                  <p:cNvSpPr/>
                  <p:nvPr/>
                </p:nvSpPr>
                <p:spPr bwMode="auto">
                  <a:xfrm>
                    <a:off x="4023367"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17" name="Oval 116"/>
                  <p:cNvSpPr/>
                  <p:nvPr/>
                </p:nvSpPr>
                <p:spPr bwMode="auto">
                  <a:xfrm>
                    <a:off x="4389123"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18" name="Oval 117"/>
                  <p:cNvSpPr/>
                  <p:nvPr/>
                </p:nvSpPr>
                <p:spPr bwMode="auto">
                  <a:xfrm>
                    <a:off x="4754879" y="4709147"/>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19" name="Oval 118"/>
                  <p:cNvSpPr/>
                  <p:nvPr/>
                </p:nvSpPr>
                <p:spPr bwMode="auto">
                  <a:xfrm>
                    <a:off x="5120635" y="4709146"/>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20" name="Oval 119"/>
                  <p:cNvSpPr/>
                  <p:nvPr/>
                </p:nvSpPr>
                <p:spPr bwMode="auto">
                  <a:xfrm>
                    <a:off x="5486391"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21" name="Oval 120"/>
                  <p:cNvSpPr/>
                  <p:nvPr/>
                </p:nvSpPr>
                <p:spPr bwMode="auto">
                  <a:xfrm>
                    <a:off x="5486391" y="4709146"/>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grpSp>
            <p:grpSp>
              <p:nvGrpSpPr>
                <p:cNvPr id="65" name="Group 64"/>
                <p:cNvGrpSpPr/>
                <p:nvPr/>
              </p:nvGrpSpPr>
              <p:grpSpPr>
                <a:xfrm>
                  <a:off x="5115483" y="3879239"/>
                  <a:ext cx="2285975" cy="914390"/>
                  <a:chOff x="3566171" y="4251951"/>
                  <a:chExt cx="2285975" cy="914390"/>
                </a:xfrm>
              </p:grpSpPr>
              <p:sp>
                <p:nvSpPr>
                  <p:cNvPr id="96" name="Rectangle 95"/>
                  <p:cNvSpPr/>
                  <p:nvPr/>
                </p:nvSpPr>
                <p:spPr bwMode="auto">
                  <a:xfrm>
                    <a:off x="3566171" y="4251951"/>
                    <a:ext cx="2285975" cy="91439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97" name="Oval 96"/>
                  <p:cNvSpPr/>
                  <p:nvPr/>
                </p:nvSpPr>
                <p:spPr bwMode="auto">
                  <a:xfrm>
                    <a:off x="3657611"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solidFill>
                        <a:srgbClr val="FF6600"/>
                      </a:solidFill>
                      <a:latin typeface="Arial" charset="0"/>
                    </a:endParaRPr>
                  </a:p>
                </p:txBody>
              </p:sp>
              <p:sp>
                <p:nvSpPr>
                  <p:cNvPr id="98" name="Oval 97"/>
                  <p:cNvSpPr/>
                  <p:nvPr/>
                </p:nvSpPr>
                <p:spPr bwMode="auto">
                  <a:xfrm>
                    <a:off x="4023367"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99" name="Oval 98"/>
                  <p:cNvSpPr/>
                  <p:nvPr/>
                </p:nvSpPr>
                <p:spPr bwMode="auto">
                  <a:xfrm>
                    <a:off x="4389123"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00" name="Oval 99"/>
                  <p:cNvSpPr/>
                  <p:nvPr/>
                </p:nvSpPr>
                <p:spPr bwMode="auto">
                  <a:xfrm>
                    <a:off x="4754879"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01" name="Oval 100"/>
                  <p:cNvSpPr/>
                  <p:nvPr/>
                </p:nvSpPr>
                <p:spPr bwMode="auto">
                  <a:xfrm>
                    <a:off x="5120635"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02" name="Oval 101"/>
                  <p:cNvSpPr/>
                  <p:nvPr/>
                </p:nvSpPr>
                <p:spPr bwMode="auto">
                  <a:xfrm>
                    <a:off x="3657611"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03" name="Oval 102"/>
                  <p:cNvSpPr/>
                  <p:nvPr/>
                </p:nvSpPr>
                <p:spPr bwMode="auto">
                  <a:xfrm>
                    <a:off x="4023367"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04" name="Oval 103"/>
                  <p:cNvSpPr/>
                  <p:nvPr/>
                </p:nvSpPr>
                <p:spPr bwMode="auto">
                  <a:xfrm>
                    <a:off x="4389123"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05" name="Oval 104"/>
                  <p:cNvSpPr/>
                  <p:nvPr/>
                </p:nvSpPr>
                <p:spPr bwMode="auto">
                  <a:xfrm>
                    <a:off x="4754879" y="4709147"/>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06" name="Oval 105"/>
                  <p:cNvSpPr/>
                  <p:nvPr/>
                </p:nvSpPr>
                <p:spPr bwMode="auto">
                  <a:xfrm>
                    <a:off x="5120635" y="4709146"/>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07" name="Oval 106"/>
                  <p:cNvSpPr/>
                  <p:nvPr/>
                </p:nvSpPr>
                <p:spPr bwMode="auto">
                  <a:xfrm>
                    <a:off x="5486391"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08" name="Oval 107"/>
                  <p:cNvSpPr/>
                  <p:nvPr/>
                </p:nvSpPr>
                <p:spPr bwMode="auto">
                  <a:xfrm>
                    <a:off x="5486391" y="4709146"/>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grpSp>
            <p:grpSp>
              <p:nvGrpSpPr>
                <p:cNvPr id="66" name="Group 65"/>
                <p:cNvGrpSpPr/>
                <p:nvPr/>
              </p:nvGrpSpPr>
              <p:grpSpPr>
                <a:xfrm>
                  <a:off x="5024044" y="3970678"/>
                  <a:ext cx="2285975" cy="914390"/>
                  <a:chOff x="3566171" y="4251951"/>
                  <a:chExt cx="2285975" cy="914390"/>
                </a:xfrm>
              </p:grpSpPr>
              <p:sp>
                <p:nvSpPr>
                  <p:cNvPr id="83" name="Rectangle 82"/>
                  <p:cNvSpPr/>
                  <p:nvPr/>
                </p:nvSpPr>
                <p:spPr bwMode="auto">
                  <a:xfrm>
                    <a:off x="3566171" y="4251951"/>
                    <a:ext cx="2285975" cy="91439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84" name="Oval 83"/>
                  <p:cNvSpPr/>
                  <p:nvPr/>
                </p:nvSpPr>
                <p:spPr bwMode="auto">
                  <a:xfrm>
                    <a:off x="3657611"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solidFill>
                        <a:srgbClr val="FF6600"/>
                      </a:solidFill>
                      <a:latin typeface="Arial" charset="0"/>
                    </a:endParaRPr>
                  </a:p>
                </p:txBody>
              </p:sp>
              <p:sp>
                <p:nvSpPr>
                  <p:cNvPr id="85" name="Oval 84"/>
                  <p:cNvSpPr/>
                  <p:nvPr/>
                </p:nvSpPr>
                <p:spPr bwMode="auto">
                  <a:xfrm>
                    <a:off x="4023367"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86" name="Oval 85"/>
                  <p:cNvSpPr/>
                  <p:nvPr/>
                </p:nvSpPr>
                <p:spPr bwMode="auto">
                  <a:xfrm>
                    <a:off x="4389123"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87" name="Oval 86"/>
                  <p:cNvSpPr/>
                  <p:nvPr/>
                </p:nvSpPr>
                <p:spPr bwMode="auto">
                  <a:xfrm>
                    <a:off x="4754879"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88" name="Oval 87"/>
                  <p:cNvSpPr/>
                  <p:nvPr/>
                </p:nvSpPr>
                <p:spPr bwMode="auto">
                  <a:xfrm>
                    <a:off x="5120635"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89" name="Oval 88"/>
                  <p:cNvSpPr/>
                  <p:nvPr/>
                </p:nvSpPr>
                <p:spPr bwMode="auto">
                  <a:xfrm>
                    <a:off x="3657611"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90" name="Oval 89"/>
                  <p:cNvSpPr/>
                  <p:nvPr/>
                </p:nvSpPr>
                <p:spPr bwMode="auto">
                  <a:xfrm>
                    <a:off x="4023367"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91" name="Oval 90"/>
                  <p:cNvSpPr/>
                  <p:nvPr/>
                </p:nvSpPr>
                <p:spPr bwMode="auto">
                  <a:xfrm>
                    <a:off x="4389123"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92" name="Oval 91"/>
                  <p:cNvSpPr/>
                  <p:nvPr/>
                </p:nvSpPr>
                <p:spPr bwMode="auto">
                  <a:xfrm>
                    <a:off x="4754879" y="4709147"/>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93" name="Oval 92"/>
                  <p:cNvSpPr/>
                  <p:nvPr/>
                </p:nvSpPr>
                <p:spPr bwMode="auto">
                  <a:xfrm>
                    <a:off x="5120635" y="4709146"/>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94" name="Oval 93"/>
                  <p:cNvSpPr/>
                  <p:nvPr/>
                </p:nvSpPr>
                <p:spPr bwMode="auto">
                  <a:xfrm>
                    <a:off x="5486391"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95" name="Oval 94"/>
                  <p:cNvSpPr/>
                  <p:nvPr/>
                </p:nvSpPr>
                <p:spPr bwMode="auto">
                  <a:xfrm>
                    <a:off x="5486391" y="4709146"/>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grpSp>
            <p:sp>
              <p:nvSpPr>
                <p:cNvPr id="67" name="Rectangle 66"/>
                <p:cNvSpPr/>
                <p:nvPr/>
              </p:nvSpPr>
              <p:spPr bwMode="auto">
                <a:xfrm>
                  <a:off x="4932604" y="4062115"/>
                  <a:ext cx="2285975" cy="91439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68" name="Oval 67"/>
                <p:cNvSpPr/>
                <p:nvPr/>
              </p:nvSpPr>
              <p:spPr bwMode="auto">
                <a:xfrm>
                  <a:off x="5024044" y="4153559"/>
                  <a:ext cx="274317" cy="274316"/>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solidFill>
                      <a:srgbClr val="FF6600"/>
                    </a:solidFill>
                    <a:latin typeface="Arial" charset="0"/>
                  </a:endParaRPr>
                </a:p>
              </p:txBody>
            </p:sp>
            <p:sp>
              <p:nvSpPr>
                <p:cNvPr id="69" name="Oval 68"/>
                <p:cNvSpPr/>
                <p:nvPr/>
              </p:nvSpPr>
              <p:spPr bwMode="auto">
                <a:xfrm>
                  <a:off x="5389800" y="4153559"/>
                  <a:ext cx="274317" cy="274316"/>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70" name="Oval 69"/>
                <p:cNvSpPr/>
                <p:nvPr/>
              </p:nvSpPr>
              <p:spPr bwMode="auto">
                <a:xfrm>
                  <a:off x="5755556" y="4153559"/>
                  <a:ext cx="274317" cy="274316"/>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71" name="Oval 70"/>
                <p:cNvSpPr/>
                <p:nvPr/>
              </p:nvSpPr>
              <p:spPr bwMode="auto">
                <a:xfrm>
                  <a:off x="6121312" y="4153559"/>
                  <a:ext cx="274317" cy="274316"/>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72" name="Oval 71"/>
                <p:cNvSpPr/>
                <p:nvPr/>
              </p:nvSpPr>
              <p:spPr bwMode="auto">
                <a:xfrm>
                  <a:off x="6487068" y="4153559"/>
                  <a:ext cx="274317" cy="274316"/>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73" name="Oval 72"/>
                <p:cNvSpPr/>
                <p:nvPr/>
              </p:nvSpPr>
              <p:spPr bwMode="auto">
                <a:xfrm>
                  <a:off x="5024044" y="4519312"/>
                  <a:ext cx="274317" cy="274316"/>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74" name="Oval 73"/>
                <p:cNvSpPr/>
                <p:nvPr/>
              </p:nvSpPr>
              <p:spPr bwMode="auto">
                <a:xfrm>
                  <a:off x="5389800" y="4519312"/>
                  <a:ext cx="274317" cy="274316"/>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75" name="Oval 74"/>
                <p:cNvSpPr/>
                <p:nvPr/>
              </p:nvSpPr>
              <p:spPr bwMode="auto">
                <a:xfrm>
                  <a:off x="5755556" y="4519312"/>
                  <a:ext cx="274317" cy="274316"/>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76" name="Oval 75"/>
                <p:cNvSpPr/>
                <p:nvPr/>
              </p:nvSpPr>
              <p:spPr bwMode="auto">
                <a:xfrm>
                  <a:off x="6121312" y="4519312"/>
                  <a:ext cx="274317" cy="274316"/>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77" name="Oval 76"/>
                <p:cNvSpPr/>
                <p:nvPr/>
              </p:nvSpPr>
              <p:spPr bwMode="auto">
                <a:xfrm>
                  <a:off x="6487068" y="4519312"/>
                  <a:ext cx="274317" cy="274316"/>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78" name="Oval 77"/>
                <p:cNvSpPr/>
                <p:nvPr/>
              </p:nvSpPr>
              <p:spPr bwMode="auto">
                <a:xfrm>
                  <a:off x="6852824" y="4153559"/>
                  <a:ext cx="274317" cy="274316"/>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79" name="Oval 78"/>
                <p:cNvSpPr/>
                <p:nvPr/>
              </p:nvSpPr>
              <p:spPr bwMode="auto">
                <a:xfrm>
                  <a:off x="6852824" y="4519312"/>
                  <a:ext cx="274317" cy="274316"/>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grpSp>
              <p:nvGrpSpPr>
                <p:cNvPr id="80" name="Group 79"/>
                <p:cNvGrpSpPr/>
                <p:nvPr/>
              </p:nvGrpSpPr>
              <p:grpSpPr>
                <a:xfrm flipH="1" flipV="1">
                  <a:off x="5206922" y="3696360"/>
                  <a:ext cx="1645901" cy="548633"/>
                  <a:chOff x="50" y="5440658"/>
                  <a:chExt cx="1645901" cy="457210"/>
                </a:xfrm>
              </p:grpSpPr>
              <p:cxnSp>
                <p:nvCxnSpPr>
                  <p:cNvPr id="81" name="Straight Arrow Connector 80"/>
                  <p:cNvCxnSpPr/>
                  <p:nvPr/>
                </p:nvCxnSpPr>
                <p:spPr bwMode="auto">
                  <a:xfrm flipV="1">
                    <a:off x="1554513" y="5440658"/>
                    <a:ext cx="91438" cy="45721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2" name="Straight Connector 81"/>
                  <p:cNvCxnSpPr/>
                  <p:nvPr/>
                </p:nvCxnSpPr>
                <p:spPr bwMode="auto">
                  <a:xfrm>
                    <a:off x="50" y="5897860"/>
                    <a:ext cx="1554463" cy="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sp>
            <p:nvSpPr>
              <p:cNvPr id="62" name="Rectangle 61"/>
              <p:cNvSpPr/>
              <p:nvPr/>
            </p:nvSpPr>
            <p:spPr>
              <a:xfrm>
                <a:off x="5298360" y="3388593"/>
                <a:ext cx="1402928" cy="307766"/>
              </a:xfrm>
              <a:prstGeom prst="rect">
                <a:avLst/>
              </a:prstGeom>
            </p:spPr>
            <p:txBody>
              <a:bodyPr wrap="none" lIns="91340" tIns="45672" rIns="91340" bIns="45672">
                <a:spAutoFit/>
              </a:bodyPr>
              <a:lstStyle/>
              <a:p>
                <a:r>
                  <a:rPr lang="en-US" sz="1400" dirty="0"/>
                  <a:t>a processor core</a:t>
                </a:r>
              </a:p>
            </p:txBody>
          </p:sp>
        </p:grpSp>
        <p:grpSp>
          <p:nvGrpSpPr>
            <p:cNvPr id="122" name="Group 121"/>
            <p:cNvGrpSpPr/>
            <p:nvPr/>
          </p:nvGrpSpPr>
          <p:grpSpPr>
            <a:xfrm>
              <a:off x="6426927" y="2485439"/>
              <a:ext cx="2560293" cy="1188705"/>
              <a:chOff x="1457921" y="3791277"/>
              <a:chExt cx="2560293" cy="1188705"/>
            </a:xfrm>
          </p:grpSpPr>
          <p:grpSp>
            <p:nvGrpSpPr>
              <p:cNvPr id="123" name="Group 122"/>
              <p:cNvGrpSpPr/>
              <p:nvPr/>
            </p:nvGrpSpPr>
            <p:grpSpPr>
              <a:xfrm>
                <a:off x="1732239" y="3791277"/>
                <a:ext cx="2285975" cy="914390"/>
                <a:chOff x="3566171" y="4251951"/>
                <a:chExt cx="2285975" cy="914390"/>
              </a:xfrm>
            </p:grpSpPr>
            <p:sp>
              <p:nvSpPr>
                <p:cNvPr id="165" name="Rectangle 164"/>
                <p:cNvSpPr/>
                <p:nvPr/>
              </p:nvSpPr>
              <p:spPr bwMode="auto">
                <a:xfrm>
                  <a:off x="3566171" y="4251951"/>
                  <a:ext cx="2285975" cy="91439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66" name="Oval 165"/>
                <p:cNvSpPr/>
                <p:nvPr/>
              </p:nvSpPr>
              <p:spPr bwMode="auto">
                <a:xfrm>
                  <a:off x="3657611"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solidFill>
                      <a:srgbClr val="FF6600"/>
                    </a:solidFill>
                    <a:latin typeface="Arial" charset="0"/>
                  </a:endParaRPr>
                </a:p>
              </p:txBody>
            </p:sp>
            <p:sp>
              <p:nvSpPr>
                <p:cNvPr id="167" name="Oval 166"/>
                <p:cNvSpPr/>
                <p:nvPr/>
              </p:nvSpPr>
              <p:spPr bwMode="auto">
                <a:xfrm>
                  <a:off x="4023367"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68" name="Oval 167"/>
                <p:cNvSpPr/>
                <p:nvPr/>
              </p:nvSpPr>
              <p:spPr bwMode="auto">
                <a:xfrm>
                  <a:off x="4389123"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69" name="Oval 168"/>
                <p:cNvSpPr/>
                <p:nvPr/>
              </p:nvSpPr>
              <p:spPr bwMode="auto">
                <a:xfrm>
                  <a:off x="4754879"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70" name="Oval 169"/>
                <p:cNvSpPr/>
                <p:nvPr/>
              </p:nvSpPr>
              <p:spPr bwMode="auto">
                <a:xfrm>
                  <a:off x="5120635"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71" name="Oval 170"/>
                <p:cNvSpPr/>
                <p:nvPr/>
              </p:nvSpPr>
              <p:spPr bwMode="auto">
                <a:xfrm>
                  <a:off x="3657611"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72" name="Oval 171"/>
                <p:cNvSpPr/>
                <p:nvPr/>
              </p:nvSpPr>
              <p:spPr bwMode="auto">
                <a:xfrm>
                  <a:off x="4023367"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73" name="Oval 172"/>
                <p:cNvSpPr/>
                <p:nvPr/>
              </p:nvSpPr>
              <p:spPr bwMode="auto">
                <a:xfrm>
                  <a:off x="4389123"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74" name="Oval 173"/>
                <p:cNvSpPr/>
                <p:nvPr/>
              </p:nvSpPr>
              <p:spPr bwMode="auto">
                <a:xfrm>
                  <a:off x="4754879" y="4709147"/>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75" name="Oval 174"/>
                <p:cNvSpPr/>
                <p:nvPr/>
              </p:nvSpPr>
              <p:spPr bwMode="auto">
                <a:xfrm>
                  <a:off x="5120635" y="4709146"/>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76" name="Oval 175"/>
                <p:cNvSpPr/>
                <p:nvPr/>
              </p:nvSpPr>
              <p:spPr bwMode="auto">
                <a:xfrm>
                  <a:off x="5486391"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77" name="Oval 176"/>
                <p:cNvSpPr/>
                <p:nvPr/>
              </p:nvSpPr>
              <p:spPr bwMode="auto">
                <a:xfrm>
                  <a:off x="5486391" y="4709146"/>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grpSp>
          <p:grpSp>
            <p:nvGrpSpPr>
              <p:cNvPr id="124" name="Group 123"/>
              <p:cNvGrpSpPr/>
              <p:nvPr/>
            </p:nvGrpSpPr>
            <p:grpSpPr>
              <a:xfrm>
                <a:off x="1640800" y="3882716"/>
                <a:ext cx="2285975" cy="914390"/>
                <a:chOff x="3566171" y="4251951"/>
                <a:chExt cx="2285975" cy="914390"/>
              </a:xfrm>
            </p:grpSpPr>
            <p:sp>
              <p:nvSpPr>
                <p:cNvPr id="152" name="Rectangle 151"/>
                <p:cNvSpPr/>
                <p:nvPr/>
              </p:nvSpPr>
              <p:spPr bwMode="auto">
                <a:xfrm>
                  <a:off x="3566171" y="4251951"/>
                  <a:ext cx="2285975" cy="91439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53" name="Oval 152"/>
                <p:cNvSpPr/>
                <p:nvPr/>
              </p:nvSpPr>
              <p:spPr bwMode="auto">
                <a:xfrm>
                  <a:off x="3657611"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solidFill>
                      <a:srgbClr val="FF6600"/>
                    </a:solidFill>
                    <a:latin typeface="Arial" charset="0"/>
                  </a:endParaRPr>
                </a:p>
              </p:txBody>
            </p:sp>
            <p:sp>
              <p:nvSpPr>
                <p:cNvPr id="154" name="Oval 153"/>
                <p:cNvSpPr/>
                <p:nvPr/>
              </p:nvSpPr>
              <p:spPr bwMode="auto">
                <a:xfrm>
                  <a:off x="4023367"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55" name="Oval 154"/>
                <p:cNvSpPr/>
                <p:nvPr/>
              </p:nvSpPr>
              <p:spPr bwMode="auto">
                <a:xfrm>
                  <a:off x="4389123"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56" name="Oval 155"/>
                <p:cNvSpPr/>
                <p:nvPr/>
              </p:nvSpPr>
              <p:spPr bwMode="auto">
                <a:xfrm>
                  <a:off x="4754879"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57" name="Oval 156"/>
                <p:cNvSpPr/>
                <p:nvPr/>
              </p:nvSpPr>
              <p:spPr bwMode="auto">
                <a:xfrm>
                  <a:off x="5120635"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58" name="Oval 157"/>
                <p:cNvSpPr/>
                <p:nvPr/>
              </p:nvSpPr>
              <p:spPr bwMode="auto">
                <a:xfrm>
                  <a:off x="3657611"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59" name="Oval 158"/>
                <p:cNvSpPr/>
                <p:nvPr/>
              </p:nvSpPr>
              <p:spPr bwMode="auto">
                <a:xfrm>
                  <a:off x="4023367"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60" name="Oval 159"/>
                <p:cNvSpPr/>
                <p:nvPr/>
              </p:nvSpPr>
              <p:spPr bwMode="auto">
                <a:xfrm>
                  <a:off x="4389123"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61" name="Oval 160"/>
                <p:cNvSpPr/>
                <p:nvPr/>
              </p:nvSpPr>
              <p:spPr bwMode="auto">
                <a:xfrm>
                  <a:off x="4754879" y="4709147"/>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62" name="Oval 161"/>
                <p:cNvSpPr/>
                <p:nvPr/>
              </p:nvSpPr>
              <p:spPr bwMode="auto">
                <a:xfrm>
                  <a:off x="5120635" y="4709146"/>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63" name="Oval 162"/>
                <p:cNvSpPr/>
                <p:nvPr/>
              </p:nvSpPr>
              <p:spPr bwMode="auto">
                <a:xfrm>
                  <a:off x="5486391"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64" name="Oval 163"/>
                <p:cNvSpPr/>
                <p:nvPr/>
              </p:nvSpPr>
              <p:spPr bwMode="auto">
                <a:xfrm>
                  <a:off x="5486391" y="4709146"/>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grpSp>
          <p:grpSp>
            <p:nvGrpSpPr>
              <p:cNvPr id="125" name="Group 124"/>
              <p:cNvGrpSpPr/>
              <p:nvPr/>
            </p:nvGrpSpPr>
            <p:grpSpPr>
              <a:xfrm>
                <a:off x="1549361" y="3974155"/>
                <a:ext cx="2285975" cy="914390"/>
                <a:chOff x="3566171" y="4251951"/>
                <a:chExt cx="2285975" cy="914390"/>
              </a:xfrm>
            </p:grpSpPr>
            <p:sp>
              <p:nvSpPr>
                <p:cNvPr id="139" name="Rectangle 138"/>
                <p:cNvSpPr/>
                <p:nvPr/>
              </p:nvSpPr>
              <p:spPr bwMode="auto">
                <a:xfrm>
                  <a:off x="3566171" y="4251951"/>
                  <a:ext cx="2285975" cy="91439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40" name="Oval 139"/>
                <p:cNvSpPr/>
                <p:nvPr/>
              </p:nvSpPr>
              <p:spPr bwMode="auto">
                <a:xfrm>
                  <a:off x="3657611"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solidFill>
                      <a:srgbClr val="FF6600"/>
                    </a:solidFill>
                    <a:latin typeface="Arial" charset="0"/>
                  </a:endParaRPr>
                </a:p>
              </p:txBody>
            </p:sp>
            <p:sp>
              <p:nvSpPr>
                <p:cNvPr id="141" name="Oval 140"/>
                <p:cNvSpPr/>
                <p:nvPr/>
              </p:nvSpPr>
              <p:spPr bwMode="auto">
                <a:xfrm>
                  <a:off x="4023367"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42" name="Oval 141"/>
                <p:cNvSpPr/>
                <p:nvPr/>
              </p:nvSpPr>
              <p:spPr bwMode="auto">
                <a:xfrm>
                  <a:off x="4389123" y="4343390"/>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43" name="Oval 142"/>
                <p:cNvSpPr/>
                <p:nvPr/>
              </p:nvSpPr>
              <p:spPr bwMode="auto">
                <a:xfrm>
                  <a:off x="4754879"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44" name="Oval 143"/>
                <p:cNvSpPr/>
                <p:nvPr/>
              </p:nvSpPr>
              <p:spPr bwMode="auto">
                <a:xfrm>
                  <a:off x="5120635"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45" name="Oval 144"/>
                <p:cNvSpPr/>
                <p:nvPr/>
              </p:nvSpPr>
              <p:spPr bwMode="auto">
                <a:xfrm>
                  <a:off x="3657611"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46" name="Oval 145"/>
                <p:cNvSpPr/>
                <p:nvPr/>
              </p:nvSpPr>
              <p:spPr bwMode="auto">
                <a:xfrm>
                  <a:off x="4023367"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47" name="Oval 146"/>
                <p:cNvSpPr/>
                <p:nvPr/>
              </p:nvSpPr>
              <p:spPr bwMode="auto">
                <a:xfrm>
                  <a:off x="4389123" y="470914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48" name="Oval 147"/>
                <p:cNvSpPr/>
                <p:nvPr/>
              </p:nvSpPr>
              <p:spPr bwMode="auto">
                <a:xfrm>
                  <a:off x="4754879" y="4709147"/>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49" name="Oval 148"/>
                <p:cNvSpPr/>
                <p:nvPr/>
              </p:nvSpPr>
              <p:spPr bwMode="auto">
                <a:xfrm>
                  <a:off x="5120635" y="4709146"/>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50" name="Oval 149"/>
                <p:cNvSpPr/>
                <p:nvPr/>
              </p:nvSpPr>
              <p:spPr bwMode="auto">
                <a:xfrm>
                  <a:off x="5486391" y="4343390"/>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sp>
              <p:nvSpPr>
                <p:cNvPr id="151" name="Oval 150"/>
                <p:cNvSpPr/>
                <p:nvPr/>
              </p:nvSpPr>
              <p:spPr bwMode="auto">
                <a:xfrm>
                  <a:off x="5486391" y="4709146"/>
                  <a:ext cx="274317" cy="274316"/>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453"/>
                  <a:endParaRPr lang="en-US" b="1">
                    <a:latin typeface="Arial" charset="0"/>
                  </a:endParaRPr>
                </a:p>
              </p:txBody>
            </p:sp>
          </p:grpSp>
          <p:sp>
            <p:nvSpPr>
              <p:cNvPr id="126" name="Rectangle 125"/>
              <p:cNvSpPr/>
              <p:nvPr/>
            </p:nvSpPr>
            <p:spPr bwMode="auto">
              <a:xfrm>
                <a:off x="1457921" y="4065592"/>
                <a:ext cx="2285975" cy="91439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127" name="Oval 126"/>
              <p:cNvSpPr/>
              <p:nvPr/>
            </p:nvSpPr>
            <p:spPr bwMode="auto">
              <a:xfrm>
                <a:off x="1549361" y="4157031"/>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solidFill>
                    <a:srgbClr val="FF6600"/>
                  </a:solidFill>
                  <a:latin typeface="Arial" charset="0"/>
                </a:endParaRPr>
              </a:p>
            </p:txBody>
          </p:sp>
          <p:sp>
            <p:nvSpPr>
              <p:cNvPr id="128" name="Oval 127"/>
              <p:cNvSpPr/>
              <p:nvPr/>
            </p:nvSpPr>
            <p:spPr bwMode="auto">
              <a:xfrm>
                <a:off x="1915117" y="4157031"/>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129" name="Oval 128"/>
              <p:cNvSpPr/>
              <p:nvPr/>
            </p:nvSpPr>
            <p:spPr bwMode="auto">
              <a:xfrm>
                <a:off x="2280873" y="4157031"/>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130" name="Oval 129"/>
              <p:cNvSpPr/>
              <p:nvPr/>
            </p:nvSpPr>
            <p:spPr bwMode="auto">
              <a:xfrm>
                <a:off x="2646629" y="4157031"/>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131" name="Oval 130"/>
              <p:cNvSpPr/>
              <p:nvPr/>
            </p:nvSpPr>
            <p:spPr bwMode="auto">
              <a:xfrm>
                <a:off x="3012385" y="4157031"/>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132" name="Oval 131"/>
              <p:cNvSpPr/>
              <p:nvPr/>
            </p:nvSpPr>
            <p:spPr bwMode="auto">
              <a:xfrm>
                <a:off x="1549361" y="4522788"/>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133" name="Oval 132"/>
              <p:cNvSpPr/>
              <p:nvPr/>
            </p:nvSpPr>
            <p:spPr bwMode="auto">
              <a:xfrm>
                <a:off x="1915117" y="4522788"/>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134" name="Oval 133"/>
              <p:cNvSpPr/>
              <p:nvPr/>
            </p:nvSpPr>
            <p:spPr bwMode="auto">
              <a:xfrm>
                <a:off x="2280873" y="4522788"/>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135" name="Oval 134"/>
              <p:cNvSpPr/>
              <p:nvPr/>
            </p:nvSpPr>
            <p:spPr bwMode="auto">
              <a:xfrm>
                <a:off x="2646629" y="4522788"/>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136" name="Oval 135"/>
              <p:cNvSpPr/>
              <p:nvPr/>
            </p:nvSpPr>
            <p:spPr bwMode="auto">
              <a:xfrm>
                <a:off x="3012385" y="452278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137" name="Oval 136"/>
              <p:cNvSpPr/>
              <p:nvPr/>
            </p:nvSpPr>
            <p:spPr bwMode="auto">
              <a:xfrm>
                <a:off x="3378141" y="4157031"/>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sp>
            <p:nvSpPr>
              <p:cNvPr id="138" name="Oval 137"/>
              <p:cNvSpPr/>
              <p:nvPr/>
            </p:nvSpPr>
            <p:spPr bwMode="auto">
              <a:xfrm>
                <a:off x="3378141" y="4522787"/>
                <a:ext cx="274317" cy="274316"/>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340" tIns="45672" rIns="91340" bIns="45672" numCol="1" rtlCol="0" anchor="t" anchorCtr="0" compatLnSpc="1">
                <a:prstTxWarp prst="textNoShape">
                  <a:avLst/>
                </a:prstTxWarp>
              </a:bodyPr>
              <a:lstStyle/>
              <a:p>
                <a:pPr defTabSz="913453"/>
                <a:endParaRPr lang="en-US" b="1">
                  <a:latin typeface="Arial" charset="0"/>
                </a:endParaRPr>
              </a:p>
            </p:txBody>
          </p:sp>
        </p:grpSp>
        <p:sp>
          <p:nvSpPr>
            <p:cNvPr id="178" name="Can 177"/>
            <p:cNvSpPr/>
            <p:nvPr/>
          </p:nvSpPr>
          <p:spPr bwMode="auto">
            <a:xfrm>
              <a:off x="5095218" y="5284135"/>
              <a:ext cx="540128" cy="699544"/>
            </a:xfrm>
            <a:prstGeom prst="can">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179" name="Can 178"/>
            <p:cNvSpPr/>
            <p:nvPr/>
          </p:nvSpPr>
          <p:spPr bwMode="auto">
            <a:xfrm>
              <a:off x="4322637" y="5154295"/>
              <a:ext cx="540128" cy="699544"/>
            </a:xfrm>
            <a:prstGeom prst="can">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180" name="Can 179"/>
            <p:cNvSpPr/>
            <p:nvPr/>
          </p:nvSpPr>
          <p:spPr bwMode="auto">
            <a:xfrm>
              <a:off x="3538749" y="5326775"/>
              <a:ext cx="540128" cy="699544"/>
            </a:xfrm>
            <a:prstGeom prst="can">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182" name="Curved Down Arrow 181"/>
            <p:cNvSpPr/>
            <p:nvPr/>
          </p:nvSpPr>
          <p:spPr>
            <a:xfrm>
              <a:off x="5643963" y="1787509"/>
              <a:ext cx="1567766" cy="689916"/>
            </a:xfrm>
            <a:prstGeom prst="curved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83" name="Curved Down Arrow 182"/>
            <p:cNvSpPr/>
            <p:nvPr/>
          </p:nvSpPr>
          <p:spPr>
            <a:xfrm>
              <a:off x="2268884" y="1798789"/>
              <a:ext cx="1567766" cy="689916"/>
            </a:xfrm>
            <a:prstGeom prst="curved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84" name="Curved Down Arrow 183"/>
            <p:cNvSpPr/>
            <p:nvPr/>
          </p:nvSpPr>
          <p:spPr>
            <a:xfrm rot="10991235">
              <a:off x="2060696" y="3723018"/>
              <a:ext cx="1567766" cy="689916"/>
            </a:xfrm>
            <a:prstGeom prst="curved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85" name="Curved Down Arrow 184"/>
            <p:cNvSpPr/>
            <p:nvPr/>
          </p:nvSpPr>
          <p:spPr>
            <a:xfrm rot="10991235">
              <a:off x="5583799" y="3812698"/>
              <a:ext cx="1567766" cy="689916"/>
            </a:xfrm>
            <a:prstGeom prst="curved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86" name="TextBox 185"/>
            <p:cNvSpPr txBox="1"/>
            <p:nvPr/>
          </p:nvSpPr>
          <p:spPr>
            <a:xfrm>
              <a:off x="217897" y="3738117"/>
              <a:ext cx="1959841" cy="461665"/>
            </a:xfrm>
            <a:prstGeom prst="rect">
              <a:avLst/>
            </a:prstGeom>
            <a:noFill/>
          </p:spPr>
          <p:txBody>
            <a:bodyPr wrap="none" rtlCol="0">
              <a:spAutoFit/>
            </a:bodyPr>
            <a:lstStyle/>
            <a:p>
              <a:r>
                <a:rPr lang="en-US" sz="2200" dirty="0" smtClean="0"/>
                <a:t>Application 1</a:t>
              </a:r>
            </a:p>
          </p:txBody>
        </p:sp>
        <p:sp>
          <p:nvSpPr>
            <p:cNvPr id="187" name="TextBox 186"/>
            <p:cNvSpPr txBox="1"/>
            <p:nvPr/>
          </p:nvSpPr>
          <p:spPr>
            <a:xfrm>
              <a:off x="7184159" y="3735270"/>
              <a:ext cx="1959841" cy="461665"/>
            </a:xfrm>
            <a:prstGeom prst="rect">
              <a:avLst/>
            </a:prstGeom>
            <a:noFill/>
          </p:spPr>
          <p:txBody>
            <a:bodyPr wrap="none" rtlCol="0">
              <a:spAutoFit/>
            </a:bodyPr>
            <a:lstStyle/>
            <a:p>
              <a:r>
                <a:rPr lang="en-US" sz="2200" dirty="0" smtClean="0"/>
                <a:t>Application 2</a:t>
              </a:r>
            </a:p>
          </p:txBody>
        </p:sp>
        <p:sp>
          <p:nvSpPr>
            <p:cNvPr id="188" name="TextBox 187"/>
            <p:cNvSpPr txBox="1"/>
            <p:nvPr/>
          </p:nvSpPr>
          <p:spPr>
            <a:xfrm>
              <a:off x="3605274" y="3628939"/>
              <a:ext cx="2009459" cy="400110"/>
            </a:xfrm>
            <a:prstGeom prst="rect">
              <a:avLst/>
            </a:prstGeom>
            <a:noFill/>
          </p:spPr>
          <p:txBody>
            <a:bodyPr wrap="none" rtlCol="0">
              <a:spAutoFit/>
            </a:bodyPr>
            <a:lstStyle/>
            <a:p>
              <a:r>
                <a:rPr lang="en-US" sz="2000" dirty="0" smtClean="0"/>
                <a:t>Staging Servers</a:t>
              </a:r>
            </a:p>
          </p:txBody>
        </p:sp>
        <p:sp>
          <p:nvSpPr>
            <p:cNvPr id="189" name="Up Arrow 188"/>
            <p:cNvSpPr/>
            <p:nvPr/>
          </p:nvSpPr>
          <p:spPr>
            <a:xfrm>
              <a:off x="3903739" y="3965221"/>
              <a:ext cx="564396" cy="1447483"/>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90" name="Up Arrow 189"/>
            <p:cNvSpPr/>
            <p:nvPr/>
          </p:nvSpPr>
          <p:spPr>
            <a:xfrm rot="10800000">
              <a:off x="4636212" y="3993444"/>
              <a:ext cx="564396" cy="1560379"/>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91" name="TextBox 190"/>
            <p:cNvSpPr txBox="1"/>
            <p:nvPr/>
          </p:nvSpPr>
          <p:spPr>
            <a:xfrm>
              <a:off x="5099941" y="4711807"/>
              <a:ext cx="1470234" cy="461665"/>
            </a:xfrm>
            <a:prstGeom prst="rect">
              <a:avLst/>
            </a:prstGeom>
            <a:noFill/>
          </p:spPr>
          <p:txBody>
            <a:bodyPr wrap="square" rtlCol="0">
              <a:spAutoFit/>
            </a:bodyPr>
            <a:lstStyle/>
            <a:p>
              <a:r>
                <a:rPr lang="en-US" sz="2200" dirty="0" smtClean="0"/>
                <a:t>Backup</a:t>
              </a:r>
              <a:endParaRPr lang="en-US" sz="2200" dirty="0"/>
            </a:p>
          </p:txBody>
        </p:sp>
        <p:sp>
          <p:nvSpPr>
            <p:cNvPr id="192" name="TextBox 191"/>
            <p:cNvSpPr txBox="1"/>
            <p:nvPr/>
          </p:nvSpPr>
          <p:spPr>
            <a:xfrm>
              <a:off x="2794087" y="4738767"/>
              <a:ext cx="1470234" cy="461665"/>
            </a:xfrm>
            <a:prstGeom prst="rect">
              <a:avLst/>
            </a:prstGeom>
            <a:noFill/>
          </p:spPr>
          <p:txBody>
            <a:bodyPr wrap="square" rtlCol="0">
              <a:spAutoFit/>
            </a:bodyPr>
            <a:lstStyle/>
            <a:p>
              <a:r>
                <a:rPr lang="en-US" sz="2200" dirty="0" smtClean="0"/>
                <a:t>Restore</a:t>
              </a:r>
              <a:endParaRPr lang="en-US" sz="2200" dirty="0"/>
            </a:p>
          </p:txBody>
        </p:sp>
        <p:sp>
          <p:nvSpPr>
            <p:cNvPr id="193" name="Cloud 192"/>
            <p:cNvSpPr/>
            <p:nvPr/>
          </p:nvSpPr>
          <p:spPr>
            <a:xfrm>
              <a:off x="2900368" y="1834551"/>
              <a:ext cx="3182567" cy="2571502"/>
            </a:xfrm>
            <a:prstGeom prst="cloud">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TextBox 193"/>
            <p:cNvSpPr txBox="1"/>
            <p:nvPr/>
          </p:nvSpPr>
          <p:spPr>
            <a:xfrm>
              <a:off x="3677360" y="2085428"/>
              <a:ext cx="2080317" cy="523220"/>
            </a:xfrm>
            <a:prstGeom prst="rect">
              <a:avLst/>
            </a:prstGeom>
            <a:noFill/>
          </p:spPr>
          <p:txBody>
            <a:bodyPr wrap="none" rtlCol="0">
              <a:spAutoFit/>
            </a:bodyPr>
            <a:lstStyle/>
            <a:p>
              <a:pPr algn="ctr"/>
              <a:r>
                <a:rPr lang="en-US" sz="1400" b="1" dirty="0" smtClean="0"/>
                <a:t>Self-contained, elastic</a:t>
              </a:r>
            </a:p>
            <a:p>
              <a:pPr algn="ctr"/>
              <a:r>
                <a:rPr lang="en-US" sz="1400" b="1" dirty="0" smtClean="0"/>
                <a:t>shared space</a:t>
              </a:r>
              <a:endParaRPr lang="en-US" sz="1400" b="1" dirty="0"/>
            </a:p>
          </p:txBody>
        </p:sp>
      </p:grpSp>
      <p:sp>
        <p:nvSpPr>
          <p:cNvPr id="195" name="TextBox 194"/>
          <p:cNvSpPr txBox="1"/>
          <p:nvPr/>
        </p:nvSpPr>
        <p:spPr>
          <a:xfrm>
            <a:off x="1960350" y="6133958"/>
            <a:ext cx="6065976" cy="338554"/>
          </a:xfrm>
          <a:prstGeom prst="rect">
            <a:avLst/>
          </a:prstGeom>
          <a:noFill/>
        </p:spPr>
        <p:txBody>
          <a:bodyPr wrap="square" rtlCol="0">
            <a:spAutoFit/>
          </a:bodyPr>
          <a:lstStyle/>
          <a:p>
            <a:r>
              <a:rPr lang="en-US" sz="1600" dirty="0" smtClean="0">
                <a:latin typeface="Trebuchet MS"/>
                <a:cs typeface="Trebuchet MS"/>
              </a:rPr>
              <a:t>Figure. XXX.</a:t>
            </a:r>
            <a:endParaRPr lang="en-US" sz="1600" dirty="0">
              <a:latin typeface="Trebuchet MS"/>
              <a:cs typeface="Trebuchet MS"/>
            </a:endParaRPr>
          </a:p>
        </p:txBody>
      </p:sp>
    </p:spTree>
    <p:extLst>
      <p:ext uri="{BB962C8B-B14F-4D97-AF65-F5344CB8AC3E}">
        <p14:creationId xmlns:p14="http://schemas.microsoft.com/office/powerpoint/2010/main" val="1357634027"/>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Example application: FEM-AMR workflow	</a:t>
            </a:r>
            <a:endParaRPr lang="en-US" sz="2800" dirty="0"/>
          </a:p>
        </p:txBody>
      </p:sp>
      <p:sp>
        <p:nvSpPr>
          <p:cNvPr id="3" name="Content Placeholder 2"/>
          <p:cNvSpPr>
            <a:spLocks noGrp="1"/>
          </p:cNvSpPr>
          <p:nvPr>
            <p:ph idx="1"/>
          </p:nvPr>
        </p:nvSpPr>
        <p:spPr>
          <a:xfrm>
            <a:off x="457200" y="1341128"/>
            <a:ext cx="8229600" cy="1173482"/>
          </a:xfrm>
        </p:spPr>
        <p:txBody>
          <a:bodyPr>
            <a:normAutofit/>
          </a:bodyPr>
          <a:lstStyle/>
          <a:p>
            <a:r>
              <a:rPr lang="en-US" dirty="0" smtClean="0">
                <a:solidFill>
                  <a:schemeClr val="tx1"/>
                </a:solidFill>
              </a:rPr>
              <a:t>Multiple AMR services connect to the data staging service, retrieve data generated by one big FEM simulation, and analyze the data in parallel </a:t>
            </a:r>
          </a:p>
          <a:p>
            <a:pPr marL="456678" lvl="1" indent="0">
              <a:buNone/>
            </a:pPr>
            <a:endParaRPr lang="en-US" dirty="0" smtClean="0">
              <a:solidFill>
                <a:schemeClr val="tx1"/>
              </a:solidFill>
            </a:endParaRPr>
          </a:p>
          <a:p>
            <a:pPr marL="456678" lvl="1" indent="0">
              <a:buNone/>
            </a:pPr>
            <a:endParaRPr lang="en-US" dirty="0">
              <a:solidFill>
                <a:schemeClr val="tx1"/>
              </a:solidFill>
            </a:endParaRPr>
          </a:p>
          <a:p>
            <a:pPr lvl="1"/>
            <a:endParaRPr lang="en-US" dirty="0" smtClean="0">
              <a:solidFill>
                <a:schemeClr val="tx1"/>
              </a:solidFill>
            </a:endParaRPr>
          </a:p>
          <a:p>
            <a:pPr lvl="1"/>
            <a:endParaRPr lang="en-US" dirty="0">
              <a:solidFill>
                <a:schemeClr val="tx1"/>
              </a:solidFill>
            </a:endParaRPr>
          </a:p>
          <a:p>
            <a:pPr marL="456678" lvl="1" indent="0">
              <a:buNone/>
            </a:pPr>
            <a:endParaRPr lang="en-US" dirty="0" smtClean="0">
              <a:solidFill>
                <a:schemeClr val="tx1"/>
              </a:solidFill>
            </a:endParaRPr>
          </a:p>
        </p:txBody>
      </p:sp>
      <p:grpSp>
        <p:nvGrpSpPr>
          <p:cNvPr id="156" name="Group 155"/>
          <p:cNvGrpSpPr/>
          <p:nvPr/>
        </p:nvGrpSpPr>
        <p:grpSpPr>
          <a:xfrm>
            <a:off x="656901" y="2640896"/>
            <a:ext cx="7295612" cy="3208244"/>
            <a:chOff x="125413" y="1518291"/>
            <a:chExt cx="7295612" cy="3208244"/>
          </a:xfrm>
        </p:grpSpPr>
        <p:sp>
          <p:nvSpPr>
            <p:cNvPr id="157" name="Cloud 156"/>
            <p:cNvSpPr/>
            <p:nvPr/>
          </p:nvSpPr>
          <p:spPr>
            <a:xfrm>
              <a:off x="2884691" y="1928631"/>
              <a:ext cx="3041976" cy="2571502"/>
            </a:xfrm>
            <a:prstGeom prst="cloud">
              <a:avLst/>
            </a:prstGeom>
            <a:solidFill>
              <a:srgbClr val="3783D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TextBox 157"/>
            <p:cNvSpPr txBox="1"/>
            <p:nvPr/>
          </p:nvSpPr>
          <p:spPr>
            <a:xfrm>
              <a:off x="3213139" y="2319876"/>
              <a:ext cx="2871101" cy="1323439"/>
            </a:xfrm>
            <a:prstGeom prst="rect">
              <a:avLst/>
            </a:prstGeom>
            <a:noFill/>
          </p:spPr>
          <p:txBody>
            <a:bodyPr wrap="square" rtlCol="0">
              <a:spAutoFit/>
            </a:bodyPr>
            <a:lstStyle/>
            <a:p>
              <a:r>
                <a:rPr lang="en-US" sz="2000" dirty="0" smtClean="0"/>
                <a:t>Self-contained,</a:t>
              </a:r>
              <a:endParaRPr lang="en-US" sz="2000" dirty="0"/>
            </a:p>
            <a:p>
              <a:r>
                <a:rPr lang="en-US" sz="2000" dirty="0" smtClean="0"/>
                <a:t>Self-managed,</a:t>
              </a:r>
            </a:p>
            <a:p>
              <a:r>
                <a:rPr lang="en-US" sz="2000" dirty="0" smtClean="0"/>
                <a:t>Elastic </a:t>
              </a:r>
              <a:r>
                <a:rPr lang="en-US" sz="2000" b="1" dirty="0" smtClean="0"/>
                <a:t>data staging service</a:t>
              </a:r>
              <a:endParaRPr lang="en-US" sz="2000" b="1" dirty="0"/>
            </a:p>
          </p:txBody>
        </p:sp>
        <p:sp>
          <p:nvSpPr>
            <p:cNvPr id="219" name="Oval 218"/>
            <p:cNvSpPr/>
            <p:nvPr/>
          </p:nvSpPr>
          <p:spPr>
            <a:xfrm>
              <a:off x="125413" y="2477427"/>
              <a:ext cx="1599122" cy="159935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20" name="TextBox 219"/>
            <p:cNvSpPr txBox="1"/>
            <p:nvPr/>
          </p:nvSpPr>
          <p:spPr>
            <a:xfrm>
              <a:off x="142642" y="3063850"/>
              <a:ext cx="1621658" cy="461665"/>
            </a:xfrm>
            <a:prstGeom prst="rect">
              <a:avLst/>
            </a:prstGeom>
            <a:noFill/>
          </p:spPr>
          <p:txBody>
            <a:bodyPr wrap="none" rtlCol="0">
              <a:spAutoFit/>
            </a:bodyPr>
            <a:lstStyle/>
            <a:p>
              <a:r>
                <a:rPr lang="en-US" dirty="0" smtClean="0"/>
                <a:t>Simulation</a:t>
              </a:r>
              <a:endParaRPr lang="en-US" dirty="0"/>
            </a:p>
          </p:txBody>
        </p:sp>
        <p:sp>
          <p:nvSpPr>
            <p:cNvPr id="222" name="Right Arrow 221"/>
            <p:cNvSpPr/>
            <p:nvPr/>
          </p:nvSpPr>
          <p:spPr>
            <a:xfrm>
              <a:off x="1682218" y="2853744"/>
              <a:ext cx="1238536" cy="674236"/>
            </a:xfrm>
            <a:prstGeom prst="rightArrow">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n w="18000">
                    <a:solidFill>
                      <a:schemeClr val="accent2">
                        <a:satMod val="140000"/>
                      </a:schemeClr>
                    </a:solidFill>
                    <a:prstDash val="solid"/>
                    <a:miter lim="800000"/>
                  </a:ln>
                  <a:solidFill>
                    <a:srgbClr val="000000"/>
                  </a:solidFill>
                  <a:effectLst>
                    <a:outerShdw blurRad="25500" dist="23000" dir="7020000" algn="tl">
                      <a:srgbClr val="000000">
                        <a:alpha val="50000"/>
                      </a:srgbClr>
                    </a:outerShdw>
                  </a:effectLst>
                </a:rPr>
                <a:t>Data</a:t>
              </a:r>
              <a:endParaRPr lang="en-US" b="1" dirty="0">
                <a:ln w="18000">
                  <a:solidFill>
                    <a:schemeClr val="accent2">
                      <a:satMod val="140000"/>
                    </a:schemeClr>
                  </a:solidFill>
                  <a:prstDash val="solid"/>
                  <a:miter lim="800000"/>
                </a:ln>
                <a:solidFill>
                  <a:srgbClr val="000000"/>
                </a:solidFill>
                <a:effectLst>
                  <a:outerShdw blurRad="25500" dist="23000" dir="7020000" algn="tl">
                    <a:srgbClr val="000000">
                      <a:alpha val="50000"/>
                    </a:srgbClr>
                  </a:outerShdw>
                </a:effectLst>
              </a:endParaRPr>
            </a:p>
          </p:txBody>
        </p:sp>
        <p:sp>
          <p:nvSpPr>
            <p:cNvPr id="223" name="Oval 222"/>
            <p:cNvSpPr/>
            <p:nvPr/>
          </p:nvSpPr>
          <p:spPr>
            <a:xfrm>
              <a:off x="6011167" y="1518291"/>
              <a:ext cx="1000260" cy="815355"/>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4" name="Straight Arrow Connector 223"/>
            <p:cNvCxnSpPr/>
            <p:nvPr/>
          </p:nvCxnSpPr>
          <p:spPr>
            <a:xfrm flipV="1">
              <a:off x="5553245" y="2018921"/>
              <a:ext cx="494313" cy="10683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5" name="Oval 224"/>
            <p:cNvSpPr/>
            <p:nvPr/>
          </p:nvSpPr>
          <p:spPr>
            <a:xfrm>
              <a:off x="6461144" y="2755266"/>
              <a:ext cx="959881" cy="815355"/>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6" name="Straight Arrow Connector 225"/>
            <p:cNvCxnSpPr>
              <a:endCxn id="225" idx="2"/>
            </p:cNvCxnSpPr>
            <p:nvPr/>
          </p:nvCxnSpPr>
          <p:spPr>
            <a:xfrm flipV="1">
              <a:off x="5896356" y="3162944"/>
              <a:ext cx="564788" cy="4210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7" name="Oval 226"/>
            <p:cNvSpPr/>
            <p:nvPr/>
          </p:nvSpPr>
          <p:spPr>
            <a:xfrm>
              <a:off x="5707354" y="3911180"/>
              <a:ext cx="929865" cy="815355"/>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8" name="Straight Arrow Connector 227"/>
            <p:cNvCxnSpPr/>
            <p:nvPr/>
          </p:nvCxnSpPr>
          <p:spPr>
            <a:xfrm>
              <a:off x="5364992" y="4100535"/>
              <a:ext cx="366889" cy="18344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2" name="TextBox 231"/>
            <p:cNvSpPr txBox="1"/>
            <p:nvPr/>
          </p:nvSpPr>
          <p:spPr>
            <a:xfrm>
              <a:off x="6092727" y="1703845"/>
              <a:ext cx="862271" cy="461665"/>
            </a:xfrm>
            <a:prstGeom prst="rect">
              <a:avLst/>
            </a:prstGeom>
            <a:noFill/>
          </p:spPr>
          <p:txBody>
            <a:bodyPr wrap="square" rtlCol="0">
              <a:spAutoFit/>
            </a:bodyPr>
            <a:lstStyle/>
            <a:p>
              <a:r>
                <a:rPr lang="en-US" dirty="0" smtClean="0"/>
                <a:t>AMR</a:t>
              </a:r>
              <a:endParaRPr lang="en-US" dirty="0"/>
            </a:p>
          </p:txBody>
        </p:sp>
      </p:grpSp>
      <p:sp>
        <p:nvSpPr>
          <p:cNvPr id="233" name="TextBox 232"/>
          <p:cNvSpPr txBox="1"/>
          <p:nvPr/>
        </p:nvSpPr>
        <p:spPr>
          <a:xfrm>
            <a:off x="7054474" y="4040492"/>
            <a:ext cx="862271" cy="461665"/>
          </a:xfrm>
          <a:prstGeom prst="rect">
            <a:avLst/>
          </a:prstGeom>
          <a:noFill/>
        </p:spPr>
        <p:txBody>
          <a:bodyPr wrap="square" rtlCol="0">
            <a:spAutoFit/>
          </a:bodyPr>
          <a:lstStyle/>
          <a:p>
            <a:r>
              <a:rPr lang="en-US" dirty="0" smtClean="0"/>
              <a:t>AMR</a:t>
            </a:r>
            <a:endParaRPr lang="en-US" dirty="0"/>
          </a:p>
        </p:txBody>
      </p:sp>
      <p:sp>
        <p:nvSpPr>
          <p:cNvPr id="234" name="TextBox 233"/>
          <p:cNvSpPr txBox="1"/>
          <p:nvPr/>
        </p:nvSpPr>
        <p:spPr>
          <a:xfrm>
            <a:off x="6271317" y="5183832"/>
            <a:ext cx="862271" cy="461665"/>
          </a:xfrm>
          <a:prstGeom prst="rect">
            <a:avLst/>
          </a:prstGeom>
          <a:noFill/>
        </p:spPr>
        <p:txBody>
          <a:bodyPr wrap="square" rtlCol="0">
            <a:spAutoFit/>
          </a:bodyPr>
          <a:lstStyle/>
          <a:p>
            <a:r>
              <a:rPr lang="en-US" dirty="0" smtClean="0"/>
              <a:t>AMR</a:t>
            </a:r>
            <a:endParaRPr lang="en-US" dirty="0"/>
          </a:p>
        </p:txBody>
      </p:sp>
      <p:sp>
        <p:nvSpPr>
          <p:cNvPr id="235" name="TextBox 234"/>
          <p:cNvSpPr txBox="1"/>
          <p:nvPr/>
        </p:nvSpPr>
        <p:spPr>
          <a:xfrm>
            <a:off x="1831003" y="5887035"/>
            <a:ext cx="6065976" cy="830997"/>
          </a:xfrm>
          <a:prstGeom prst="rect">
            <a:avLst/>
          </a:prstGeom>
          <a:noFill/>
        </p:spPr>
        <p:txBody>
          <a:bodyPr wrap="square" rtlCol="0">
            <a:spAutoFit/>
          </a:bodyPr>
          <a:lstStyle/>
          <a:p>
            <a:r>
              <a:rPr lang="en-US" sz="1600" dirty="0" smtClean="0">
                <a:latin typeface="Trebuchet MS"/>
                <a:cs typeface="Trebuchet MS"/>
              </a:rPr>
              <a:t>Figure. Illustration of using data staging service to build the FEM-AMR workflow: connecting the different component applications, enabling data exchange and sharing.</a:t>
            </a:r>
            <a:endParaRPr lang="en-US" sz="1600" dirty="0">
              <a:latin typeface="Trebuchet MS"/>
              <a:cs typeface="Trebuchet MS"/>
            </a:endParaRPr>
          </a:p>
        </p:txBody>
      </p:sp>
    </p:spTree>
    <p:extLst>
      <p:ext uri="{BB962C8B-B14F-4D97-AF65-F5344CB8AC3E}">
        <p14:creationId xmlns:p14="http://schemas.microsoft.com/office/powerpoint/2010/main" val="3847763096"/>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60" y="609600"/>
            <a:ext cx="8807402" cy="808038"/>
          </a:xfrm>
        </p:spPr>
        <p:txBody>
          <a:bodyPr/>
          <a:lstStyle/>
          <a:p>
            <a:r>
              <a:rPr lang="en-US" sz="2800" b="1" dirty="0" smtClean="0"/>
              <a:t>Example application: Plasma edge physics workflow</a:t>
            </a:r>
            <a:endParaRPr lang="en-US" sz="2800" dirty="0"/>
          </a:p>
        </p:txBody>
      </p:sp>
      <p:sp>
        <p:nvSpPr>
          <p:cNvPr id="3" name="Content Placeholder 2"/>
          <p:cNvSpPr>
            <a:spLocks noGrp="1"/>
          </p:cNvSpPr>
          <p:nvPr>
            <p:ph idx="1"/>
          </p:nvPr>
        </p:nvSpPr>
        <p:spPr>
          <a:xfrm>
            <a:off x="457200" y="1341127"/>
            <a:ext cx="8229600" cy="1974700"/>
          </a:xfrm>
        </p:spPr>
        <p:txBody>
          <a:bodyPr>
            <a:normAutofit/>
          </a:bodyPr>
          <a:lstStyle/>
          <a:p>
            <a:r>
              <a:rPr lang="en-US" dirty="0" smtClean="0">
                <a:solidFill>
                  <a:schemeClr val="tx1"/>
                </a:solidFill>
              </a:rPr>
              <a:t>Workflow executes XGC1 and </a:t>
            </a:r>
            <a:r>
              <a:rPr lang="en-US" dirty="0" err="1" smtClean="0">
                <a:solidFill>
                  <a:schemeClr val="tx1"/>
                </a:solidFill>
              </a:rPr>
              <a:t>XGCa</a:t>
            </a:r>
            <a:r>
              <a:rPr lang="en-US" dirty="0" smtClean="0">
                <a:solidFill>
                  <a:schemeClr val="tx1"/>
                </a:solidFill>
              </a:rPr>
              <a:t> simulation codes in sequential order on the same set of compute nodes. </a:t>
            </a:r>
          </a:p>
          <a:p>
            <a:r>
              <a:rPr lang="en-US" dirty="0" smtClean="0">
                <a:solidFill>
                  <a:schemeClr val="tx1"/>
                </a:solidFill>
              </a:rPr>
              <a:t>Workflow runs for multiple coupling iterations. In each iteration, turbulence data is first generated by XGC1 and then consumed by </a:t>
            </a:r>
            <a:r>
              <a:rPr lang="en-US" dirty="0" err="1" smtClean="0">
                <a:solidFill>
                  <a:schemeClr val="tx1"/>
                </a:solidFill>
              </a:rPr>
              <a:t>XGCa</a:t>
            </a:r>
            <a:r>
              <a:rPr lang="en-US" dirty="0" smtClean="0">
                <a:solidFill>
                  <a:schemeClr val="tx1"/>
                </a:solidFill>
              </a:rPr>
              <a:t>. </a:t>
            </a:r>
            <a:endParaRPr lang="en-US" sz="2200" dirty="0" smtClean="0">
              <a:solidFill>
                <a:schemeClr val="tx1"/>
              </a:solidFill>
            </a:endParaRPr>
          </a:p>
        </p:txBody>
      </p:sp>
      <p:cxnSp>
        <p:nvCxnSpPr>
          <p:cNvPr id="5" name="Straight Arrow Connector 4"/>
          <p:cNvCxnSpPr/>
          <p:nvPr/>
        </p:nvCxnSpPr>
        <p:spPr>
          <a:xfrm>
            <a:off x="505632" y="4004209"/>
            <a:ext cx="8317045" cy="43533"/>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56" name="Rounded Rectangle 155"/>
          <p:cNvSpPr/>
          <p:nvPr/>
        </p:nvSpPr>
        <p:spPr>
          <a:xfrm>
            <a:off x="822824" y="3787078"/>
            <a:ext cx="1753803" cy="554510"/>
          </a:xfrm>
          <a:prstGeom prst="roundRect">
            <a:avLst/>
          </a:prstGeom>
          <a:solidFill>
            <a:schemeClr val="bg1">
              <a:lumMod val="85000"/>
            </a:schemeClr>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57" name="TextBox 156"/>
          <p:cNvSpPr txBox="1"/>
          <p:nvPr/>
        </p:nvSpPr>
        <p:spPr>
          <a:xfrm>
            <a:off x="1225293" y="3874090"/>
            <a:ext cx="958166" cy="427308"/>
          </a:xfrm>
          <a:prstGeom prst="rect">
            <a:avLst/>
          </a:prstGeom>
          <a:noFill/>
        </p:spPr>
        <p:txBody>
          <a:bodyPr wrap="none" rtlCol="0">
            <a:spAutoFit/>
          </a:bodyPr>
          <a:lstStyle/>
          <a:p>
            <a:r>
              <a:rPr lang="en-US" sz="2200" dirty="0" smtClean="0"/>
              <a:t>XGC1</a:t>
            </a:r>
            <a:endParaRPr lang="en-US" sz="2200" dirty="0"/>
          </a:p>
        </p:txBody>
      </p:sp>
      <p:sp>
        <p:nvSpPr>
          <p:cNvPr id="158" name="Rounded Rectangle 157"/>
          <p:cNvSpPr/>
          <p:nvPr/>
        </p:nvSpPr>
        <p:spPr>
          <a:xfrm>
            <a:off x="2651037" y="3764888"/>
            <a:ext cx="1753803" cy="554510"/>
          </a:xfrm>
          <a:prstGeom prst="roundRect">
            <a:avLst/>
          </a:prstGeom>
          <a:solidFill>
            <a:schemeClr val="bg1">
              <a:lumMod val="95000"/>
            </a:schemeClr>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19" name="TextBox 218"/>
          <p:cNvSpPr txBox="1"/>
          <p:nvPr/>
        </p:nvSpPr>
        <p:spPr>
          <a:xfrm>
            <a:off x="3053506" y="3851900"/>
            <a:ext cx="958166" cy="427308"/>
          </a:xfrm>
          <a:prstGeom prst="rect">
            <a:avLst/>
          </a:prstGeom>
          <a:noFill/>
        </p:spPr>
        <p:txBody>
          <a:bodyPr wrap="none" rtlCol="0">
            <a:spAutoFit/>
          </a:bodyPr>
          <a:lstStyle/>
          <a:p>
            <a:r>
              <a:rPr lang="en-US" sz="2200" dirty="0" err="1" smtClean="0"/>
              <a:t>XGCa</a:t>
            </a:r>
            <a:endParaRPr lang="en-US" sz="2200" dirty="0"/>
          </a:p>
        </p:txBody>
      </p:sp>
      <p:sp>
        <p:nvSpPr>
          <p:cNvPr id="220" name="Rounded Rectangle 219"/>
          <p:cNvSpPr/>
          <p:nvPr/>
        </p:nvSpPr>
        <p:spPr>
          <a:xfrm>
            <a:off x="4468669" y="3754005"/>
            <a:ext cx="1753803" cy="554510"/>
          </a:xfrm>
          <a:prstGeom prst="roundRect">
            <a:avLst/>
          </a:prstGeom>
          <a:solidFill>
            <a:schemeClr val="bg1">
              <a:lumMod val="85000"/>
            </a:schemeClr>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22" name="TextBox 221"/>
          <p:cNvSpPr txBox="1"/>
          <p:nvPr/>
        </p:nvSpPr>
        <p:spPr>
          <a:xfrm>
            <a:off x="4871138" y="3841017"/>
            <a:ext cx="958166" cy="427308"/>
          </a:xfrm>
          <a:prstGeom prst="rect">
            <a:avLst/>
          </a:prstGeom>
          <a:noFill/>
        </p:spPr>
        <p:txBody>
          <a:bodyPr wrap="none" rtlCol="0">
            <a:spAutoFit/>
          </a:bodyPr>
          <a:lstStyle/>
          <a:p>
            <a:r>
              <a:rPr lang="en-US" sz="2200" dirty="0" smtClean="0"/>
              <a:t>XGC1</a:t>
            </a:r>
            <a:endParaRPr lang="en-US" sz="2200" dirty="0"/>
          </a:p>
        </p:txBody>
      </p:sp>
      <p:sp>
        <p:nvSpPr>
          <p:cNvPr id="223" name="Rounded Rectangle 222"/>
          <p:cNvSpPr/>
          <p:nvPr/>
        </p:nvSpPr>
        <p:spPr>
          <a:xfrm>
            <a:off x="6296881" y="3731815"/>
            <a:ext cx="1753803" cy="554510"/>
          </a:xfrm>
          <a:prstGeom prst="roundRect">
            <a:avLst/>
          </a:prstGeom>
          <a:solidFill>
            <a:schemeClr val="bg1">
              <a:lumMod val="95000"/>
            </a:schemeClr>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24" name="TextBox 223"/>
          <p:cNvSpPr txBox="1"/>
          <p:nvPr/>
        </p:nvSpPr>
        <p:spPr>
          <a:xfrm>
            <a:off x="6699351" y="3818827"/>
            <a:ext cx="958166" cy="427308"/>
          </a:xfrm>
          <a:prstGeom prst="rect">
            <a:avLst/>
          </a:prstGeom>
          <a:noFill/>
        </p:spPr>
        <p:txBody>
          <a:bodyPr wrap="none" rtlCol="0">
            <a:spAutoFit/>
          </a:bodyPr>
          <a:lstStyle/>
          <a:p>
            <a:r>
              <a:rPr lang="en-US" sz="2200" dirty="0" err="1" smtClean="0"/>
              <a:t>XGCa</a:t>
            </a:r>
            <a:endParaRPr lang="en-US" sz="2200" dirty="0"/>
          </a:p>
        </p:txBody>
      </p:sp>
      <p:sp>
        <p:nvSpPr>
          <p:cNvPr id="225" name="TextBox 224"/>
          <p:cNvSpPr txBox="1"/>
          <p:nvPr/>
        </p:nvSpPr>
        <p:spPr>
          <a:xfrm>
            <a:off x="8012667" y="3645118"/>
            <a:ext cx="971118" cy="341846"/>
          </a:xfrm>
          <a:prstGeom prst="rect">
            <a:avLst/>
          </a:prstGeom>
          <a:noFill/>
        </p:spPr>
        <p:txBody>
          <a:bodyPr wrap="square" rtlCol="0">
            <a:spAutoFit/>
          </a:bodyPr>
          <a:lstStyle/>
          <a:p>
            <a:r>
              <a:rPr lang="en-US" sz="1600" dirty="0" smtClean="0"/>
              <a:t>Timeline</a:t>
            </a:r>
            <a:endParaRPr lang="en-US" sz="1600" dirty="0"/>
          </a:p>
        </p:txBody>
      </p:sp>
      <p:sp>
        <p:nvSpPr>
          <p:cNvPr id="226" name="Cloud 225"/>
          <p:cNvSpPr/>
          <p:nvPr/>
        </p:nvSpPr>
        <p:spPr>
          <a:xfrm>
            <a:off x="1073164" y="5208904"/>
            <a:ext cx="7198716" cy="776045"/>
          </a:xfrm>
          <a:prstGeom prst="cloud">
            <a:avLst/>
          </a:prstGeom>
          <a:solidFill>
            <a:srgbClr val="3783D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TextBox 226"/>
          <p:cNvSpPr txBox="1"/>
          <p:nvPr/>
        </p:nvSpPr>
        <p:spPr>
          <a:xfrm>
            <a:off x="3374748" y="5427421"/>
            <a:ext cx="2689705" cy="370334"/>
          </a:xfrm>
          <a:prstGeom prst="rect">
            <a:avLst/>
          </a:prstGeom>
          <a:noFill/>
        </p:spPr>
        <p:txBody>
          <a:bodyPr wrap="square" rtlCol="0">
            <a:spAutoFit/>
          </a:bodyPr>
          <a:lstStyle/>
          <a:p>
            <a:r>
              <a:rPr lang="en-US" sz="2000" b="1" dirty="0"/>
              <a:t>D</a:t>
            </a:r>
            <a:r>
              <a:rPr lang="en-US" sz="2000" b="1" dirty="0" smtClean="0"/>
              <a:t>ata staging service</a:t>
            </a:r>
            <a:endParaRPr lang="en-US" sz="2000" b="1" dirty="0"/>
          </a:p>
        </p:txBody>
      </p:sp>
      <p:cxnSp>
        <p:nvCxnSpPr>
          <p:cNvPr id="231" name="Straight Arrow Connector 230"/>
          <p:cNvCxnSpPr/>
          <p:nvPr/>
        </p:nvCxnSpPr>
        <p:spPr>
          <a:xfrm flipV="1">
            <a:off x="2885078" y="4341589"/>
            <a:ext cx="264383" cy="925071"/>
          </a:xfrm>
          <a:prstGeom prst="straightConnector1">
            <a:avLst/>
          </a:prstGeom>
          <a:ln w="381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32" name="Straight Arrow Connector 231"/>
          <p:cNvCxnSpPr/>
          <p:nvPr/>
        </p:nvCxnSpPr>
        <p:spPr>
          <a:xfrm flipV="1">
            <a:off x="3149025" y="4341165"/>
            <a:ext cx="264383" cy="925071"/>
          </a:xfrm>
          <a:prstGeom prst="straightConnector1">
            <a:avLst/>
          </a:prstGeom>
          <a:ln w="381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33" name="Straight Arrow Connector 232"/>
          <p:cNvCxnSpPr/>
          <p:nvPr/>
        </p:nvCxnSpPr>
        <p:spPr>
          <a:xfrm flipV="1">
            <a:off x="3413408" y="4362932"/>
            <a:ext cx="264383" cy="925071"/>
          </a:xfrm>
          <a:prstGeom prst="straightConnector1">
            <a:avLst/>
          </a:prstGeom>
          <a:ln w="381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34" name="Straight Arrow Connector 233"/>
          <p:cNvCxnSpPr/>
          <p:nvPr/>
        </p:nvCxnSpPr>
        <p:spPr>
          <a:xfrm flipV="1">
            <a:off x="3686578" y="4341165"/>
            <a:ext cx="264383" cy="925071"/>
          </a:xfrm>
          <a:prstGeom prst="straightConnector1">
            <a:avLst/>
          </a:prstGeom>
          <a:ln w="381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35" name="Straight Arrow Connector 234"/>
          <p:cNvCxnSpPr/>
          <p:nvPr/>
        </p:nvCxnSpPr>
        <p:spPr>
          <a:xfrm>
            <a:off x="4791145" y="4341165"/>
            <a:ext cx="276933" cy="879499"/>
          </a:xfrm>
          <a:prstGeom prst="straightConnector1">
            <a:avLst/>
          </a:prstGeom>
          <a:ln w="381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36" name="Straight Arrow Connector 235"/>
          <p:cNvCxnSpPr/>
          <p:nvPr/>
        </p:nvCxnSpPr>
        <p:spPr>
          <a:xfrm>
            <a:off x="5056577" y="4297209"/>
            <a:ext cx="305473" cy="911696"/>
          </a:xfrm>
          <a:prstGeom prst="straightConnector1">
            <a:avLst/>
          </a:prstGeom>
          <a:ln w="381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37" name="Straight Arrow Connector 236"/>
          <p:cNvCxnSpPr/>
          <p:nvPr/>
        </p:nvCxnSpPr>
        <p:spPr>
          <a:xfrm>
            <a:off x="5354008" y="4297208"/>
            <a:ext cx="325532" cy="911697"/>
          </a:xfrm>
          <a:prstGeom prst="straightConnector1">
            <a:avLst/>
          </a:prstGeom>
          <a:ln w="381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38" name="Straight Arrow Connector 237"/>
          <p:cNvCxnSpPr/>
          <p:nvPr/>
        </p:nvCxnSpPr>
        <p:spPr>
          <a:xfrm>
            <a:off x="5662455" y="4308092"/>
            <a:ext cx="311057" cy="924330"/>
          </a:xfrm>
          <a:prstGeom prst="straightConnector1">
            <a:avLst/>
          </a:prstGeom>
          <a:ln w="381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39" name="Straight Arrow Connector 238"/>
          <p:cNvCxnSpPr/>
          <p:nvPr/>
        </p:nvCxnSpPr>
        <p:spPr>
          <a:xfrm flipV="1">
            <a:off x="6467385" y="4297634"/>
            <a:ext cx="228777" cy="887755"/>
          </a:xfrm>
          <a:prstGeom prst="straightConnector1">
            <a:avLst/>
          </a:prstGeom>
          <a:ln w="381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40" name="Straight Arrow Connector 239"/>
          <p:cNvCxnSpPr/>
          <p:nvPr/>
        </p:nvCxnSpPr>
        <p:spPr>
          <a:xfrm flipV="1">
            <a:off x="6714322" y="4297210"/>
            <a:ext cx="234029" cy="888179"/>
          </a:xfrm>
          <a:prstGeom prst="straightConnector1">
            <a:avLst/>
          </a:prstGeom>
          <a:ln w="381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43" name="Straight Arrow Connector 242"/>
          <p:cNvCxnSpPr/>
          <p:nvPr/>
        </p:nvCxnSpPr>
        <p:spPr>
          <a:xfrm flipV="1">
            <a:off x="457666" y="3409893"/>
            <a:ext cx="1082748" cy="10844"/>
          </a:xfrm>
          <a:prstGeom prst="straightConnector1">
            <a:avLst/>
          </a:prstGeom>
          <a:ln w="381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44" name="TextBox 243"/>
          <p:cNvSpPr txBox="1"/>
          <p:nvPr/>
        </p:nvSpPr>
        <p:spPr>
          <a:xfrm>
            <a:off x="1474912" y="3221362"/>
            <a:ext cx="1794055" cy="338554"/>
          </a:xfrm>
          <a:prstGeom prst="rect">
            <a:avLst/>
          </a:prstGeom>
          <a:noFill/>
        </p:spPr>
        <p:txBody>
          <a:bodyPr wrap="square" rtlCol="0">
            <a:spAutoFit/>
          </a:bodyPr>
          <a:lstStyle/>
          <a:p>
            <a:r>
              <a:rPr lang="en-US" sz="1600" dirty="0" smtClean="0"/>
              <a:t>turbulence data</a:t>
            </a:r>
            <a:endParaRPr lang="en-US" sz="1600" dirty="0"/>
          </a:p>
        </p:txBody>
      </p:sp>
      <p:sp>
        <p:nvSpPr>
          <p:cNvPr id="245" name="TextBox 244"/>
          <p:cNvSpPr txBox="1"/>
          <p:nvPr/>
        </p:nvSpPr>
        <p:spPr>
          <a:xfrm>
            <a:off x="1854521" y="5991729"/>
            <a:ext cx="6065976" cy="830997"/>
          </a:xfrm>
          <a:prstGeom prst="rect">
            <a:avLst/>
          </a:prstGeom>
          <a:noFill/>
        </p:spPr>
        <p:txBody>
          <a:bodyPr wrap="square" rtlCol="0">
            <a:spAutoFit/>
          </a:bodyPr>
          <a:lstStyle/>
          <a:p>
            <a:r>
              <a:rPr lang="en-US" sz="1600" dirty="0" smtClean="0">
                <a:latin typeface="Trebuchet MS"/>
                <a:cs typeface="Trebuchet MS"/>
              </a:rPr>
              <a:t>Figure. Illustration of using data staging service to build the XGC1-XGCa workflow: connecting the different component applications, enabling data exchange and sharing.</a:t>
            </a:r>
            <a:endParaRPr lang="en-US" sz="1600" dirty="0">
              <a:latin typeface="Trebuchet MS"/>
              <a:cs typeface="Trebuchet MS"/>
            </a:endParaRPr>
          </a:p>
        </p:txBody>
      </p:sp>
      <p:cxnSp>
        <p:nvCxnSpPr>
          <p:cNvPr id="246" name="Straight Arrow Connector 245"/>
          <p:cNvCxnSpPr/>
          <p:nvPr/>
        </p:nvCxnSpPr>
        <p:spPr>
          <a:xfrm flipV="1">
            <a:off x="3326369" y="3409436"/>
            <a:ext cx="1082748" cy="10844"/>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48" name="Straight Arrow Connector 247"/>
          <p:cNvCxnSpPr/>
          <p:nvPr/>
        </p:nvCxnSpPr>
        <p:spPr>
          <a:xfrm flipV="1">
            <a:off x="2761010" y="4338794"/>
            <a:ext cx="249264" cy="914858"/>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52" name="Straight Arrow Connector 251"/>
          <p:cNvCxnSpPr/>
          <p:nvPr/>
        </p:nvCxnSpPr>
        <p:spPr>
          <a:xfrm flipV="1">
            <a:off x="4480134" y="4303065"/>
            <a:ext cx="234712" cy="952873"/>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56" name="Straight Arrow Connector 255"/>
          <p:cNvCxnSpPr/>
          <p:nvPr/>
        </p:nvCxnSpPr>
        <p:spPr>
          <a:xfrm>
            <a:off x="5853129" y="4300777"/>
            <a:ext cx="331577" cy="907671"/>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57" name="Straight Arrow Connector 256"/>
          <p:cNvCxnSpPr/>
          <p:nvPr/>
        </p:nvCxnSpPr>
        <p:spPr>
          <a:xfrm flipV="1">
            <a:off x="6302760" y="4268246"/>
            <a:ext cx="235178" cy="964176"/>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58" name="Straight Arrow Connector 257"/>
          <p:cNvCxnSpPr/>
          <p:nvPr/>
        </p:nvCxnSpPr>
        <p:spPr>
          <a:xfrm flipV="1">
            <a:off x="6949499" y="4284995"/>
            <a:ext cx="245324" cy="947427"/>
          </a:xfrm>
          <a:prstGeom prst="straightConnector1">
            <a:avLst/>
          </a:prstGeom>
          <a:ln w="381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59" name="Straight Arrow Connector 258"/>
          <p:cNvCxnSpPr/>
          <p:nvPr/>
        </p:nvCxnSpPr>
        <p:spPr>
          <a:xfrm flipV="1">
            <a:off x="7208194" y="4272780"/>
            <a:ext cx="244859" cy="947884"/>
          </a:xfrm>
          <a:prstGeom prst="straightConnector1">
            <a:avLst/>
          </a:prstGeom>
          <a:ln w="381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0" name="Straight Arrow Connector 259"/>
          <p:cNvCxnSpPr/>
          <p:nvPr/>
        </p:nvCxnSpPr>
        <p:spPr>
          <a:xfrm>
            <a:off x="1152371" y="4375982"/>
            <a:ext cx="352766" cy="1115121"/>
          </a:xfrm>
          <a:prstGeom prst="straightConnector1">
            <a:avLst/>
          </a:prstGeom>
          <a:ln w="381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1" name="Straight Arrow Connector 260"/>
          <p:cNvCxnSpPr/>
          <p:nvPr/>
        </p:nvCxnSpPr>
        <p:spPr>
          <a:xfrm>
            <a:off x="1417803" y="4332026"/>
            <a:ext cx="346029" cy="1076770"/>
          </a:xfrm>
          <a:prstGeom prst="straightConnector1">
            <a:avLst/>
          </a:prstGeom>
          <a:ln w="381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2" name="Straight Arrow Connector 261"/>
          <p:cNvCxnSpPr/>
          <p:nvPr/>
        </p:nvCxnSpPr>
        <p:spPr>
          <a:xfrm>
            <a:off x="1715234" y="4332025"/>
            <a:ext cx="366088" cy="1029738"/>
          </a:xfrm>
          <a:prstGeom prst="straightConnector1">
            <a:avLst/>
          </a:prstGeom>
          <a:ln w="381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3" name="Straight Arrow Connector 262"/>
          <p:cNvCxnSpPr/>
          <p:nvPr/>
        </p:nvCxnSpPr>
        <p:spPr>
          <a:xfrm>
            <a:off x="2023681" y="4342909"/>
            <a:ext cx="316336" cy="995337"/>
          </a:xfrm>
          <a:prstGeom prst="straightConnector1">
            <a:avLst/>
          </a:prstGeom>
          <a:ln w="381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4" name="Straight Arrow Connector 263"/>
          <p:cNvCxnSpPr/>
          <p:nvPr/>
        </p:nvCxnSpPr>
        <p:spPr>
          <a:xfrm>
            <a:off x="2214355" y="4335594"/>
            <a:ext cx="325563" cy="967377"/>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5" name="Straight Arrow Connector 264"/>
          <p:cNvCxnSpPr/>
          <p:nvPr/>
        </p:nvCxnSpPr>
        <p:spPr>
          <a:xfrm>
            <a:off x="4012998" y="4335136"/>
            <a:ext cx="302511" cy="920802"/>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67" name="TextBox 266"/>
          <p:cNvSpPr txBox="1"/>
          <p:nvPr/>
        </p:nvSpPr>
        <p:spPr>
          <a:xfrm>
            <a:off x="4343614" y="3232663"/>
            <a:ext cx="1794055" cy="338554"/>
          </a:xfrm>
          <a:prstGeom prst="rect">
            <a:avLst/>
          </a:prstGeom>
          <a:noFill/>
        </p:spPr>
        <p:txBody>
          <a:bodyPr wrap="square" rtlCol="0">
            <a:spAutoFit/>
          </a:bodyPr>
          <a:lstStyle/>
          <a:p>
            <a:r>
              <a:rPr lang="en-US" sz="1600" dirty="0" smtClean="0"/>
              <a:t>particle data</a:t>
            </a:r>
            <a:endParaRPr lang="en-US" sz="1600" dirty="0"/>
          </a:p>
        </p:txBody>
      </p:sp>
    </p:spTree>
    <p:extLst>
      <p:ext uri="{BB962C8B-B14F-4D97-AF65-F5344CB8AC3E}">
        <p14:creationId xmlns:p14="http://schemas.microsoft.com/office/powerpoint/2010/main" val="447962821"/>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Options for Coupling (I/III)</a:t>
            </a:r>
            <a:endParaRPr lang="en-US" dirty="0"/>
          </a:p>
        </p:txBody>
      </p:sp>
      <p:sp>
        <p:nvSpPr>
          <p:cNvPr id="3" name="Content Placeholder 2"/>
          <p:cNvSpPr>
            <a:spLocks noGrp="1"/>
          </p:cNvSpPr>
          <p:nvPr>
            <p:ph idx="1"/>
          </p:nvPr>
        </p:nvSpPr>
        <p:spPr>
          <a:xfrm>
            <a:off x="457200" y="1524002"/>
            <a:ext cx="8320994" cy="1539242"/>
          </a:xfrm>
        </p:spPr>
        <p:txBody>
          <a:bodyPr/>
          <a:lstStyle/>
          <a:p>
            <a:r>
              <a:rPr lang="en-US" b="1" dirty="0" smtClean="0">
                <a:solidFill>
                  <a:schemeClr val="tx1"/>
                </a:solidFill>
              </a:rPr>
              <a:t>File-based coupling</a:t>
            </a:r>
          </a:p>
          <a:p>
            <a:pPr lvl="1"/>
            <a:r>
              <a:rPr lang="en-US" sz="2000" dirty="0" smtClean="0">
                <a:solidFill>
                  <a:schemeClr val="tx1"/>
                </a:solidFill>
              </a:rPr>
              <a:t>Data is stored as files on the disk</a:t>
            </a:r>
          </a:p>
          <a:p>
            <a:pPr lvl="1"/>
            <a:r>
              <a:rPr lang="en-US" sz="2000" dirty="0" smtClean="0">
                <a:solidFill>
                  <a:schemeClr val="tx1"/>
                </a:solidFill>
              </a:rPr>
              <a:t>Applications exchange data by writing/reading to/from disk files</a:t>
            </a:r>
            <a:endParaRPr lang="en-US" sz="2000" dirty="0">
              <a:solidFill>
                <a:schemeClr val="tx1"/>
              </a:solidFill>
            </a:endParaRPr>
          </a:p>
        </p:txBody>
      </p:sp>
      <p:sp>
        <p:nvSpPr>
          <p:cNvPr id="4" name="Rectangle 3"/>
          <p:cNvSpPr/>
          <p:nvPr/>
        </p:nvSpPr>
        <p:spPr bwMode="auto">
          <a:xfrm>
            <a:off x="1280195" y="3454415"/>
            <a:ext cx="1645902" cy="137158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 name="Oval 4"/>
          <p:cNvSpPr/>
          <p:nvPr/>
        </p:nvSpPr>
        <p:spPr bwMode="auto">
          <a:xfrm>
            <a:off x="1463073" y="3545855"/>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 name="Oval 5"/>
          <p:cNvSpPr/>
          <p:nvPr/>
        </p:nvSpPr>
        <p:spPr bwMode="auto">
          <a:xfrm>
            <a:off x="2173373" y="3545855"/>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 name="Oval 6"/>
          <p:cNvSpPr/>
          <p:nvPr/>
        </p:nvSpPr>
        <p:spPr bwMode="auto">
          <a:xfrm>
            <a:off x="1463073" y="4173468"/>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8" name="Oval 7"/>
          <p:cNvSpPr/>
          <p:nvPr/>
        </p:nvSpPr>
        <p:spPr bwMode="auto">
          <a:xfrm>
            <a:off x="2173373" y="4173468"/>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 name="Can 8"/>
          <p:cNvSpPr/>
          <p:nvPr/>
        </p:nvSpPr>
        <p:spPr bwMode="auto">
          <a:xfrm>
            <a:off x="3931927" y="3180097"/>
            <a:ext cx="1280146" cy="1737342"/>
          </a:xfrm>
          <a:prstGeom prst="can">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 name="Rectangle 9"/>
          <p:cNvSpPr/>
          <p:nvPr/>
        </p:nvSpPr>
        <p:spPr bwMode="auto">
          <a:xfrm>
            <a:off x="1645951" y="3728733"/>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2" name="Rectangle 11"/>
          <p:cNvSpPr/>
          <p:nvPr/>
        </p:nvSpPr>
        <p:spPr bwMode="auto">
          <a:xfrm>
            <a:off x="2356251" y="3765225"/>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3" name="Rectangle 12"/>
          <p:cNvSpPr/>
          <p:nvPr/>
        </p:nvSpPr>
        <p:spPr bwMode="auto">
          <a:xfrm>
            <a:off x="1634000" y="4356346"/>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4" name="Rectangle 13"/>
          <p:cNvSpPr/>
          <p:nvPr/>
        </p:nvSpPr>
        <p:spPr bwMode="auto">
          <a:xfrm>
            <a:off x="2342486" y="4356346"/>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5" name="Rectangle 14"/>
          <p:cNvSpPr/>
          <p:nvPr/>
        </p:nvSpPr>
        <p:spPr bwMode="auto">
          <a:xfrm>
            <a:off x="4297682" y="3913938"/>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6" name="Rectangle 15"/>
          <p:cNvSpPr/>
          <p:nvPr/>
        </p:nvSpPr>
        <p:spPr bwMode="auto">
          <a:xfrm>
            <a:off x="4480560" y="3911609"/>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7" name="Rectangle 16"/>
          <p:cNvSpPr/>
          <p:nvPr/>
        </p:nvSpPr>
        <p:spPr bwMode="auto">
          <a:xfrm>
            <a:off x="4297682" y="4096816"/>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8" name="Rectangle 17"/>
          <p:cNvSpPr/>
          <p:nvPr/>
        </p:nvSpPr>
        <p:spPr bwMode="auto">
          <a:xfrm>
            <a:off x="4480561" y="4094487"/>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9" name="Rectangle 18"/>
          <p:cNvSpPr/>
          <p:nvPr/>
        </p:nvSpPr>
        <p:spPr bwMode="auto">
          <a:xfrm>
            <a:off x="6217901" y="3454415"/>
            <a:ext cx="1645902" cy="137158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0" name="Oval 19"/>
          <p:cNvSpPr/>
          <p:nvPr/>
        </p:nvSpPr>
        <p:spPr bwMode="auto">
          <a:xfrm>
            <a:off x="6400779" y="3545855"/>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1" name="Oval 20"/>
          <p:cNvSpPr/>
          <p:nvPr/>
        </p:nvSpPr>
        <p:spPr bwMode="auto">
          <a:xfrm>
            <a:off x="7111079" y="3545855"/>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2" name="Oval 21"/>
          <p:cNvSpPr/>
          <p:nvPr/>
        </p:nvSpPr>
        <p:spPr bwMode="auto">
          <a:xfrm>
            <a:off x="6400779" y="4173468"/>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3" name="Oval 22"/>
          <p:cNvSpPr/>
          <p:nvPr/>
        </p:nvSpPr>
        <p:spPr bwMode="auto">
          <a:xfrm>
            <a:off x="7111079" y="4173468"/>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4" name="Rectangle 23"/>
          <p:cNvSpPr/>
          <p:nvPr/>
        </p:nvSpPr>
        <p:spPr bwMode="auto">
          <a:xfrm>
            <a:off x="6583657" y="3728733"/>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5" name="Rectangle 24"/>
          <p:cNvSpPr/>
          <p:nvPr/>
        </p:nvSpPr>
        <p:spPr bwMode="auto">
          <a:xfrm>
            <a:off x="7293957" y="3765225"/>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6" name="Rectangle 25"/>
          <p:cNvSpPr/>
          <p:nvPr/>
        </p:nvSpPr>
        <p:spPr bwMode="auto">
          <a:xfrm>
            <a:off x="6571706" y="4356346"/>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7" name="Rectangle 26"/>
          <p:cNvSpPr/>
          <p:nvPr/>
        </p:nvSpPr>
        <p:spPr bwMode="auto">
          <a:xfrm>
            <a:off x="7280192" y="4356346"/>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8" name="Right Arrow 27"/>
          <p:cNvSpPr/>
          <p:nvPr/>
        </p:nvSpPr>
        <p:spPr bwMode="auto">
          <a:xfrm>
            <a:off x="2926097" y="3904711"/>
            <a:ext cx="1005830" cy="54307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9" name="Right Arrow 28"/>
          <p:cNvSpPr/>
          <p:nvPr/>
        </p:nvSpPr>
        <p:spPr bwMode="auto">
          <a:xfrm>
            <a:off x="5212071" y="3911610"/>
            <a:ext cx="1005830" cy="54307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0" name="TextBox 29"/>
          <p:cNvSpPr txBox="1"/>
          <p:nvPr/>
        </p:nvSpPr>
        <p:spPr>
          <a:xfrm>
            <a:off x="4297682" y="4917438"/>
            <a:ext cx="633507" cy="369332"/>
          </a:xfrm>
          <a:prstGeom prst="rect">
            <a:avLst/>
          </a:prstGeom>
          <a:noFill/>
        </p:spPr>
        <p:txBody>
          <a:bodyPr wrap="none" rtlCol="0">
            <a:spAutoFit/>
          </a:bodyPr>
          <a:lstStyle/>
          <a:p>
            <a:r>
              <a:rPr lang="en-US" dirty="0" smtClean="0"/>
              <a:t>Disk</a:t>
            </a:r>
            <a:endParaRPr lang="en-US" dirty="0"/>
          </a:p>
        </p:txBody>
      </p:sp>
      <p:sp>
        <p:nvSpPr>
          <p:cNvPr id="32" name="TextBox 31"/>
          <p:cNvSpPr txBox="1"/>
          <p:nvPr/>
        </p:nvSpPr>
        <p:spPr>
          <a:xfrm>
            <a:off x="1371634" y="4913862"/>
            <a:ext cx="1505540" cy="369332"/>
          </a:xfrm>
          <a:prstGeom prst="rect">
            <a:avLst/>
          </a:prstGeom>
          <a:noFill/>
        </p:spPr>
        <p:txBody>
          <a:bodyPr wrap="none" rtlCol="0">
            <a:spAutoFit/>
          </a:bodyPr>
          <a:lstStyle/>
          <a:p>
            <a:r>
              <a:rPr lang="en-US" dirty="0" smtClean="0"/>
              <a:t>Application 1</a:t>
            </a:r>
            <a:endParaRPr lang="en-US" dirty="0"/>
          </a:p>
        </p:txBody>
      </p:sp>
      <p:sp>
        <p:nvSpPr>
          <p:cNvPr id="33" name="TextBox 32"/>
          <p:cNvSpPr txBox="1"/>
          <p:nvPr/>
        </p:nvSpPr>
        <p:spPr>
          <a:xfrm>
            <a:off x="6309340" y="4913862"/>
            <a:ext cx="1505540" cy="369332"/>
          </a:xfrm>
          <a:prstGeom prst="rect">
            <a:avLst/>
          </a:prstGeom>
          <a:noFill/>
        </p:spPr>
        <p:txBody>
          <a:bodyPr wrap="none" rtlCol="0">
            <a:spAutoFit/>
          </a:bodyPr>
          <a:lstStyle/>
          <a:p>
            <a:r>
              <a:rPr lang="en-US" dirty="0" smtClean="0"/>
              <a:t>Application 2</a:t>
            </a:r>
            <a:endParaRPr lang="en-US" dirty="0"/>
          </a:p>
        </p:txBody>
      </p:sp>
      <p:sp>
        <p:nvSpPr>
          <p:cNvPr id="35" name="TextBox 34"/>
          <p:cNvSpPr txBox="1"/>
          <p:nvPr/>
        </p:nvSpPr>
        <p:spPr>
          <a:xfrm>
            <a:off x="1280196" y="3154683"/>
            <a:ext cx="1554463" cy="307777"/>
          </a:xfrm>
          <a:prstGeom prst="rect">
            <a:avLst/>
          </a:prstGeom>
          <a:noFill/>
        </p:spPr>
        <p:txBody>
          <a:bodyPr wrap="square" rtlCol="0">
            <a:spAutoFit/>
          </a:bodyPr>
          <a:lstStyle/>
          <a:p>
            <a:r>
              <a:rPr lang="en-US" sz="1400" dirty="0" smtClean="0"/>
              <a:t>compute node</a:t>
            </a:r>
            <a:endParaRPr lang="en-US" sz="1400" dirty="0"/>
          </a:p>
        </p:txBody>
      </p:sp>
      <p:sp>
        <p:nvSpPr>
          <p:cNvPr id="36" name="TextBox 35"/>
          <p:cNvSpPr txBox="1"/>
          <p:nvPr/>
        </p:nvSpPr>
        <p:spPr>
          <a:xfrm>
            <a:off x="6217902" y="3154683"/>
            <a:ext cx="1554463" cy="307777"/>
          </a:xfrm>
          <a:prstGeom prst="rect">
            <a:avLst/>
          </a:prstGeom>
          <a:noFill/>
        </p:spPr>
        <p:txBody>
          <a:bodyPr wrap="square" rtlCol="0">
            <a:spAutoFit/>
          </a:bodyPr>
          <a:lstStyle/>
          <a:p>
            <a:r>
              <a:rPr lang="en-US" sz="1400" dirty="0" smtClean="0"/>
              <a:t>compute node</a:t>
            </a:r>
            <a:endParaRPr lang="en-US" sz="1400" dirty="0"/>
          </a:p>
        </p:txBody>
      </p:sp>
    </p:spTree>
    <p:extLst>
      <p:ext uri="{BB962C8B-B14F-4D97-AF65-F5344CB8AC3E}">
        <p14:creationId xmlns:p14="http://schemas.microsoft.com/office/powerpoint/2010/main" val="37084479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Options for Coupling (</a:t>
            </a:r>
            <a:r>
              <a:rPr lang="en-US" dirty="0" smtClean="0"/>
              <a:t>II/</a:t>
            </a:r>
            <a:r>
              <a:rPr lang="en-US" dirty="0"/>
              <a:t>III)</a:t>
            </a:r>
          </a:p>
        </p:txBody>
      </p:sp>
      <p:sp>
        <p:nvSpPr>
          <p:cNvPr id="3" name="Content Placeholder 2"/>
          <p:cNvSpPr>
            <a:spLocks noGrp="1"/>
          </p:cNvSpPr>
          <p:nvPr>
            <p:ph idx="1"/>
          </p:nvPr>
        </p:nvSpPr>
        <p:spPr>
          <a:xfrm>
            <a:off x="457200" y="1524000"/>
            <a:ext cx="8229600" cy="1905000"/>
          </a:xfrm>
        </p:spPr>
        <p:txBody>
          <a:bodyPr/>
          <a:lstStyle/>
          <a:p>
            <a:r>
              <a:rPr lang="en-US" b="1" dirty="0" smtClean="0">
                <a:solidFill>
                  <a:srgbClr val="000000"/>
                </a:solidFill>
              </a:rPr>
              <a:t>Coupling using Staging</a:t>
            </a:r>
            <a:r>
              <a:rPr lang="en-US" dirty="0">
                <a:solidFill>
                  <a:srgbClr val="000000"/>
                </a:solidFill>
              </a:rPr>
              <a:t> </a:t>
            </a:r>
            <a:r>
              <a:rPr lang="en-US" dirty="0" smtClean="0">
                <a:solidFill>
                  <a:srgbClr val="000000"/>
                </a:solidFill>
              </a:rPr>
              <a:t>(</a:t>
            </a:r>
            <a:r>
              <a:rPr lang="en-US" dirty="0">
                <a:solidFill>
                  <a:srgbClr val="000000"/>
                </a:solidFill>
              </a:rPr>
              <a:t>U</a:t>
            </a:r>
            <a:r>
              <a:rPr lang="en-US" dirty="0" smtClean="0">
                <a:solidFill>
                  <a:srgbClr val="000000"/>
                </a:solidFill>
              </a:rPr>
              <a:t>sing </a:t>
            </a:r>
            <a:r>
              <a:rPr lang="en-US" dirty="0" err="1" smtClean="0">
                <a:solidFill>
                  <a:srgbClr val="000000"/>
                </a:solidFill>
              </a:rPr>
              <a:t>DataSpaces</a:t>
            </a:r>
            <a:r>
              <a:rPr lang="en-US" dirty="0" smtClean="0">
                <a:solidFill>
                  <a:srgbClr val="000000"/>
                </a:solidFill>
              </a:rPr>
              <a:t> server-side memory)</a:t>
            </a:r>
          </a:p>
          <a:p>
            <a:pPr lvl="1"/>
            <a:r>
              <a:rPr lang="en-US" sz="2000" dirty="0" smtClean="0">
                <a:solidFill>
                  <a:srgbClr val="000000"/>
                </a:solidFill>
              </a:rPr>
              <a:t>Data is stored in the memory of dedicated staging servers</a:t>
            </a:r>
          </a:p>
          <a:p>
            <a:pPr lvl="1"/>
            <a:r>
              <a:rPr lang="en-US" sz="2000" dirty="0" smtClean="0">
                <a:solidFill>
                  <a:srgbClr val="000000"/>
                </a:solidFill>
              </a:rPr>
              <a:t>Applications exchange data by writing/reading server-side memory using RDMA network transfers </a:t>
            </a:r>
          </a:p>
          <a:p>
            <a:pPr lvl="1"/>
            <a:endParaRPr lang="en-US" dirty="0">
              <a:solidFill>
                <a:srgbClr val="000000"/>
              </a:solidFill>
            </a:endParaRPr>
          </a:p>
        </p:txBody>
      </p:sp>
      <p:sp>
        <p:nvSpPr>
          <p:cNvPr id="4" name="Rectangle 3"/>
          <p:cNvSpPr/>
          <p:nvPr/>
        </p:nvSpPr>
        <p:spPr bwMode="auto">
          <a:xfrm>
            <a:off x="1188757" y="4094487"/>
            <a:ext cx="1645902" cy="137158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 name="Oval 4"/>
          <p:cNvSpPr/>
          <p:nvPr/>
        </p:nvSpPr>
        <p:spPr bwMode="auto">
          <a:xfrm>
            <a:off x="1371635" y="4185927"/>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 name="Oval 5"/>
          <p:cNvSpPr/>
          <p:nvPr/>
        </p:nvSpPr>
        <p:spPr bwMode="auto">
          <a:xfrm>
            <a:off x="2081935" y="4185927"/>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 name="Oval 6"/>
          <p:cNvSpPr/>
          <p:nvPr/>
        </p:nvSpPr>
        <p:spPr bwMode="auto">
          <a:xfrm>
            <a:off x="1371635" y="4813540"/>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8" name="Oval 7"/>
          <p:cNvSpPr/>
          <p:nvPr/>
        </p:nvSpPr>
        <p:spPr bwMode="auto">
          <a:xfrm>
            <a:off x="2081935" y="4813540"/>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 name="Rectangle 9"/>
          <p:cNvSpPr/>
          <p:nvPr/>
        </p:nvSpPr>
        <p:spPr bwMode="auto">
          <a:xfrm>
            <a:off x="1554513" y="4368805"/>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2" name="Rectangle 11"/>
          <p:cNvSpPr/>
          <p:nvPr/>
        </p:nvSpPr>
        <p:spPr bwMode="auto">
          <a:xfrm>
            <a:off x="2264813" y="4405297"/>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3" name="Rectangle 12"/>
          <p:cNvSpPr/>
          <p:nvPr/>
        </p:nvSpPr>
        <p:spPr bwMode="auto">
          <a:xfrm>
            <a:off x="1542562" y="4996418"/>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4" name="Rectangle 13"/>
          <p:cNvSpPr/>
          <p:nvPr/>
        </p:nvSpPr>
        <p:spPr bwMode="auto">
          <a:xfrm>
            <a:off x="2251048" y="4996418"/>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9" name="Rectangle 18"/>
          <p:cNvSpPr/>
          <p:nvPr/>
        </p:nvSpPr>
        <p:spPr bwMode="auto">
          <a:xfrm>
            <a:off x="6126463" y="4094487"/>
            <a:ext cx="1645902" cy="137158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0" name="Oval 19"/>
          <p:cNvSpPr/>
          <p:nvPr/>
        </p:nvSpPr>
        <p:spPr bwMode="auto">
          <a:xfrm>
            <a:off x="6309341" y="4185927"/>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1" name="Oval 20"/>
          <p:cNvSpPr/>
          <p:nvPr/>
        </p:nvSpPr>
        <p:spPr bwMode="auto">
          <a:xfrm>
            <a:off x="7019641" y="4185927"/>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2" name="Oval 21"/>
          <p:cNvSpPr/>
          <p:nvPr/>
        </p:nvSpPr>
        <p:spPr bwMode="auto">
          <a:xfrm>
            <a:off x="6309341" y="4813540"/>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3" name="Oval 22"/>
          <p:cNvSpPr/>
          <p:nvPr/>
        </p:nvSpPr>
        <p:spPr bwMode="auto">
          <a:xfrm>
            <a:off x="7019641" y="4813540"/>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4" name="Rectangle 23"/>
          <p:cNvSpPr/>
          <p:nvPr/>
        </p:nvSpPr>
        <p:spPr bwMode="auto">
          <a:xfrm>
            <a:off x="6492219" y="4368805"/>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5" name="Rectangle 24"/>
          <p:cNvSpPr/>
          <p:nvPr/>
        </p:nvSpPr>
        <p:spPr bwMode="auto">
          <a:xfrm>
            <a:off x="7202519" y="4405297"/>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6" name="Rectangle 25"/>
          <p:cNvSpPr/>
          <p:nvPr/>
        </p:nvSpPr>
        <p:spPr bwMode="auto">
          <a:xfrm>
            <a:off x="6480268" y="4996418"/>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7" name="Rectangle 26"/>
          <p:cNvSpPr/>
          <p:nvPr/>
        </p:nvSpPr>
        <p:spPr bwMode="auto">
          <a:xfrm>
            <a:off x="7188754" y="4996418"/>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8" name="Right Arrow 27"/>
          <p:cNvSpPr/>
          <p:nvPr/>
        </p:nvSpPr>
        <p:spPr bwMode="auto">
          <a:xfrm>
            <a:off x="2834659" y="4544783"/>
            <a:ext cx="1005830" cy="54307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9" name="Right Arrow 28"/>
          <p:cNvSpPr/>
          <p:nvPr/>
        </p:nvSpPr>
        <p:spPr bwMode="auto">
          <a:xfrm>
            <a:off x="5120633" y="4551682"/>
            <a:ext cx="1005830" cy="54307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0" name="Rectangle 29"/>
          <p:cNvSpPr/>
          <p:nvPr/>
        </p:nvSpPr>
        <p:spPr bwMode="auto">
          <a:xfrm>
            <a:off x="3657610" y="4127747"/>
            <a:ext cx="1645902" cy="137158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1" name="Oval 30"/>
          <p:cNvSpPr/>
          <p:nvPr/>
        </p:nvSpPr>
        <p:spPr bwMode="auto">
          <a:xfrm>
            <a:off x="3842398" y="4505962"/>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2" name="Oval 31"/>
          <p:cNvSpPr/>
          <p:nvPr/>
        </p:nvSpPr>
        <p:spPr bwMode="auto">
          <a:xfrm>
            <a:off x="4507465" y="4528609"/>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5" name="Rectangle 34"/>
          <p:cNvSpPr/>
          <p:nvPr/>
        </p:nvSpPr>
        <p:spPr bwMode="auto">
          <a:xfrm>
            <a:off x="4023366" y="4643120"/>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6" name="Rectangle 35"/>
          <p:cNvSpPr/>
          <p:nvPr/>
        </p:nvSpPr>
        <p:spPr bwMode="auto">
          <a:xfrm>
            <a:off x="4728213" y="4643121"/>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7" name="Rectangle 36"/>
          <p:cNvSpPr/>
          <p:nvPr/>
        </p:nvSpPr>
        <p:spPr bwMode="auto">
          <a:xfrm>
            <a:off x="4025276" y="4816320"/>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8" name="Rectangle 37"/>
          <p:cNvSpPr/>
          <p:nvPr/>
        </p:nvSpPr>
        <p:spPr bwMode="auto">
          <a:xfrm>
            <a:off x="4728332" y="4796923"/>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9" name="TextBox 38"/>
          <p:cNvSpPr txBox="1"/>
          <p:nvPr/>
        </p:nvSpPr>
        <p:spPr>
          <a:xfrm>
            <a:off x="3474732" y="5522036"/>
            <a:ext cx="2262158" cy="369332"/>
          </a:xfrm>
          <a:prstGeom prst="rect">
            <a:avLst/>
          </a:prstGeom>
          <a:noFill/>
        </p:spPr>
        <p:txBody>
          <a:bodyPr wrap="none" rtlCol="0">
            <a:spAutoFit/>
          </a:bodyPr>
          <a:lstStyle/>
          <a:p>
            <a:r>
              <a:rPr lang="en-US" dirty="0" err="1" smtClean="0"/>
              <a:t>DataSpaces</a:t>
            </a:r>
            <a:r>
              <a:rPr lang="en-US" dirty="0" smtClean="0"/>
              <a:t> servers</a:t>
            </a:r>
            <a:endParaRPr lang="en-US" dirty="0"/>
          </a:p>
        </p:txBody>
      </p:sp>
      <p:sp>
        <p:nvSpPr>
          <p:cNvPr id="40" name="TextBox 39"/>
          <p:cNvSpPr txBox="1"/>
          <p:nvPr/>
        </p:nvSpPr>
        <p:spPr>
          <a:xfrm>
            <a:off x="1280196" y="5518460"/>
            <a:ext cx="1505540" cy="369332"/>
          </a:xfrm>
          <a:prstGeom prst="rect">
            <a:avLst/>
          </a:prstGeom>
          <a:noFill/>
        </p:spPr>
        <p:txBody>
          <a:bodyPr wrap="none" rtlCol="0">
            <a:spAutoFit/>
          </a:bodyPr>
          <a:lstStyle/>
          <a:p>
            <a:r>
              <a:rPr lang="en-US" dirty="0" smtClean="0"/>
              <a:t>Application 1</a:t>
            </a:r>
            <a:endParaRPr lang="en-US" dirty="0"/>
          </a:p>
        </p:txBody>
      </p:sp>
      <p:sp>
        <p:nvSpPr>
          <p:cNvPr id="41" name="TextBox 40"/>
          <p:cNvSpPr txBox="1"/>
          <p:nvPr/>
        </p:nvSpPr>
        <p:spPr>
          <a:xfrm>
            <a:off x="6217902" y="5518460"/>
            <a:ext cx="1505540" cy="369332"/>
          </a:xfrm>
          <a:prstGeom prst="rect">
            <a:avLst/>
          </a:prstGeom>
          <a:noFill/>
        </p:spPr>
        <p:txBody>
          <a:bodyPr wrap="none" rtlCol="0">
            <a:spAutoFit/>
          </a:bodyPr>
          <a:lstStyle/>
          <a:p>
            <a:r>
              <a:rPr lang="en-US" dirty="0" smtClean="0"/>
              <a:t>Application 2</a:t>
            </a:r>
            <a:endParaRPr lang="en-US" dirty="0"/>
          </a:p>
        </p:txBody>
      </p:sp>
      <p:sp>
        <p:nvSpPr>
          <p:cNvPr id="42" name="TextBox 41"/>
          <p:cNvSpPr txBox="1"/>
          <p:nvPr/>
        </p:nvSpPr>
        <p:spPr>
          <a:xfrm>
            <a:off x="1188757" y="3794756"/>
            <a:ext cx="1554463" cy="307777"/>
          </a:xfrm>
          <a:prstGeom prst="rect">
            <a:avLst/>
          </a:prstGeom>
          <a:noFill/>
        </p:spPr>
        <p:txBody>
          <a:bodyPr wrap="square" rtlCol="0">
            <a:spAutoFit/>
          </a:bodyPr>
          <a:lstStyle/>
          <a:p>
            <a:r>
              <a:rPr lang="en-US" sz="1400" dirty="0" smtClean="0"/>
              <a:t>compute node</a:t>
            </a:r>
            <a:endParaRPr lang="en-US" sz="1400" dirty="0"/>
          </a:p>
        </p:txBody>
      </p:sp>
      <p:sp>
        <p:nvSpPr>
          <p:cNvPr id="43" name="TextBox 42"/>
          <p:cNvSpPr txBox="1"/>
          <p:nvPr/>
        </p:nvSpPr>
        <p:spPr>
          <a:xfrm>
            <a:off x="6126463" y="3794756"/>
            <a:ext cx="1554463" cy="307777"/>
          </a:xfrm>
          <a:prstGeom prst="rect">
            <a:avLst/>
          </a:prstGeom>
          <a:noFill/>
        </p:spPr>
        <p:txBody>
          <a:bodyPr wrap="square" rtlCol="0">
            <a:spAutoFit/>
          </a:bodyPr>
          <a:lstStyle/>
          <a:p>
            <a:r>
              <a:rPr lang="en-US" sz="1400" dirty="0" smtClean="0"/>
              <a:t>compute node</a:t>
            </a:r>
            <a:endParaRPr lang="en-US" sz="1400" dirty="0"/>
          </a:p>
        </p:txBody>
      </p:sp>
    </p:spTree>
    <p:extLst>
      <p:ext uri="{BB962C8B-B14F-4D97-AF65-F5344CB8AC3E}">
        <p14:creationId xmlns:p14="http://schemas.microsoft.com/office/powerpoint/2010/main" val="37995878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Options for Coupling (</a:t>
            </a:r>
            <a:r>
              <a:rPr lang="en-US" dirty="0" smtClean="0"/>
              <a:t>III</a:t>
            </a:r>
            <a:r>
              <a:rPr lang="en-US" dirty="0"/>
              <a:t>/III)</a:t>
            </a:r>
          </a:p>
        </p:txBody>
      </p:sp>
      <p:sp>
        <p:nvSpPr>
          <p:cNvPr id="3" name="Content Placeholder 2"/>
          <p:cNvSpPr>
            <a:spLocks noGrp="1"/>
          </p:cNvSpPr>
          <p:nvPr>
            <p:ph idx="1"/>
          </p:nvPr>
        </p:nvSpPr>
        <p:spPr>
          <a:xfrm>
            <a:off x="274367" y="1432563"/>
            <a:ext cx="8595312" cy="2545071"/>
          </a:xfrm>
        </p:spPr>
        <p:txBody>
          <a:bodyPr/>
          <a:lstStyle/>
          <a:p>
            <a:r>
              <a:rPr lang="en-US" b="1" dirty="0" smtClean="0">
                <a:solidFill>
                  <a:srgbClr val="000000"/>
                </a:solidFill>
              </a:rPr>
              <a:t>Coupling using Hybrid Staging</a:t>
            </a:r>
            <a:r>
              <a:rPr lang="en-US" dirty="0">
                <a:solidFill>
                  <a:srgbClr val="000000"/>
                </a:solidFill>
              </a:rPr>
              <a:t> </a:t>
            </a:r>
            <a:r>
              <a:rPr lang="en-US" dirty="0" smtClean="0">
                <a:solidFill>
                  <a:srgbClr val="000000"/>
                </a:solidFill>
              </a:rPr>
              <a:t>(Using </a:t>
            </a:r>
            <a:r>
              <a:rPr lang="en-US" dirty="0" err="1" smtClean="0">
                <a:solidFill>
                  <a:srgbClr val="000000"/>
                </a:solidFill>
              </a:rPr>
              <a:t>DataSpaces</a:t>
            </a:r>
            <a:r>
              <a:rPr lang="en-US" dirty="0" smtClean="0">
                <a:solidFill>
                  <a:srgbClr val="000000"/>
                </a:solidFill>
              </a:rPr>
              <a:t> node-local memory)</a:t>
            </a:r>
          </a:p>
          <a:p>
            <a:pPr lvl="1"/>
            <a:r>
              <a:rPr lang="en-US" sz="2000" dirty="0" smtClean="0">
                <a:solidFill>
                  <a:srgbClr val="000000"/>
                </a:solidFill>
              </a:rPr>
              <a:t>Data is stored in a node-local persistent shared memory segment </a:t>
            </a:r>
          </a:p>
          <a:p>
            <a:pPr lvl="1"/>
            <a:r>
              <a:rPr lang="en-US" sz="2000" dirty="0" smtClean="0">
                <a:solidFill>
                  <a:srgbClr val="000000"/>
                </a:solidFill>
              </a:rPr>
              <a:t>Applications read local memory if required data is stored on the same node</a:t>
            </a:r>
          </a:p>
          <a:p>
            <a:pPr lvl="1"/>
            <a:r>
              <a:rPr lang="en-US" sz="2000" dirty="0" smtClean="0">
                <a:solidFill>
                  <a:srgbClr val="000000"/>
                </a:solidFill>
              </a:rPr>
              <a:t>Applications read remote memory using one-sided RDMA operation if required data is stored on a remote node </a:t>
            </a:r>
          </a:p>
          <a:p>
            <a:pPr lvl="1"/>
            <a:endParaRPr lang="en-US" dirty="0" smtClean="0">
              <a:solidFill>
                <a:srgbClr val="000000"/>
              </a:solidFill>
            </a:endParaRPr>
          </a:p>
          <a:p>
            <a:endParaRPr lang="en-US" dirty="0"/>
          </a:p>
          <a:p>
            <a:endParaRPr lang="en-US" dirty="0" smtClean="0"/>
          </a:p>
          <a:p>
            <a:endParaRPr lang="en-US" dirty="0" smtClean="0"/>
          </a:p>
          <a:p>
            <a:pPr marL="0" indent="0">
              <a:buNone/>
            </a:pPr>
            <a:endParaRPr lang="en-US" dirty="0" smtClean="0"/>
          </a:p>
        </p:txBody>
      </p:sp>
      <p:sp>
        <p:nvSpPr>
          <p:cNvPr id="51" name="Rectangle 50"/>
          <p:cNvSpPr/>
          <p:nvPr/>
        </p:nvSpPr>
        <p:spPr bwMode="auto">
          <a:xfrm>
            <a:off x="1920270" y="4617707"/>
            <a:ext cx="1645902" cy="137158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2" name="Oval 51"/>
          <p:cNvSpPr/>
          <p:nvPr/>
        </p:nvSpPr>
        <p:spPr bwMode="auto">
          <a:xfrm>
            <a:off x="2103148" y="4709147"/>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3" name="Oval 52"/>
          <p:cNvSpPr/>
          <p:nvPr/>
        </p:nvSpPr>
        <p:spPr bwMode="auto">
          <a:xfrm>
            <a:off x="2813448" y="4709147"/>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4" name="Oval 53"/>
          <p:cNvSpPr/>
          <p:nvPr/>
        </p:nvSpPr>
        <p:spPr bwMode="auto">
          <a:xfrm>
            <a:off x="2103148" y="5336760"/>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5" name="Oval 54"/>
          <p:cNvSpPr/>
          <p:nvPr/>
        </p:nvSpPr>
        <p:spPr bwMode="auto">
          <a:xfrm>
            <a:off x="2813448" y="5336760"/>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6" name="Rectangle 55"/>
          <p:cNvSpPr/>
          <p:nvPr/>
        </p:nvSpPr>
        <p:spPr bwMode="auto">
          <a:xfrm>
            <a:off x="2286026" y="4892025"/>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7" name="Rectangle 56"/>
          <p:cNvSpPr/>
          <p:nvPr/>
        </p:nvSpPr>
        <p:spPr bwMode="auto">
          <a:xfrm>
            <a:off x="2996326" y="4928517"/>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8" name="Rectangle 57"/>
          <p:cNvSpPr/>
          <p:nvPr/>
        </p:nvSpPr>
        <p:spPr bwMode="auto">
          <a:xfrm>
            <a:off x="2274075" y="5519638"/>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9" name="Rectangle 58"/>
          <p:cNvSpPr/>
          <p:nvPr/>
        </p:nvSpPr>
        <p:spPr bwMode="auto">
          <a:xfrm>
            <a:off x="2982561" y="5519638"/>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9" name="TextBox 78"/>
          <p:cNvSpPr txBox="1"/>
          <p:nvPr/>
        </p:nvSpPr>
        <p:spPr>
          <a:xfrm>
            <a:off x="1898821" y="4149597"/>
            <a:ext cx="1505540" cy="369332"/>
          </a:xfrm>
          <a:prstGeom prst="rect">
            <a:avLst/>
          </a:prstGeom>
          <a:noFill/>
        </p:spPr>
        <p:txBody>
          <a:bodyPr wrap="none" rtlCol="0">
            <a:spAutoFit/>
          </a:bodyPr>
          <a:lstStyle/>
          <a:p>
            <a:r>
              <a:rPr lang="en-US" dirty="0" smtClean="0"/>
              <a:t>Application 1</a:t>
            </a:r>
            <a:endParaRPr lang="en-US" dirty="0"/>
          </a:p>
        </p:txBody>
      </p:sp>
      <p:sp>
        <p:nvSpPr>
          <p:cNvPr id="81" name="Rectangle 80"/>
          <p:cNvSpPr/>
          <p:nvPr/>
        </p:nvSpPr>
        <p:spPr bwMode="auto">
          <a:xfrm>
            <a:off x="2103148" y="6080731"/>
            <a:ext cx="1463024" cy="64007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9" name="Right Arrow 68"/>
          <p:cNvSpPr/>
          <p:nvPr/>
        </p:nvSpPr>
        <p:spPr bwMode="auto">
          <a:xfrm rot="5400000">
            <a:off x="2563123" y="5900633"/>
            <a:ext cx="457195" cy="45163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82" name="Rectangle 81"/>
          <p:cNvSpPr/>
          <p:nvPr/>
        </p:nvSpPr>
        <p:spPr bwMode="auto">
          <a:xfrm>
            <a:off x="2377465" y="6355048"/>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83" name="Rectangle 82"/>
          <p:cNvSpPr/>
          <p:nvPr/>
        </p:nvSpPr>
        <p:spPr bwMode="auto">
          <a:xfrm>
            <a:off x="2560343" y="6355048"/>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84" name="Rectangle 83"/>
          <p:cNvSpPr/>
          <p:nvPr/>
        </p:nvSpPr>
        <p:spPr bwMode="auto">
          <a:xfrm>
            <a:off x="2743221" y="6355048"/>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85" name="Rectangle 84"/>
          <p:cNvSpPr/>
          <p:nvPr/>
        </p:nvSpPr>
        <p:spPr bwMode="auto">
          <a:xfrm>
            <a:off x="2926099" y="6355048"/>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86" name="TextBox 85"/>
          <p:cNvSpPr txBox="1"/>
          <p:nvPr/>
        </p:nvSpPr>
        <p:spPr>
          <a:xfrm>
            <a:off x="1097320" y="4983463"/>
            <a:ext cx="914389" cy="523220"/>
          </a:xfrm>
          <a:prstGeom prst="rect">
            <a:avLst/>
          </a:prstGeom>
          <a:noFill/>
        </p:spPr>
        <p:txBody>
          <a:bodyPr wrap="square" rtlCol="0">
            <a:spAutoFit/>
          </a:bodyPr>
          <a:lstStyle/>
          <a:p>
            <a:r>
              <a:rPr lang="en-US" sz="1400" dirty="0" smtClean="0"/>
              <a:t>compute node</a:t>
            </a:r>
            <a:endParaRPr lang="en-US" sz="1400" dirty="0"/>
          </a:p>
        </p:txBody>
      </p:sp>
      <p:sp>
        <p:nvSpPr>
          <p:cNvPr id="87" name="TextBox 86"/>
          <p:cNvSpPr txBox="1"/>
          <p:nvPr/>
        </p:nvSpPr>
        <p:spPr>
          <a:xfrm>
            <a:off x="1280197" y="6172170"/>
            <a:ext cx="914389" cy="523220"/>
          </a:xfrm>
          <a:prstGeom prst="rect">
            <a:avLst/>
          </a:prstGeom>
          <a:noFill/>
        </p:spPr>
        <p:txBody>
          <a:bodyPr wrap="square" rtlCol="0">
            <a:spAutoFit/>
          </a:bodyPr>
          <a:lstStyle/>
          <a:p>
            <a:r>
              <a:rPr lang="en-US" sz="1400" dirty="0" smtClean="0"/>
              <a:t>local memory</a:t>
            </a:r>
            <a:endParaRPr lang="en-US" sz="1400" dirty="0"/>
          </a:p>
        </p:txBody>
      </p:sp>
      <p:sp>
        <p:nvSpPr>
          <p:cNvPr id="88" name="Rectangle 87"/>
          <p:cNvSpPr/>
          <p:nvPr/>
        </p:nvSpPr>
        <p:spPr bwMode="auto">
          <a:xfrm>
            <a:off x="5212074" y="4617707"/>
            <a:ext cx="1645902" cy="137158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89" name="Oval 88"/>
          <p:cNvSpPr/>
          <p:nvPr/>
        </p:nvSpPr>
        <p:spPr bwMode="auto">
          <a:xfrm>
            <a:off x="5394952" y="4709147"/>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0" name="Oval 89"/>
          <p:cNvSpPr/>
          <p:nvPr/>
        </p:nvSpPr>
        <p:spPr bwMode="auto">
          <a:xfrm>
            <a:off x="6105252" y="4709147"/>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1" name="Oval 90"/>
          <p:cNvSpPr/>
          <p:nvPr/>
        </p:nvSpPr>
        <p:spPr bwMode="auto">
          <a:xfrm>
            <a:off x="5394952" y="5336760"/>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2" name="Oval 91"/>
          <p:cNvSpPr/>
          <p:nvPr/>
        </p:nvSpPr>
        <p:spPr bwMode="auto">
          <a:xfrm>
            <a:off x="6105252" y="5336760"/>
            <a:ext cx="548634" cy="54863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3" name="Rectangle 92"/>
          <p:cNvSpPr/>
          <p:nvPr/>
        </p:nvSpPr>
        <p:spPr bwMode="auto">
          <a:xfrm>
            <a:off x="5577830" y="4892025"/>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4" name="Rectangle 93"/>
          <p:cNvSpPr/>
          <p:nvPr/>
        </p:nvSpPr>
        <p:spPr bwMode="auto">
          <a:xfrm>
            <a:off x="6288130" y="4928517"/>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5" name="Rectangle 94"/>
          <p:cNvSpPr/>
          <p:nvPr/>
        </p:nvSpPr>
        <p:spPr bwMode="auto">
          <a:xfrm>
            <a:off x="5565879" y="5519638"/>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6" name="Rectangle 95"/>
          <p:cNvSpPr/>
          <p:nvPr/>
        </p:nvSpPr>
        <p:spPr bwMode="auto">
          <a:xfrm>
            <a:off x="6274365" y="5519638"/>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7" name="TextBox 96"/>
          <p:cNvSpPr txBox="1"/>
          <p:nvPr/>
        </p:nvSpPr>
        <p:spPr>
          <a:xfrm>
            <a:off x="5232958" y="4163709"/>
            <a:ext cx="1505540" cy="369332"/>
          </a:xfrm>
          <a:prstGeom prst="rect">
            <a:avLst/>
          </a:prstGeom>
          <a:noFill/>
        </p:spPr>
        <p:txBody>
          <a:bodyPr wrap="none" rtlCol="0">
            <a:spAutoFit/>
          </a:bodyPr>
          <a:lstStyle/>
          <a:p>
            <a:r>
              <a:rPr lang="en-US" dirty="0" smtClean="0"/>
              <a:t>Application 2</a:t>
            </a:r>
            <a:endParaRPr lang="en-US" dirty="0"/>
          </a:p>
        </p:txBody>
      </p:sp>
      <p:sp>
        <p:nvSpPr>
          <p:cNvPr id="98" name="Rectangle 97"/>
          <p:cNvSpPr/>
          <p:nvPr/>
        </p:nvSpPr>
        <p:spPr bwMode="auto">
          <a:xfrm>
            <a:off x="5394952" y="6080731"/>
            <a:ext cx="1463024" cy="64007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9" name="Right Arrow 98"/>
          <p:cNvSpPr/>
          <p:nvPr/>
        </p:nvSpPr>
        <p:spPr bwMode="auto">
          <a:xfrm rot="16200000">
            <a:off x="5849367" y="5900633"/>
            <a:ext cx="457195" cy="45163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0" name="Rectangle 99"/>
          <p:cNvSpPr/>
          <p:nvPr/>
        </p:nvSpPr>
        <p:spPr bwMode="auto">
          <a:xfrm>
            <a:off x="5669269" y="6355048"/>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1" name="Rectangle 100"/>
          <p:cNvSpPr/>
          <p:nvPr/>
        </p:nvSpPr>
        <p:spPr bwMode="auto">
          <a:xfrm>
            <a:off x="5852147" y="6355048"/>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2" name="Rectangle 101"/>
          <p:cNvSpPr/>
          <p:nvPr/>
        </p:nvSpPr>
        <p:spPr bwMode="auto">
          <a:xfrm>
            <a:off x="6035025" y="6355048"/>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3" name="Rectangle 102"/>
          <p:cNvSpPr/>
          <p:nvPr/>
        </p:nvSpPr>
        <p:spPr bwMode="auto">
          <a:xfrm>
            <a:off x="6217903" y="6355048"/>
            <a:ext cx="182878" cy="182878"/>
          </a:xfrm>
          <a:prstGeom prst="rect">
            <a:avLst/>
          </a:prstGeom>
          <a:solidFill>
            <a:srgbClr val="29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4" name="TextBox 103"/>
          <p:cNvSpPr txBox="1"/>
          <p:nvPr/>
        </p:nvSpPr>
        <p:spPr>
          <a:xfrm>
            <a:off x="6857976" y="4983463"/>
            <a:ext cx="914389" cy="523220"/>
          </a:xfrm>
          <a:prstGeom prst="rect">
            <a:avLst/>
          </a:prstGeom>
          <a:noFill/>
        </p:spPr>
        <p:txBody>
          <a:bodyPr wrap="square" rtlCol="0">
            <a:spAutoFit/>
          </a:bodyPr>
          <a:lstStyle/>
          <a:p>
            <a:r>
              <a:rPr lang="en-US" sz="1400" dirty="0" smtClean="0"/>
              <a:t>compute node</a:t>
            </a:r>
            <a:endParaRPr lang="en-US" sz="1400" dirty="0"/>
          </a:p>
        </p:txBody>
      </p:sp>
      <p:sp>
        <p:nvSpPr>
          <p:cNvPr id="105" name="TextBox 104"/>
          <p:cNvSpPr txBox="1"/>
          <p:nvPr/>
        </p:nvSpPr>
        <p:spPr>
          <a:xfrm>
            <a:off x="6857976" y="6172170"/>
            <a:ext cx="914389" cy="523220"/>
          </a:xfrm>
          <a:prstGeom prst="rect">
            <a:avLst/>
          </a:prstGeom>
          <a:noFill/>
        </p:spPr>
        <p:txBody>
          <a:bodyPr wrap="square" rtlCol="0">
            <a:spAutoFit/>
          </a:bodyPr>
          <a:lstStyle/>
          <a:p>
            <a:r>
              <a:rPr lang="en-US" sz="1400" dirty="0" smtClean="0"/>
              <a:t>local memory</a:t>
            </a:r>
            <a:endParaRPr lang="en-US" sz="1400" dirty="0"/>
          </a:p>
        </p:txBody>
      </p:sp>
      <p:sp>
        <p:nvSpPr>
          <p:cNvPr id="106" name="Right Arrow 105"/>
          <p:cNvSpPr/>
          <p:nvPr/>
        </p:nvSpPr>
        <p:spPr bwMode="auto">
          <a:xfrm>
            <a:off x="3566172" y="6172170"/>
            <a:ext cx="1828780" cy="36019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4042020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503893"/>
            <a:ext cx="9144000" cy="1004888"/>
          </a:xfrm>
        </p:spPr>
        <p:txBody>
          <a:bodyPr/>
          <a:lstStyle/>
          <a:p>
            <a:pPr algn="ctr"/>
            <a:r>
              <a:rPr lang="en-US" sz="2400" b="1" dirty="0" smtClean="0">
                <a:solidFill>
                  <a:srgbClr val="000000"/>
                </a:solidFill>
              </a:rPr>
              <a:t>DataSpaces</a:t>
            </a:r>
            <a:r>
              <a:rPr lang="en-US" sz="2400" b="1" dirty="0">
                <a:solidFill>
                  <a:srgbClr val="000000"/>
                </a:solidFill>
              </a:rPr>
              <a:t>: A </a:t>
            </a:r>
            <a:r>
              <a:rPr lang="en-US" sz="2400" b="1" dirty="0" smtClean="0">
                <a:solidFill>
                  <a:srgbClr val="000000"/>
                </a:solidFill>
              </a:rPr>
              <a:t>Scalable Shared </a:t>
            </a:r>
            <a:r>
              <a:rPr lang="en-US" sz="2400" b="1" dirty="0">
                <a:solidFill>
                  <a:srgbClr val="000000"/>
                </a:solidFill>
              </a:rPr>
              <a:t>Space Abstraction for </a:t>
            </a:r>
            <a:r>
              <a:rPr lang="en-US" sz="2400" b="1" dirty="0" smtClean="0">
                <a:solidFill>
                  <a:srgbClr val="000000"/>
                </a:solidFill>
              </a:rPr>
              <a:t>Hybrid Data Staging [JCC12]</a:t>
            </a:r>
            <a:endParaRPr lang="en-US" sz="2400" b="1" dirty="0"/>
          </a:p>
        </p:txBody>
      </p:sp>
      <p:pic>
        <p:nvPicPr>
          <p:cNvPr id="9" name="Picture 8" descr="tuplespace-coordination-interaction.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2824" y="2898586"/>
            <a:ext cx="6036836" cy="3854824"/>
          </a:xfrm>
          <a:prstGeom prst="rect">
            <a:avLst/>
          </a:prstGeom>
        </p:spPr>
      </p:pic>
      <p:sp>
        <p:nvSpPr>
          <p:cNvPr id="6" name="Text Box 2"/>
          <p:cNvSpPr txBox="1">
            <a:spLocks noChangeArrowheads="1"/>
          </p:cNvSpPr>
          <p:nvPr/>
        </p:nvSpPr>
        <p:spPr bwMode="auto">
          <a:xfrm>
            <a:off x="179293" y="1530290"/>
            <a:ext cx="8785410" cy="145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291" tIns="45643" rIns="91291" bIns="45643"/>
          <a:lstStyle>
            <a:lvl1pPr marL="431800" indent="-323850" eaLnBrk="0">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cs typeface="ＭＳ Ｐゴシック" charset="0"/>
              </a:defRPr>
            </a:lvl1pPr>
            <a:lvl2pPr marL="863600" indent="-323850" eaLnBrk="0">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2pPr>
            <a:lvl3pPr eaLnBrk="0">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3pPr>
            <a:lvl4pPr eaLnBrk="0">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4pPr>
            <a:lvl5pPr eaLnBrk="0">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Lst>
              <a:defRPr sz="2400">
                <a:solidFill>
                  <a:schemeClr val="bg1"/>
                </a:solidFill>
                <a:latin typeface="Arial" charset="0"/>
                <a:ea typeface="ＭＳ Ｐゴシック" charset="0"/>
              </a:defRPr>
            </a:lvl9pPr>
          </a:lstStyle>
          <a:p>
            <a:pPr defTabSz="414081" eaLnBrk="1" hangingPunct="0">
              <a:lnSpc>
                <a:spcPct val="90000"/>
              </a:lnSpc>
              <a:spcAft>
                <a:spcPts val="658"/>
              </a:spcAft>
              <a:buClr>
                <a:srgbClr val="000000"/>
              </a:buClr>
              <a:buSzPct val="45000"/>
              <a:buFont typeface="Wingdings" charset="0"/>
              <a:buChar char=""/>
            </a:pPr>
            <a:r>
              <a:rPr lang="en-US" i="0" dirty="0">
                <a:solidFill>
                  <a:srgbClr val="000000"/>
                </a:solidFill>
                <a:latin typeface="+mn-lt"/>
              </a:rPr>
              <a:t>S</a:t>
            </a:r>
            <a:r>
              <a:rPr lang="en-US" i="0" dirty="0" smtClean="0">
                <a:solidFill>
                  <a:srgbClr val="000000"/>
                </a:solidFill>
                <a:latin typeface="+mn-lt"/>
              </a:rPr>
              <a:t>hared</a:t>
            </a:r>
            <a:r>
              <a:rPr lang="en-US" i="0" dirty="0">
                <a:solidFill>
                  <a:srgbClr val="000000"/>
                </a:solidFill>
                <a:latin typeface="+mn-lt"/>
              </a:rPr>
              <a:t>-space programming abstraction </a:t>
            </a:r>
            <a:r>
              <a:rPr lang="en-US" i="0" dirty="0" smtClean="0">
                <a:solidFill>
                  <a:srgbClr val="000000"/>
                </a:solidFill>
                <a:latin typeface="+mn-lt"/>
              </a:rPr>
              <a:t>over hybrid staging </a:t>
            </a:r>
            <a:endParaRPr lang="en-US" i="0" dirty="0">
              <a:solidFill>
                <a:srgbClr val="000000"/>
              </a:solidFill>
              <a:latin typeface="+mn-lt"/>
            </a:endParaRPr>
          </a:p>
          <a:p>
            <a:pPr lvl="1" defTabSz="414081" eaLnBrk="1" hangingPunct="0">
              <a:lnSpc>
                <a:spcPct val="90000"/>
              </a:lnSpc>
              <a:spcAft>
                <a:spcPts val="658"/>
              </a:spcAft>
              <a:buClr>
                <a:srgbClr val="000000"/>
              </a:buClr>
              <a:buSzPct val="45000"/>
              <a:buFont typeface="Wingdings" charset="0"/>
              <a:buChar char=""/>
            </a:pPr>
            <a:r>
              <a:rPr lang="en-US" sz="2000" i="0" dirty="0">
                <a:solidFill>
                  <a:srgbClr val="000000"/>
                </a:solidFill>
                <a:latin typeface="+mn-lt"/>
              </a:rPr>
              <a:t>Simple API for coordination, interaction and </a:t>
            </a:r>
            <a:r>
              <a:rPr lang="en-US" sz="2000" i="0" dirty="0" smtClean="0">
                <a:solidFill>
                  <a:srgbClr val="000000"/>
                </a:solidFill>
                <a:latin typeface="+mn-lt"/>
              </a:rPr>
              <a:t>messaging</a:t>
            </a:r>
          </a:p>
          <a:p>
            <a:pPr lvl="1" defTabSz="414081" eaLnBrk="1" hangingPunct="0">
              <a:lnSpc>
                <a:spcPct val="90000"/>
              </a:lnSpc>
              <a:spcAft>
                <a:spcPts val="658"/>
              </a:spcAft>
              <a:buClr>
                <a:srgbClr val="000000"/>
              </a:buClr>
              <a:buSzPct val="45000"/>
              <a:buFont typeface="Wingdings" charset="0"/>
              <a:buChar char=""/>
            </a:pPr>
            <a:r>
              <a:rPr lang="en-US" sz="2000" i="0" dirty="0" smtClean="0">
                <a:solidFill>
                  <a:srgbClr val="000000"/>
                </a:solidFill>
                <a:latin typeface="+mn-lt"/>
                <a:cs typeface="ＭＳ Ｐゴシック" charset="0"/>
              </a:rPr>
              <a:t>Provides </a:t>
            </a:r>
            <a:r>
              <a:rPr lang="en-US" sz="2000" i="0" dirty="0">
                <a:solidFill>
                  <a:srgbClr val="000000"/>
                </a:solidFill>
                <a:latin typeface="+mn-lt"/>
                <a:cs typeface="ＭＳ Ｐゴシック" charset="0"/>
              </a:rPr>
              <a:t>a global-view programming </a:t>
            </a:r>
            <a:r>
              <a:rPr lang="en-US" sz="2000" i="0" dirty="0" smtClean="0">
                <a:solidFill>
                  <a:srgbClr val="000000"/>
                </a:solidFill>
                <a:latin typeface="+mn-lt"/>
                <a:cs typeface="ＭＳ Ｐゴシック" charset="0"/>
              </a:rPr>
              <a:t>abstraction</a:t>
            </a:r>
          </a:p>
          <a:p>
            <a:pPr defTabSz="414081" eaLnBrk="1" hangingPunct="0">
              <a:lnSpc>
                <a:spcPct val="90000"/>
              </a:lnSpc>
              <a:spcAft>
                <a:spcPts val="658"/>
              </a:spcAft>
              <a:buClr>
                <a:srgbClr val="000000"/>
              </a:buClr>
              <a:buSzPct val="45000"/>
              <a:buFont typeface="Wingdings" charset="0"/>
              <a:buChar char=""/>
            </a:pPr>
            <a:r>
              <a:rPr lang="en-US" i="0" dirty="0" smtClean="0">
                <a:solidFill>
                  <a:srgbClr val="000000"/>
                </a:solidFill>
                <a:latin typeface="+mn-lt"/>
              </a:rPr>
              <a:t>Exposed as a persistent service</a:t>
            </a:r>
          </a:p>
        </p:txBody>
      </p:sp>
    </p:spTree>
    <p:extLst>
      <p:ext uri="{BB962C8B-B14F-4D97-AF65-F5344CB8AC3E}">
        <p14:creationId xmlns:p14="http://schemas.microsoft.com/office/powerpoint/2010/main" val="2423092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45" y="594390"/>
            <a:ext cx="8229600" cy="730335"/>
          </a:xfrm>
        </p:spPr>
        <p:txBody>
          <a:bodyPr/>
          <a:lstStyle/>
          <a:p>
            <a:pPr algn="ctr"/>
            <a:r>
              <a:rPr lang="en-US" b="1" dirty="0" smtClean="0"/>
              <a:t>Experimental evaluation</a:t>
            </a:r>
            <a:endParaRPr lang="en-US" b="1" dirty="0"/>
          </a:p>
        </p:txBody>
      </p:sp>
      <p:sp>
        <p:nvSpPr>
          <p:cNvPr id="3" name="Content Placeholder 2"/>
          <p:cNvSpPr>
            <a:spLocks noGrp="1"/>
          </p:cNvSpPr>
          <p:nvPr>
            <p:ph idx="1"/>
          </p:nvPr>
        </p:nvSpPr>
        <p:spPr>
          <a:xfrm>
            <a:off x="457200" y="1237534"/>
            <a:ext cx="8229600" cy="4888629"/>
          </a:xfrm>
        </p:spPr>
        <p:txBody>
          <a:bodyPr>
            <a:normAutofit/>
          </a:bodyPr>
          <a:lstStyle/>
          <a:p>
            <a:r>
              <a:rPr lang="en-US" dirty="0" smtClean="0">
                <a:solidFill>
                  <a:srgbClr val="000000"/>
                </a:solidFill>
              </a:rPr>
              <a:t>Evaluate three different approaches for exchanging data between XGC1 and </a:t>
            </a:r>
            <a:r>
              <a:rPr lang="en-US" dirty="0" err="1" smtClean="0">
                <a:solidFill>
                  <a:srgbClr val="000000"/>
                </a:solidFill>
              </a:rPr>
              <a:t>XGCa</a:t>
            </a:r>
            <a:endParaRPr lang="en-US" dirty="0" smtClean="0">
              <a:solidFill>
                <a:srgbClr val="000000"/>
              </a:solidFill>
            </a:endParaRPr>
          </a:p>
          <a:p>
            <a:pPr lvl="1"/>
            <a:r>
              <a:rPr lang="en-US" dirty="0" smtClean="0">
                <a:solidFill>
                  <a:srgbClr val="000000"/>
                </a:solidFill>
              </a:rPr>
              <a:t>File-based using ADIOS BP</a:t>
            </a:r>
          </a:p>
          <a:p>
            <a:pPr lvl="1"/>
            <a:r>
              <a:rPr lang="en-US" dirty="0" smtClean="0">
                <a:solidFill>
                  <a:srgbClr val="000000"/>
                </a:solidFill>
              </a:rPr>
              <a:t>Dedicated staging servers (using </a:t>
            </a:r>
            <a:r>
              <a:rPr lang="en-US" dirty="0" err="1" smtClean="0">
                <a:solidFill>
                  <a:srgbClr val="000000"/>
                </a:solidFill>
              </a:rPr>
              <a:t>DataSpaces</a:t>
            </a:r>
            <a:r>
              <a:rPr lang="en-US" dirty="0" smtClean="0">
                <a:solidFill>
                  <a:srgbClr val="000000"/>
                </a:solidFill>
              </a:rPr>
              <a:t> as a service)</a:t>
            </a:r>
          </a:p>
          <a:p>
            <a:pPr lvl="1"/>
            <a:r>
              <a:rPr lang="en-US" dirty="0" smtClean="0">
                <a:solidFill>
                  <a:srgbClr val="000000"/>
                </a:solidFill>
              </a:rPr>
              <a:t>In-memory using node-local memory (using </a:t>
            </a:r>
            <a:r>
              <a:rPr lang="en-US" dirty="0" err="1" smtClean="0">
                <a:solidFill>
                  <a:srgbClr val="000000"/>
                </a:solidFill>
              </a:rPr>
              <a:t>DataSpaces</a:t>
            </a:r>
            <a:r>
              <a:rPr lang="en-US" dirty="0" smtClean="0">
                <a:solidFill>
                  <a:srgbClr val="000000"/>
                </a:solidFill>
              </a:rPr>
              <a:t> as a service)</a:t>
            </a:r>
          </a:p>
          <a:p>
            <a:pPr marL="0" indent="0">
              <a:buNone/>
            </a:pPr>
            <a:endParaRPr lang="en-US" sz="2000" dirty="0" smtClean="0"/>
          </a:p>
          <a:p>
            <a:r>
              <a:rPr lang="en-US" dirty="0" smtClean="0">
                <a:solidFill>
                  <a:srgbClr val="000000"/>
                </a:solidFill>
              </a:rPr>
              <a:t>Experimental setup</a:t>
            </a:r>
          </a:p>
          <a:p>
            <a:pPr marL="457200" lvl="1" indent="0">
              <a:buNone/>
            </a:pPr>
            <a:endParaRPr lang="en-US" sz="2400" dirty="0" smtClean="0"/>
          </a:p>
          <a:p>
            <a:pPr marL="457200" lvl="1" indent="0">
              <a:buNone/>
            </a:pP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1775154039"/>
              </p:ext>
            </p:extLst>
          </p:nvPr>
        </p:nvGraphicFramePr>
        <p:xfrm>
          <a:off x="457245" y="3794756"/>
          <a:ext cx="8138069" cy="2763520"/>
        </p:xfrm>
        <a:graphic>
          <a:graphicData uri="http://schemas.openxmlformats.org/drawingml/2006/table">
            <a:tbl>
              <a:tblPr firstRow="1" bandRow="1">
                <a:tableStyleId>{9D7B26C5-4107-4FEC-AEDC-1716B250A1EF}</a:tableStyleId>
              </a:tblPr>
              <a:tblGrid>
                <a:gridCol w="4375305"/>
                <a:gridCol w="1933984"/>
                <a:gridCol w="1828780"/>
              </a:tblGrid>
              <a:tr h="370840">
                <a:tc>
                  <a:txBody>
                    <a:bodyPr/>
                    <a:lstStyle/>
                    <a:p>
                      <a:endParaRPr lang="en-US" dirty="0"/>
                    </a:p>
                  </a:txBody>
                  <a:tcPr/>
                </a:tc>
                <a:tc>
                  <a:txBody>
                    <a:bodyPr/>
                    <a:lstStyle/>
                    <a:p>
                      <a:r>
                        <a:rPr lang="en-US" dirty="0" err="1" smtClean="0"/>
                        <a:t>Sith</a:t>
                      </a:r>
                      <a:r>
                        <a:rPr lang="en-US" dirty="0" smtClean="0"/>
                        <a:t> IB</a:t>
                      </a:r>
                      <a:r>
                        <a:rPr lang="en-US" baseline="0" dirty="0" smtClean="0"/>
                        <a:t> cluster</a:t>
                      </a:r>
                      <a:endParaRPr lang="en-US" dirty="0"/>
                    </a:p>
                  </a:txBody>
                  <a:tcPr/>
                </a:tc>
                <a:tc>
                  <a:txBody>
                    <a:bodyPr/>
                    <a:lstStyle/>
                    <a:p>
                      <a:r>
                        <a:rPr lang="en-US" dirty="0" smtClean="0"/>
                        <a:t>Titan Cray XK7</a:t>
                      </a:r>
                      <a:endParaRPr lang="en-US" dirty="0"/>
                    </a:p>
                  </a:txBody>
                  <a:tcPr/>
                </a:tc>
              </a:tr>
              <a:tr h="370840">
                <a:tc>
                  <a:txBody>
                    <a:bodyPr/>
                    <a:lstStyle/>
                    <a:p>
                      <a:r>
                        <a:rPr lang="en-US" dirty="0" smtClean="0"/>
                        <a:t>Num. of processor cores</a:t>
                      </a:r>
                      <a:endParaRPr lang="en-US" dirty="0"/>
                    </a:p>
                  </a:txBody>
                  <a:tcPr/>
                </a:tc>
                <a:tc>
                  <a:txBody>
                    <a:bodyPr/>
                    <a:lstStyle/>
                    <a:p>
                      <a:r>
                        <a:rPr lang="en-US" dirty="0" smtClean="0"/>
                        <a:t>1024</a:t>
                      </a:r>
                      <a:endParaRPr lang="en-US" dirty="0"/>
                    </a:p>
                  </a:txBody>
                  <a:tcPr/>
                </a:tc>
                <a:tc>
                  <a:txBody>
                    <a:bodyPr/>
                    <a:lstStyle/>
                    <a:p>
                      <a:r>
                        <a:rPr lang="en-US" dirty="0" smtClean="0"/>
                        <a:t>16384</a:t>
                      </a:r>
                      <a:endParaRPr lang="en-US" dirty="0"/>
                    </a:p>
                  </a:txBody>
                  <a:tcPr/>
                </a:tc>
              </a:tr>
              <a:tr h="370840">
                <a:tc>
                  <a:txBody>
                    <a:bodyPr/>
                    <a:lstStyle/>
                    <a:p>
                      <a:r>
                        <a:rPr lang="en-US" dirty="0" smtClean="0"/>
                        <a:t>Num.</a:t>
                      </a:r>
                      <a:r>
                        <a:rPr lang="en-US" baseline="0" dirty="0" smtClean="0"/>
                        <a:t> of coupling iteration</a:t>
                      </a:r>
                      <a:endParaRPr lang="en-US" dirty="0"/>
                    </a:p>
                  </a:txBody>
                  <a:tcPr/>
                </a:tc>
                <a:tc>
                  <a:txBody>
                    <a:bodyPr/>
                    <a:lstStyle/>
                    <a:p>
                      <a:r>
                        <a:rPr lang="en-US" dirty="0" smtClean="0"/>
                        <a:t>2</a:t>
                      </a:r>
                      <a:endParaRPr lang="en-US" dirty="0"/>
                    </a:p>
                  </a:txBody>
                  <a:tcPr/>
                </a:tc>
                <a:tc>
                  <a:txBody>
                    <a:bodyPr/>
                    <a:lstStyle/>
                    <a:p>
                      <a:r>
                        <a:rPr lang="en-US" dirty="0" smtClean="0"/>
                        <a:t>2</a:t>
                      </a:r>
                      <a:endParaRPr lang="en-US" dirty="0"/>
                    </a:p>
                  </a:txBody>
                  <a:tcPr/>
                </a:tc>
              </a:tr>
              <a:tr h="370840">
                <a:tc>
                  <a:txBody>
                    <a:bodyPr/>
                    <a:lstStyle/>
                    <a:p>
                      <a:r>
                        <a:rPr lang="en-US" dirty="0" smtClean="0"/>
                        <a:t>Num. of time steps per iteration</a:t>
                      </a:r>
                      <a:endParaRPr lang="en-US" dirty="0"/>
                    </a:p>
                  </a:txBody>
                  <a:tcPr/>
                </a:tc>
                <a:tc>
                  <a:txBody>
                    <a:bodyPr/>
                    <a:lstStyle/>
                    <a:p>
                      <a:r>
                        <a:rPr lang="en-US" dirty="0" smtClean="0"/>
                        <a:t>10</a:t>
                      </a:r>
                      <a:endParaRPr lang="en-US" dirty="0"/>
                    </a:p>
                  </a:txBody>
                  <a:tcPr/>
                </a:tc>
                <a:tc>
                  <a:txBody>
                    <a:bodyPr/>
                    <a:lstStyle/>
                    <a:p>
                      <a:r>
                        <a:rPr lang="en-US" dirty="0" smtClean="0"/>
                        <a:t>20</a:t>
                      </a:r>
                      <a:endParaRPr lang="en-US" dirty="0"/>
                    </a:p>
                  </a:txBody>
                  <a:tcPr/>
                </a:tc>
              </a:tr>
              <a:tr h="370840">
                <a:tc>
                  <a:txBody>
                    <a:bodyPr/>
                    <a:lstStyle/>
                    <a:p>
                      <a:r>
                        <a:rPr lang="en-US" dirty="0" smtClean="0"/>
                        <a:t>Total size of particle data read by XGC1/</a:t>
                      </a:r>
                      <a:r>
                        <a:rPr lang="en-US" dirty="0" err="1" smtClean="0"/>
                        <a:t>XGCa</a:t>
                      </a:r>
                      <a:r>
                        <a:rPr lang="en-US" dirty="0" smtClean="0"/>
                        <a:t> per iteration (GB)</a:t>
                      </a:r>
                      <a:endParaRPr lang="en-US" dirty="0"/>
                    </a:p>
                  </a:txBody>
                  <a:tcPr/>
                </a:tc>
                <a:tc>
                  <a:txBody>
                    <a:bodyPr/>
                    <a:lstStyle/>
                    <a:p>
                      <a:r>
                        <a:rPr lang="en-US" dirty="0" smtClean="0"/>
                        <a:t>4.05</a:t>
                      </a:r>
                      <a:endParaRPr lang="en-US" dirty="0"/>
                    </a:p>
                  </a:txBody>
                  <a:tcPr/>
                </a:tc>
                <a:tc>
                  <a:txBody>
                    <a:bodyPr/>
                    <a:lstStyle/>
                    <a:p>
                      <a:r>
                        <a:rPr lang="en-US" dirty="0" smtClean="0"/>
                        <a:t>64.85</a:t>
                      </a:r>
                      <a:endParaRPr lang="en-US" dirty="0"/>
                    </a:p>
                  </a:txBody>
                  <a:tcPr/>
                </a:tc>
              </a:tr>
              <a:tr h="370840">
                <a:tc>
                  <a:txBody>
                    <a:bodyPr/>
                    <a:lstStyle/>
                    <a:p>
                      <a:r>
                        <a:rPr lang="en-US" dirty="0" smtClean="0"/>
                        <a:t>Total size of turbulence</a:t>
                      </a:r>
                      <a:r>
                        <a:rPr lang="en-US" baseline="0" dirty="0" smtClean="0"/>
                        <a:t> data read by </a:t>
                      </a:r>
                      <a:r>
                        <a:rPr lang="en-US" baseline="0" dirty="0" err="1" smtClean="0"/>
                        <a:t>XGCa</a:t>
                      </a:r>
                      <a:r>
                        <a:rPr lang="en-US" baseline="0" dirty="0" smtClean="0"/>
                        <a:t> per iteration (GB)</a:t>
                      </a:r>
                      <a:endParaRPr lang="en-US" dirty="0"/>
                    </a:p>
                  </a:txBody>
                  <a:tcPr/>
                </a:tc>
                <a:tc>
                  <a:txBody>
                    <a:bodyPr/>
                    <a:lstStyle/>
                    <a:p>
                      <a:r>
                        <a:rPr lang="en-US" dirty="0" smtClean="0"/>
                        <a:t>5.76</a:t>
                      </a:r>
                      <a:endParaRPr lang="en-US" dirty="0"/>
                    </a:p>
                  </a:txBody>
                  <a:tcPr/>
                </a:tc>
                <a:tc>
                  <a:txBody>
                    <a:bodyPr/>
                    <a:lstStyle/>
                    <a:p>
                      <a:r>
                        <a:rPr lang="en-US" dirty="0" smtClean="0"/>
                        <a:t>194.56</a:t>
                      </a:r>
                      <a:endParaRPr lang="en-US" dirty="0"/>
                    </a:p>
                  </a:txBody>
                  <a:tcPr/>
                </a:tc>
              </a:tr>
            </a:tbl>
          </a:graphicData>
        </a:graphic>
      </p:graphicFrame>
    </p:spTree>
    <p:extLst>
      <p:ext uri="{BB962C8B-B14F-4D97-AF65-F5344CB8AC3E}">
        <p14:creationId xmlns:p14="http://schemas.microsoft.com/office/powerpoint/2010/main" val="541683360"/>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82924"/>
            <a:ext cx="8229600" cy="516634"/>
          </a:xfrm>
        </p:spPr>
        <p:txBody>
          <a:bodyPr>
            <a:normAutofit/>
          </a:bodyPr>
          <a:lstStyle/>
          <a:p>
            <a:r>
              <a:rPr lang="en-US" dirty="0" smtClean="0">
                <a:solidFill>
                  <a:srgbClr val="000000"/>
                </a:solidFill>
              </a:rPr>
              <a:t>Particle data read/write on </a:t>
            </a:r>
            <a:r>
              <a:rPr lang="en-US" dirty="0" err="1" smtClean="0">
                <a:solidFill>
                  <a:srgbClr val="000000"/>
                </a:solidFill>
              </a:rPr>
              <a:t>Sith</a:t>
            </a:r>
            <a:endParaRPr lang="en-US" dirty="0" smtClean="0">
              <a:solidFill>
                <a:srgbClr val="000000"/>
              </a:solidFill>
            </a:endParaRPr>
          </a:p>
          <a:p>
            <a:endParaRPr lang="en-US" dirty="0"/>
          </a:p>
        </p:txBody>
      </p:sp>
      <p:pic>
        <p:nvPicPr>
          <p:cNvPr id="4" name="Picture 3"/>
          <p:cNvPicPr/>
          <p:nvPr/>
        </p:nvPicPr>
        <p:blipFill>
          <a:blip r:embed="rId2" cstate="print"/>
          <a:stretch>
            <a:fillRect/>
          </a:stretch>
        </p:blipFill>
        <p:spPr>
          <a:xfrm>
            <a:off x="1554512" y="1940040"/>
            <a:ext cx="6555927" cy="4597886"/>
          </a:xfrm>
          <a:prstGeom prst="rect">
            <a:avLst/>
          </a:prstGeom>
        </p:spPr>
      </p:pic>
      <p:sp>
        <p:nvSpPr>
          <p:cNvPr id="7" name="Title 3"/>
          <p:cNvSpPr txBox="1">
            <a:spLocks/>
          </p:cNvSpPr>
          <p:nvPr/>
        </p:nvSpPr>
        <p:spPr>
          <a:xfrm>
            <a:off x="0" y="502952"/>
            <a:ext cx="9064625" cy="8810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cs typeface="Calibri" pitchFamily="34" charset="0"/>
              </a:rPr>
              <a:t>Experimental Results - 1</a:t>
            </a:r>
          </a:p>
        </p:txBody>
      </p:sp>
    </p:spTree>
    <p:extLst>
      <p:ext uri="{BB962C8B-B14F-4D97-AF65-F5344CB8AC3E}">
        <p14:creationId xmlns:p14="http://schemas.microsoft.com/office/powerpoint/2010/main" val="4175382611"/>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82924"/>
            <a:ext cx="8229600" cy="516634"/>
          </a:xfrm>
        </p:spPr>
        <p:txBody>
          <a:bodyPr>
            <a:normAutofit/>
          </a:bodyPr>
          <a:lstStyle/>
          <a:p>
            <a:r>
              <a:rPr lang="en-US" dirty="0" smtClean="0">
                <a:solidFill>
                  <a:srgbClr val="000000"/>
                </a:solidFill>
              </a:rPr>
              <a:t>Turbulence data read/write on </a:t>
            </a:r>
            <a:r>
              <a:rPr lang="en-US" dirty="0" err="1" smtClean="0">
                <a:solidFill>
                  <a:srgbClr val="000000"/>
                </a:solidFill>
              </a:rPr>
              <a:t>Sith</a:t>
            </a:r>
            <a:endParaRPr lang="en-US" dirty="0">
              <a:solidFill>
                <a:srgbClr val="000000"/>
              </a:solidFill>
            </a:endParaRPr>
          </a:p>
        </p:txBody>
      </p:sp>
      <p:pic>
        <p:nvPicPr>
          <p:cNvPr id="5" name="Picture 4"/>
          <p:cNvPicPr/>
          <p:nvPr/>
        </p:nvPicPr>
        <p:blipFill>
          <a:blip r:embed="rId2" cstate="print"/>
          <a:stretch>
            <a:fillRect/>
          </a:stretch>
        </p:blipFill>
        <p:spPr>
          <a:xfrm>
            <a:off x="1645952" y="1940040"/>
            <a:ext cx="6464488" cy="4506447"/>
          </a:xfrm>
          <a:prstGeom prst="rect">
            <a:avLst/>
          </a:prstGeom>
        </p:spPr>
      </p:pic>
      <p:sp>
        <p:nvSpPr>
          <p:cNvPr id="7" name="Title 3"/>
          <p:cNvSpPr txBox="1">
            <a:spLocks/>
          </p:cNvSpPr>
          <p:nvPr/>
        </p:nvSpPr>
        <p:spPr>
          <a:xfrm>
            <a:off x="0" y="502952"/>
            <a:ext cx="9064625" cy="8810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cs typeface="Calibri" pitchFamily="34" charset="0"/>
              </a:rPr>
              <a:t>Experimental Results - 2</a:t>
            </a:r>
          </a:p>
        </p:txBody>
      </p:sp>
    </p:spTree>
    <p:extLst>
      <p:ext uri="{BB962C8B-B14F-4D97-AF65-F5344CB8AC3E}">
        <p14:creationId xmlns:p14="http://schemas.microsoft.com/office/powerpoint/2010/main" val="3159148341"/>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581768"/>
          </a:xfrm>
        </p:spPr>
        <p:txBody>
          <a:bodyPr/>
          <a:lstStyle/>
          <a:p>
            <a:r>
              <a:rPr lang="en-US" dirty="0" smtClean="0">
                <a:solidFill>
                  <a:srgbClr val="000000"/>
                </a:solidFill>
              </a:rPr>
              <a:t>Particle data read/write Titan</a:t>
            </a:r>
            <a:endParaRPr lang="en-US" dirty="0">
              <a:solidFill>
                <a:srgbClr val="000000"/>
              </a:solidFill>
            </a:endParaRPr>
          </a:p>
        </p:txBody>
      </p:sp>
      <p:pic>
        <p:nvPicPr>
          <p:cNvPr id="4" name="Picture 3"/>
          <p:cNvPicPr/>
          <p:nvPr/>
        </p:nvPicPr>
        <p:blipFill>
          <a:blip r:embed="rId2" cstate="print"/>
          <a:stretch>
            <a:fillRect/>
          </a:stretch>
        </p:blipFill>
        <p:spPr>
          <a:xfrm>
            <a:off x="1737391" y="1965976"/>
            <a:ext cx="6190171" cy="4506447"/>
          </a:xfrm>
          <a:prstGeom prst="rect">
            <a:avLst/>
          </a:prstGeom>
        </p:spPr>
      </p:pic>
      <p:sp>
        <p:nvSpPr>
          <p:cNvPr id="6" name="Title 3"/>
          <p:cNvSpPr txBox="1">
            <a:spLocks/>
          </p:cNvSpPr>
          <p:nvPr/>
        </p:nvSpPr>
        <p:spPr>
          <a:xfrm>
            <a:off x="0" y="502952"/>
            <a:ext cx="9064625" cy="8810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cs typeface="Calibri" pitchFamily="34" charset="0"/>
              </a:rPr>
              <a:t>Experimental Results - 3</a:t>
            </a:r>
          </a:p>
        </p:txBody>
      </p:sp>
    </p:spTree>
    <p:extLst>
      <p:ext uri="{BB962C8B-B14F-4D97-AF65-F5344CB8AC3E}">
        <p14:creationId xmlns:p14="http://schemas.microsoft.com/office/powerpoint/2010/main" val="3936613320"/>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92623"/>
          </a:xfrm>
        </p:spPr>
        <p:txBody>
          <a:bodyPr/>
          <a:lstStyle/>
          <a:p>
            <a:r>
              <a:rPr lang="en-US" dirty="0" smtClean="0">
                <a:solidFill>
                  <a:srgbClr val="000000"/>
                </a:solidFill>
              </a:rPr>
              <a:t>Turbulence data read/write Titan</a:t>
            </a:r>
            <a:endParaRPr lang="en-US" dirty="0">
              <a:solidFill>
                <a:srgbClr val="000000"/>
              </a:solidFill>
            </a:endParaRPr>
          </a:p>
        </p:txBody>
      </p:sp>
      <p:pic>
        <p:nvPicPr>
          <p:cNvPr id="4" name="Picture 3"/>
          <p:cNvPicPr/>
          <p:nvPr/>
        </p:nvPicPr>
        <p:blipFill>
          <a:blip r:embed="rId2" cstate="print"/>
          <a:stretch>
            <a:fillRect/>
          </a:stretch>
        </p:blipFill>
        <p:spPr>
          <a:xfrm>
            <a:off x="1645952" y="1965976"/>
            <a:ext cx="6281610" cy="4415008"/>
          </a:xfrm>
          <a:prstGeom prst="rect">
            <a:avLst/>
          </a:prstGeom>
        </p:spPr>
      </p:pic>
      <p:sp>
        <p:nvSpPr>
          <p:cNvPr id="7" name="Title 3"/>
          <p:cNvSpPr txBox="1">
            <a:spLocks/>
          </p:cNvSpPr>
          <p:nvPr/>
        </p:nvSpPr>
        <p:spPr>
          <a:xfrm>
            <a:off x="0" y="502952"/>
            <a:ext cx="9064625" cy="8810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cs typeface="Calibri" pitchFamily="34" charset="0"/>
              </a:rPr>
              <a:t>Experimental Results - 4</a:t>
            </a:r>
          </a:p>
        </p:txBody>
      </p:sp>
    </p:spTree>
    <p:extLst>
      <p:ext uri="{BB962C8B-B14F-4D97-AF65-F5344CB8AC3E}">
        <p14:creationId xmlns:p14="http://schemas.microsoft.com/office/powerpoint/2010/main" val="2361749129"/>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5013926"/>
          </a:xfrm>
        </p:spPr>
        <p:txBody>
          <a:bodyPr>
            <a:normAutofit/>
          </a:bodyPr>
          <a:lstStyle/>
          <a:p>
            <a:r>
              <a:rPr lang="en-US" sz="2800" dirty="0" smtClean="0">
                <a:solidFill>
                  <a:schemeClr val="tx1"/>
                </a:solidFill>
              </a:rPr>
              <a:t>Using </a:t>
            </a:r>
            <a:r>
              <a:rPr lang="en-US" sz="2800" dirty="0" err="1" smtClean="0">
                <a:solidFill>
                  <a:schemeClr val="tx1"/>
                </a:solidFill>
              </a:rPr>
              <a:t>DataSpaces</a:t>
            </a:r>
            <a:r>
              <a:rPr lang="en-US" sz="2800" dirty="0" smtClean="0">
                <a:solidFill>
                  <a:schemeClr val="tx1"/>
                </a:solidFill>
              </a:rPr>
              <a:t> as a service can support tight coupling patterns required by EPSI</a:t>
            </a:r>
          </a:p>
          <a:p>
            <a:pPr lvl="1"/>
            <a:r>
              <a:rPr lang="en-US" sz="2400" dirty="0" smtClean="0">
                <a:solidFill>
                  <a:schemeClr val="tx1"/>
                </a:solidFill>
              </a:rPr>
              <a:t>Particle data write/read is nicely mapped between XGC1 and </a:t>
            </a:r>
            <a:r>
              <a:rPr lang="en-US" sz="2400" dirty="0" err="1" smtClean="0">
                <a:solidFill>
                  <a:schemeClr val="tx1"/>
                </a:solidFill>
              </a:rPr>
              <a:t>XGCa</a:t>
            </a:r>
            <a:r>
              <a:rPr lang="en-US" sz="2400" dirty="0" smtClean="0">
                <a:solidFill>
                  <a:schemeClr val="tx1"/>
                </a:solidFill>
              </a:rPr>
              <a:t> cores</a:t>
            </a:r>
          </a:p>
          <a:p>
            <a:pPr lvl="1"/>
            <a:r>
              <a:rPr lang="en-US" sz="2400" dirty="0" smtClean="0">
                <a:solidFill>
                  <a:schemeClr val="tx1"/>
                </a:solidFill>
              </a:rPr>
              <a:t>Using </a:t>
            </a:r>
            <a:r>
              <a:rPr lang="en-US" sz="2400" dirty="0" err="1" smtClean="0">
                <a:solidFill>
                  <a:schemeClr val="tx1"/>
                </a:solidFill>
              </a:rPr>
              <a:t>DataSpaces</a:t>
            </a:r>
            <a:r>
              <a:rPr lang="en-US" sz="2400" dirty="0" smtClean="0">
                <a:solidFill>
                  <a:schemeClr val="tx1"/>
                </a:solidFill>
              </a:rPr>
              <a:t> staging server and in-node memory method reduces turbulence data write time significantly</a:t>
            </a:r>
          </a:p>
          <a:p>
            <a:pPr lvl="1"/>
            <a:r>
              <a:rPr lang="en-US" sz="2400" dirty="0" smtClean="0">
                <a:solidFill>
                  <a:schemeClr val="tx1"/>
                </a:solidFill>
              </a:rPr>
              <a:t>Turbulence data read can be improved </a:t>
            </a:r>
            <a:r>
              <a:rPr lang="en-US" sz="2400" dirty="0">
                <a:solidFill>
                  <a:schemeClr val="tx1"/>
                </a:solidFill>
              </a:rPr>
              <a:t>if </a:t>
            </a:r>
            <a:r>
              <a:rPr lang="en-US" sz="2400" dirty="0" smtClean="0">
                <a:solidFill>
                  <a:schemeClr val="tx1"/>
                </a:solidFill>
              </a:rPr>
              <a:t>turbulence </a:t>
            </a:r>
            <a:r>
              <a:rPr lang="en-US" sz="2400" dirty="0">
                <a:solidFill>
                  <a:schemeClr val="tx1"/>
                </a:solidFill>
              </a:rPr>
              <a:t>data </a:t>
            </a:r>
            <a:r>
              <a:rPr lang="en-US" sz="2400" dirty="0" smtClean="0">
                <a:solidFill>
                  <a:schemeClr val="tx1"/>
                </a:solidFill>
              </a:rPr>
              <a:t>exchange stays in-node</a:t>
            </a:r>
          </a:p>
        </p:txBody>
      </p:sp>
      <p:sp>
        <p:nvSpPr>
          <p:cNvPr id="6" name="Title 3"/>
          <p:cNvSpPr txBox="1">
            <a:spLocks/>
          </p:cNvSpPr>
          <p:nvPr/>
        </p:nvSpPr>
        <p:spPr>
          <a:xfrm>
            <a:off x="0" y="502952"/>
            <a:ext cx="9064625" cy="8810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cs typeface="Calibri" pitchFamily="34" charset="0"/>
              </a:rPr>
              <a:t>Experimental Results - 5</a:t>
            </a:r>
          </a:p>
        </p:txBody>
      </p:sp>
    </p:spTree>
    <p:extLst>
      <p:ext uri="{BB962C8B-B14F-4D97-AF65-F5344CB8AC3E}">
        <p14:creationId xmlns:p14="http://schemas.microsoft.com/office/powerpoint/2010/main" val="135888363"/>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30947"/>
          </a:xfrm>
        </p:spPr>
        <p:txBody>
          <a:bodyPr/>
          <a:lstStyle/>
          <a:p>
            <a:r>
              <a:rPr lang="en-US" sz="2800" b="1" dirty="0" smtClean="0"/>
              <a:t>Related Publications</a:t>
            </a:r>
            <a:endParaRPr lang="en-US" sz="2800" b="1" dirty="0"/>
          </a:p>
        </p:txBody>
      </p:sp>
      <p:sp>
        <p:nvSpPr>
          <p:cNvPr id="12" name="Content Placeholder 4"/>
          <p:cNvSpPr txBox="1">
            <a:spLocks/>
          </p:cNvSpPr>
          <p:nvPr/>
        </p:nvSpPr>
        <p:spPr bwMode="auto">
          <a:xfrm>
            <a:off x="66347" y="1442964"/>
            <a:ext cx="8901279" cy="189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rgbClr val="5F5F5F"/>
                </a:solidFill>
                <a:latin typeface="Trebuchet MS"/>
                <a:ea typeface="ヒラギノ角ゴ Pro W3" charset="0"/>
                <a:cs typeface="Trebuchet MS"/>
              </a:defRPr>
            </a:lvl1pPr>
            <a:lvl2pPr marL="742950" indent="-285750" algn="l" rtl="0" eaLnBrk="0" fontAlgn="base" hangingPunct="0">
              <a:spcBef>
                <a:spcPct val="20000"/>
              </a:spcBef>
              <a:spcAft>
                <a:spcPct val="0"/>
              </a:spcAft>
              <a:buChar char="–"/>
              <a:defRPr>
                <a:solidFill>
                  <a:srgbClr val="5F5F5F"/>
                </a:solidFill>
                <a:latin typeface="Trebuchet MS"/>
                <a:ea typeface="Geneva" charset="0"/>
                <a:cs typeface="Trebuchet MS"/>
              </a:defRPr>
            </a:lvl2pPr>
            <a:lvl3pPr marL="1143000" indent="-228600" algn="l" rtl="0" eaLnBrk="0" fontAlgn="base" hangingPunct="0">
              <a:spcBef>
                <a:spcPct val="20000"/>
              </a:spcBef>
              <a:spcAft>
                <a:spcPct val="0"/>
              </a:spcAft>
              <a:buChar char="•"/>
              <a:defRPr sz="1600">
                <a:solidFill>
                  <a:srgbClr val="5F5F5F"/>
                </a:solidFill>
                <a:latin typeface="Trebuchet MS"/>
                <a:ea typeface="Geneva" charset="0"/>
                <a:cs typeface="Trebuchet MS"/>
              </a:defRPr>
            </a:lvl3pPr>
            <a:lvl4pPr marL="16002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4pPr>
            <a:lvl5pPr marL="20574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r>
              <a:rPr lang="en-US" sz="2000" b="1" dirty="0" smtClean="0">
                <a:solidFill>
                  <a:srgbClr val="000000"/>
                </a:solidFill>
              </a:rPr>
              <a:t>“Accelerating </a:t>
            </a:r>
            <a:r>
              <a:rPr lang="en-US" sz="2000" b="1" dirty="0">
                <a:solidFill>
                  <a:srgbClr val="000000"/>
                </a:solidFill>
              </a:rPr>
              <a:t>AMR-based Finite Element </a:t>
            </a:r>
            <a:r>
              <a:rPr lang="en-US" sz="2000" b="1" dirty="0" smtClean="0">
                <a:solidFill>
                  <a:srgbClr val="000000"/>
                </a:solidFill>
              </a:rPr>
              <a:t>Simulation Workflows </a:t>
            </a:r>
            <a:r>
              <a:rPr lang="en-US" sz="2000" b="1" dirty="0">
                <a:solidFill>
                  <a:srgbClr val="000000"/>
                </a:solidFill>
              </a:rPr>
              <a:t>Using </a:t>
            </a:r>
            <a:r>
              <a:rPr lang="en-US" sz="2000" b="1" dirty="0" err="1" smtClean="0">
                <a:solidFill>
                  <a:srgbClr val="000000"/>
                </a:solidFill>
              </a:rPr>
              <a:t>DataSpaces</a:t>
            </a:r>
            <a:r>
              <a:rPr lang="en-US" sz="2000" dirty="0" smtClean="0">
                <a:solidFill>
                  <a:srgbClr val="000000"/>
                </a:solidFill>
              </a:rPr>
              <a:t>” Under submission.</a:t>
            </a:r>
            <a:endParaRPr lang="en-US" sz="2000" dirty="0">
              <a:solidFill>
                <a:srgbClr val="000000"/>
              </a:solidFill>
            </a:endParaRPr>
          </a:p>
          <a:p>
            <a:endParaRPr lang="en-US" sz="2000" dirty="0">
              <a:solidFill>
                <a:srgbClr val="000000"/>
              </a:solidFill>
            </a:endParaRPr>
          </a:p>
          <a:p>
            <a:r>
              <a:rPr lang="en-US" sz="2000" b="1" dirty="0" smtClean="0">
                <a:solidFill>
                  <a:srgbClr val="000000"/>
                </a:solidFill>
              </a:rPr>
              <a:t>“Abstractions </a:t>
            </a:r>
            <a:r>
              <a:rPr lang="en-US" sz="2000" b="1" dirty="0">
                <a:solidFill>
                  <a:srgbClr val="000000"/>
                </a:solidFill>
              </a:rPr>
              <a:t>and Mechanism for Coupled Application Workflows at Extreme </a:t>
            </a:r>
            <a:r>
              <a:rPr lang="en-US" sz="2000" b="1" dirty="0" smtClean="0">
                <a:solidFill>
                  <a:srgbClr val="000000"/>
                </a:solidFill>
              </a:rPr>
              <a:t>Scale</a:t>
            </a:r>
            <a:r>
              <a:rPr lang="en-US" sz="2000" dirty="0" smtClean="0">
                <a:solidFill>
                  <a:srgbClr val="000000"/>
                </a:solidFill>
              </a:rPr>
              <a:t>” Under submission.</a:t>
            </a:r>
          </a:p>
        </p:txBody>
      </p:sp>
    </p:spTree>
    <p:extLst>
      <p:ext uri="{BB962C8B-B14F-4D97-AF65-F5344CB8AC3E}">
        <p14:creationId xmlns:p14="http://schemas.microsoft.com/office/powerpoint/2010/main" val="3190198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txBox="1">
            <a:spLocks noChangeArrowheads="1"/>
          </p:cNvSpPr>
          <p:nvPr/>
        </p:nvSpPr>
        <p:spPr>
          <a:xfrm>
            <a:off x="69850" y="534640"/>
            <a:ext cx="9074150" cy="613751"/>
          </a:xfrm>
          <a:prstGeom prst="rect">
            <a:avLst/>
          </a:prstGeom>
        </p:spPr>
        <p:txBody>
          <a:bodyPr lIns="91311" tIns="45658" rIns="91311" bIns="45658"/>
          <a:lstStyle/>
          <a:p>
            <a:pPr algn="ctr" defTabSz="913169" eaLnBrk="0" hangingPunct="0">
              <a:tabLst>
                <a:tab pos="0" algn="l"/>
                <a:tab pos="913169" algn="l"/>
                <a:tab pos="1826337" algn="l"/>
                <a:tab pos="2739506" algn="l"/>
                <a:tab pos="3652673" algn="l"/>
                <a:tab pos="4565843" algn="l"/>
                <a:tab pos="5479011" algn="l"/>
                <a:tab pos="6392175" algn="l"/>
                <a:tab pos="7305348" algn="l"/>
                <a:tab pos="8218516" algn="l"/>
                <a:tab pos="9131680" algn="l"/>
                <a:tab pos="10044853" algn="l"/>
              </a:tabLst>
              <a:defRPr/>
            </a:pPr>
            <a:r>
              <a:rPr lang="en-US" sz="3000" b="1" kern="0" dirty="0" smtClean="0">
                <a:latin typeface="+mj-lt"/>
                <a:ea typeface="ＭＳ Ｐゴシック" charset="-128"/>
                <a:cs typeface="ＭＳ Ｐゴシック" charset="-128"/>
              </a:rPr>
              <a:t>DataSpaces</a:t>
            </a:r>
            <a:r>
              <a:rPr lang="en-US" sz="3000" b="1" kern="0" dirty="0">
                <a:latin typeface="+mj-lt"/>
                <a:ea typeface="ＭＳ Ｐゴシック" charset="-128"/>
                <a:cs typeface="ＭＳ Ｐゴシック" charset="-128"/>
              </a:rPr>
              <a:t> </a:t>
            </a:r>
            <a:r>
              <a:rPr lang="en-US" sz="3000" b="1" kern="0" dirty="0" smtClean="0">
                <a:latin typeface="+mj-lt"/>
                <a:ea typeface="ＭＳ Ｐゴシック" charset="-128"/>
                <a:cs typeface="ＭＳ Ｐゴシック" charset="-128"/>
              </a:rPr>
              <a:t>Abstraction: </a:t>
            </a:r>
            <a:r>
              <a:rPr lang="en-US" sz="3000" b="1" kern="0" dirty="0">
                <a:latin typeface="+mj-lt"/>
                <a:ea typeface="ＭＳ Ｐゴシック" charset="-128"/>
                <a:cs typeface="ＭＳ Ｐゴシック" charset="-128"/>
              </a:rPr>
              <a:t>Indexing + </a:t>
            </a:r>
            <a:r>
              <a:rPr lang="en-US" sz="3000" b="1" kern="0" dirty="0" smtClean="0">
                <a:latin typeface="+mj-lt"/>
                <a:ea typeface="ＭＳ Ｐゴシック" charset="-128"/>
                <a:cs typeface="ＭＳ Ｐゴシック" charset="-128"/>
              </a:rPr>
              <a:t>DHT [HPDC10] </a:t>
            </a:r>
            <a:endParaRPr lang="en-US" sz="3000" b="1" kern="0" dirty="0">
              <a:latin typeface="+mj-lt"/>
              <a:ea typeface="ＭＳ Ｐゴシック" charset="-128"/>
              <a:cs typeface="ＭＳ Ｐゴシック" charset="-128"/>
            </a:endParaRPr>
          </a:p>
        </p:txBody>
      </p:sp>
      <p:sp>
        <p:nvSpPr>
          <p:cNvPr id="3" name="Rectangle 2"/>
          <p:cNvSpPr txBox="1">
            <a:spLocks noChangeArrowheads="1"/>
          </p:cNvSpPr>
          <p:nvPr/>
        </p:nvSpPr>
        <p:spPr>
          <a:xfrm>
            <a:off x="55" y="1475103"/>
            <a:ext cx="4206189" cy="5549900"/>
          </a:xfrm>
          <a:prstGeom prst="rect">
            <a:avLst/>
          </a:prstGeom>
        </p:spPr>
        <p:txBody>
          <a:bodyPr lIns="91311" tIns="45658" rIns="91311" bIns="45658"/>
          <a:lstStyle/>
          <a:p>
            <a:pPr marL="375731" indent="-375731" defTabSz="913169" eaLnBrk="0" hangingPunct="0">
              <a:spcBef>
                <a:spcPct val="20000"/>
              </a:spcBef>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r>
              <a:rPr lang="en-US" sz="1800" kern="0" dirty="0" smtClean="0">
                <a:latin typeface="+mn-lt"/>
                <a:ea typeface="ＭＳ Ｐゴシック" charset="-128"/>
                <a:cs typeface="ＭＳ Ｐゴシック" charset="-128"/>
              </a:rPr>
              <a:t>Dynamically constructed structured overlay using hybrid staging cores</a:t>
            </a:r>
          </a:p>
          <a:p>
            <a:pPr marL="375731" indent="-375731" defTabSz="913169" eaLnBrk="0" hangingPunct="0">
              <a:spcBef>
                <a:spcPct val="20000"/>
              </a:spcBef>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endParaRPr lang="en-US" sz="1800" kern="0" dirty="0" smtClean="0">
              <a:latin typeface="+mn-lt"/>
              <a:ea typeface="ＭＳ Ｐゴシック" charset="-128"/>
              <a:cs typeface="ＭＳ Ｐゴシック" charset="-128"/>
            </a:endParaRPr>
          </a:p>
          <a:p>
            <a:pPr marL="375731" indent="-375731" defTabSz="913169" eaLnBrk="0" hangingPunct="0">
              <a:spcBef>
                <a:spcPct val="20000"/>
              </a:spcBef>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r>
              <a:rPr lang="en-US" sz="1800" kern="0" dirty="0" smtClean="0">
                <a:latin typeface="+mn-lt"/>
                <a:ea typeface="ＭＳ Ｐゴシック" charset="-128"/>
                <a:cs typeface="ＭＳ Ｐゴシック" charset="-128"/>
              </a:rPr>
              <a:t>Index constructed online using SFC mappings and applications attributes</a:t>
            </a:r>
          </a:p>
          <a:p>
            <a:pPr marL="832266" lvl="1" indent="-375731" defTabSz="913169" eaLnBrk="0" hangingPunct="0">
              <a:spcBef>
                <a:spcPct val="20000"/>
              </a:spcBef>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r>
              <a:rPr lang="en-US" sz="1800" kern="0" dirty="0" smtClean="0">
                <a:latin typeface="+mn-lt"/>
                <a:ea typeface="ＭＳ Ｐゴシック" charset="-128"/>
                <a:cs typeface="ＭＳ Ｐゴシック" charset="-128"/>
              </a:rPr>
              <a:t>E.g., application domain, data, field values of interest, etc.   </a:t>
            </a:r>
          </a:p>
          <a:p>
            <a:pPr marL="375734" indent="-375731" eaLnBrk="0" hangingPunct="0">
              <a:spcBef>
                <a:spcPct val="20000"/>
              </a:spcBef>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endParaRPr lang="en-US" sz="1800" kern="0" dirty="0" smtClean="0">
              <a:latin typeface="+mn-lt"/>
              <a:ea typeface="ＭＳ Ｐゴシック" charset="-128"/>
              <a:cs typeface="ＭＳ Ｐゴシック"/>
            </a:endParaRPr>
          </a:p>
          <a:p>
            <a:pPr marL="375734" indent="-375731" eaLnBrk="0" hangingPunct="0">
              <a:spcBef>
                <a:spcPct val="20000"/>
              </a:spcBef>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r>
              <a:rPr lang="en-US" sz="1800" kern="0" dirty="0" smtClean="0">
                <a:latin typeface="+mn-lt"/>
                <a:ea typeface="ＭＳ Ｐゴシック" charset="-128"/>
                <a:cs typeface="ＭＳ Ｐゴシック"/>
              </a:rPr>
              <a:t>DHT used to </a:t>
            </a:r>
            <a:r>
              <a:rPr lang="en-US" sz="1800" kern="0" dirty="0">
                <a:latin typeface="+mn-lt"/>
                <a:ea typeface="ＭＳ Ｐゴシック" charset="-128"/>
                <a:cs typeface="ＭＳ Ｐゴシック"/>
              </a:rPr>
              <a:t>maintain meta-data </a:t>
            </a:r>
            <a:r>
              <a:rPr lang="en-US" sz="1800" kern="0" dirty="0" smtClean="0">
                <a:latin typeface="+mn-lt"/>
                <a:ea typeface="ＭＳ Ｐゴシック" charset="-128"/>
                <a:cs typeface="ＭＳ Ｐゴシック"/>
              </a:rPr>
              <a:t>information</a:t>
            </a:r>
          </a:p>
          <a:p>
            <a:pPr marL="832269" lvl="1" indent="-375731" eaLnBrk="0" hangingPunct="0">
              <a:spcBef>
                <a:spcPct val="20000"/>
              </a:spcBef>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r>
              <a:rPr lang="en-US" sz="1800" kern="0" dirty="0" smtClean="0">
                <a:latin typeface="+mn-lt"/>
                <a:ea typeface="ＭＳ Ｐゴシック" charset="-128"/>
                <a:cs typeface="ＭＳ Ｐゴシック"/>
              </a:rPr>
              <a:t>E.g</a:t>
            </a:r>
            <a:r>
              <a:rPr lang="en-US" sz="1800" kern="0" dirty="0">
                <a:latin typeface="+mn-lt"/>
                <a:ea typeface="ＭＳ Ｐゴシック" charset="-128"/>
                <a:cs typeface="ＭＳ Ｐゴシック"/>
              </a:rPr>
              <a:t>., geometric descriptors for the shared </a:t>
            </a:r>
            <a:r>
              <a:rPr lang="en-US" sz="1800" kern="0" dirty="0" smtClean="0">
                <a:latin typeface="+mn-lt"/>
                <a:ea typeface="ＭＳ Ｐゴシック" charset="-128"/>
                <a:cs typeface="ＭＳ Ｐゴシック"/>
              </a:rPr>
              <a:t>data, </a:t>
            </a:r>
            <a:r>
              <a:rPr lang="en-US" sz="1800" kern="0" dirty="0" err="1" smtClean="0">
                <a:latin typeface="+mn-lt"/>
                <a:ea typeface="ＭＳ Ｐゴシック" charset="-128"/>
                <a:cs typeface="ＭＳ Ｐゴシック"/>
              </a:rPr>
              <a:t>FastBit</a:t>
            </a:r>
            <a:r>
              <a:rPr lang="en-US" sz="1800" kern="0" dirty="0" smtClean="0">
                <a:latin typeface="+mn-lt"/>
                <a:ea typeface="ＭＳ Ｐゴシック" charset="-128"/>
                <a:cs typeface="ＭＳ Ｐゴシック"/>
              </a:rPr>
              <a:t> indices, etc.</a:t>
            </a:r>
          </a:p>
          <a:p>
            <a:pPr marL="375734" indent="-375731" eaLnBrk="0" hangingPunct="0">
              <a:spcBef>
                <a:spcPct val="20000"/>
              </a:spcBef>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endParaRPr lang="en-US" sz="1800" kern="0" dirty="0" smtClean="0">
              <a:latin typeface="+mn-lt"/>
              <a:ea typeface="ＭＳ Ｐゴシック" charset="-128"/>
              <a:cs typeface="ＭＳ Ｐゴシック"/>
            </a:endParaRPr>
          </a:p>
          <a:p>
            <a:pPr marL="375734" indent="-375731" eaLnBrk="0" hangingPunct="0">
              <a:spcBef>
                <a:spcPct val="20000"/>
              </a:spcBef>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r>
              <a:rPr lang="en-US" sz="1800" kern="0" dirty="0" smtClean="0">
                <a:latin typeface="+mn-lt"/>
                <a:ea typeface="ＭＳ Ｐゴシック" charset="-128"/>
                <a:cs typeface="ＭＳ Ｐゴシック"/>
              </a:rPr>
              <a:t>Data objects load-balanced separately across staging cores</a:t>
            </a:r>
            <a:endParaRPr lang="en-US" sz="1800" kern="0" dirty="0">
              <a:latin typeface="+mn-lt"/>
              <a:ea typeface="ＭＳ Ｐゴシック" charset="-128"/>
              <a:cs typeface="ＭＳ Ｐゴシック" charset="-128"/>
            </a:endParaRPr>
          </a:p>
          <a:p>
            <a:pPr defTabSz="913169" eaLnBrk="0" hangingPunct="0">
              <a:spcBef>
                <a:spcPct val="20000"/>
              </a:spcBef>
              <a:buClr>
                <a:srgbClr val="5F5F5F"/>
              </a:buClr>
              <a:tabLst>
                <a:tab pos="909999" algn="l"/>
                <a:tab pos="1823166" algn="l"/>
                <a:tab pos="2736333" algn="l"/>
                <a:tab pos="3649502" algn="l"/>
                <a:tab pos="4562672" algn="l"/>
                <a:tab pos="5475842" algn="l"/>
                <a:tab pos="6389008" algn="l"/>
                <a:tab pos="7302178" algn="l"/>
                <a:tab pos="8215345" algn="l"/>
                <a:tab pos="9128508" algn="l"/>
                <a:tab pos="10041682" algn="l"/>
              </a:tabLst>
              <a:defRPr/>
            </a:pPr>
            <a:endParaRPr lang="en-US" sz="1800" kern="0" dirty="0">
              <a:latin typeface="+mn-lt"/>
              <a:ea typeface="ＭＳ Ｐゴシック" charset="-128"/>
              <a:cs typeface="ＭＳ Ｐゴシック" charset="-128"/>
            </a:endParaRPr>
          </a:p>
        </p:txBody>
      </p:sp>
      <p:pic>
        <p:nvPicPr>
          <p:cNvPr id="4" name="Picture 3"/>
          <p:cNvPicPr>
            <a:picLocks noChangeAspect="1" noChangeArrowheads="1"/>
          </p:cNvPicPr>
          <p:nvPr/>
        </p:nvPicPr>
        <p:blipFill>
          <a:blip r:embed="rId3" cstate="print"/>
          <a:srcRect/>
          <a:stretch>
            <a:fillRect/>
          </a:stretch>
        </p:blipFill>
        <p:spPr bwMode="auto">
          <a:xfrm>
            <a:off x="4215974" y="2254052"/>
            <a:ext cx="4898094" cy="2834596"/>
          </a:xfrm>
          <a:prstGeom prst="rect">
            <a:avLst/>
          </a:prstGeom>
          <a:noFill/>
          <a:ln w="9525">
            <a:noFill/>
            <a:round/>
            <a:headEnd/>
            <a:tailEnd/>
          </a:ln>
        </p:spPr>
      </p:pic>
    </p:spTree>
    <p:extLst>
      <p:ext uri="{BB962C8B-B14F-4D97-AF65-F5344CB8AC3E}">
        <p14:creationId xmlns:p14="http://schemas.microsoft.com/office/powerpoint/2010/main" val="3418597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defTabSz="913169">
              <a:tabLst>
                <a:tab pos="0" algn="l"/>
                <a:tab pos="913169" algn="l"/>
                <a:tab pos="1826337" algn="l"/>
                <a:tab pos="2739506" algn="l"/>
                <a:tab pos="3652673" algn="l"/>
                <a:tab pos="4565843" algn="l"/>
                <a:tab pos="5479011" algn="l"/>
                <a:tab pos="6392175" algn="l"/>
                <a:tab pos="7305348" algn="l"/>
                <a:tab pos="8218516" algn="l"/>
                <a:tab pos="9131680" algn="l"/>
                <a:tab pos="10044853" algn="l"/>
              </a:tabLst>
              <a:defRPr/>
            </a:pPr>
            <a:r>
              <a:rPr lang="en-US" b="1" dirty="0" err="1">
                <a:ea typeface="ＭＳ Ｐゴシック" charset="-128"/>
                <a:cs typeface="ＭＳ Ｐゴシック" charset="-128"/>
              </a:rPr>
              <a:t>DataSpaces</a:t>
            </a:r>
            <a:r>
              <a:rPr lang="en-US" b="1" dirty="0">
                <a:ea typeface="ＭＳ Ｐゴシック" charset="-128"/>
                <a:cs typeface="ＭＳ Ｐゴシック" charset="-128"/>
              </a:rPr>
              <a:t> Abstraction: Indexing + </a:t>
            </a:r>
            <a:r>
              <a:rPr lang="en-US" b="1" dirty="0" smtClean="0">
                <a:ea typeface="ＭＳ Ｐゴシック" charset="-128"/>
                <a:cs typeface="ＭＳ Ｐゴシック" charset="-128"/>
              </a:rPr>
              <a:t>Storage</a:t>
            </a:r>
            <a:endParaRPr lang="en-US" b="1" dirty="0">
              <a:ea typeface="ＭＳ Ｐゴシック" charset="-128"/>
              <a:cs typeface="ＭＳ Ｐゴシック" charset="-128"/>
            </a:endParaRPr>
          </a:p>
        </p:txBody>
      </p:sp>
      <p:sp>
        <p:nvSpPr>
          <p:cNvPr id="5" name="Content Placeholder 4"/>
          <p:cNvSpPr>
            <a:spLocks noGrp="1"/>
          </p:cNvSpPr>
          <p:nvPr>
            <p:ph idx="1"/>
          </p:nvPr>
        </p:nvSpPr>
        <p:spPr>
          <a:xfrm>
            <a:off x="0" y="1508781"/>
            <a:ext cx="8778144" cy="1882168"/>
          </a:xfrm>
        </p:spPr>
        <p:txBody>
          <a:bodyPr/>
          <a:lstStyle/>
          <a:p>
            <a:r>
              <a:rPr lang="en-US" sz="2400" dirty="0" smtClean="0">
                <a:solidFill>
                  <a:schemeClr val="tx1"/>
                </a:solidFill>
              </a:rPr>
              <a:t>Multi-dimensional information space for data objects</a:t>
            </a:r>
          </a:p>
          <a:p>
            <a:pPr lvl="1"/>
            <a:r>
              <a:rPr lang="en-US" sz="2000" dirty="0" smtClean="0">
                <a:solidFill>
                  <a:schemeClr val="tx1"/>
                </a:solidFill>
              </a:rPr>
              <a:t>For example, </a:t>
            </a:r>
            <a:r>
              <a:rPr lang="en-US" sz="2000" dirty="0">
                <a:solidFill>
                  <a:schemeClr val="tx1"/>
                </a:solidFill>
              </a:rPr>
              <a:t>i</a:t>
            </a:r>
            <a:r>
              <a:rPr lang="en-US" sz="2000" dirty="0" smtClean="0">
                <a:solidFill>
                  <a:schemeClr val="tx1"/>
                </a:solidFill>
              </a:rPr>
              <a:t>n many scientific applications, data object represents a sub-region of N-dimensional grid, mesh or tree – regions of interest can be described using bounding boxes</a:t>
            </a:r>
            <a:endParaRPr lang="en-US" dirty="0" smtClean="0">
              <a:solidFill>
                <a:schemeClr val="tx1"/>
              </a:solidFill>
            </a:endParaRPr>
          </a:p>
        </p:txBody>
      </p:sp>
      <p:sp>
        <p:nvSpPr>
          <p:cNvPr id="7" name="Content Placeholder 4"/>
          <p:cNvSpPr txBox="1">
            <a:spLocks/>
          </p:cNvSpPr>
          <p:nvPr/>
        </p:nvSpPr>
        <p:spPr bwMode="auto">
          <a:xfrm>
            <a:off x="182928" y="5440658"/>
            <a:ext cx="8778144" cy="132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rgbClr val="5F5F5F"/>
                </a:solidFill>
                <a:latin typeface="+mn-lt"/>
                <a:ea typeface="ヒラギノ角ゴ Pro W3" charset="0"/>
                <a:cs typeface="Geneva" charset="0"/>
              </a:defRPr>
            </a:lvl1pPr>
            <a:lvl2pPr marL="742950" indent="-285750" algn="l" rtl="0" eaLnBrk="0" fontAlgn="base" hangingPunct="0">
              <a:spcBef>
                <a:spcPct val="20000"/>
              </a:spcBef>
              <a:spcAft>
                <a:spcPct val="0"/>
              </a:spcAft>
              <a:buChar char="–"/>
              <a:defRPr>
                <a:solidFill>
                  <a:srgbClr val="5F5F5F"/>
                </a:solidFill>
                <a:latin typeface="+mn-lt"/>
                <a:ea typeface="Geneva" charset="0"/>
                <a:cs typeface="Geneva" charset="0"/>
              </a:defRPr>
            </a:lvl2pPr>
            <a:lvl3pPr marL="1143000" indent="-228600" algn="l" rtl="0" eaLnBrk="0" fontAlgn="base" hangingPunct="0">
              <a:spcBef>
                <a:spcPct val="20000"/>
              </a:spcBef>
              <a:spcAft>
                <a:spcPct val="0"/>
              </a:spcAft>
              <a:buChar char="•"/>
              <a:defRPr sz="1600">
                <a:solidFill>
                  <a:srgbClr val="5F5F5F"/>
                </a:solidFill>
                <a:latin typeface="+mn-lt"/>
                <a:ea typeface="Geneva" charset="0"/>
                <a:cs typeface="Geneva" charset="0"/>
              </a:defRPr>
            </a:lvl3pPr>
            <a:lvl4pPr marL="1600200" indent="-228600" algn="l" rtl="0" eaLnBrk="0" fontAlgn="base" hangingPunct="0">
              <a:spcBef>
                <a:spcPct val="20000"/>
              </a:spcBef>
              <a:spcAft>
                <a:spcPct val="0"/>
              </a:spcAft>
              <a:buChar char="–"/>
              <a:defRPr sz="1400">
                <a:solidFill>
                  <a:srgbClr val="5F5F5F"/>
                </a:solidFill>
                <a:latin typeface="+mn-lt"/>
                <a:ea typeface="Geneva" charset="0"/>
                <a:cs typeface="Geneva" charset="0"/>
              </a:defRPr>
            </a:lvl4pPr>
            <a:lvl5pPr marL="2057400" indent="-228600" algn="l" rtl="0" eaLnBrk="0" fontAlgn="base" hangingPunct="0">
              <a:spcBef>
                <a:spcPct val="20000"/>
              </a:spcBef>
              <a:spcAft>
                <a:spcPct val="0"/>
              </a:spcAft>
              <a:buChar char="»"/>
              <a:defRPr sz="1400">
                <a:solidFill>
                  <a:srgbClr val="5F5F5F"/>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r>
              <a:rPr lang="en-US" sz="2400" dirty="0" smtClean="0">
                <a:solidFill>
                  <a:schemeClr val="tx1"/>
                </a:solidFill>
              </a:rPr>
              <a:t>This information space can be index to generate a domain specific index space</a:t>
            </a:r>
          </a:p>
          <a:p>
            <a:pPr lvl="1"/>
            <a:r>
              <a:rPr lang="en-US" sz="2000" dirty="0" smtClean="0">
                <a:solidFill>
                  <a:schemeClr val="tx1"/>
                </a:solidFill>
              </a:rPr>
              <a:t>E.g., using Space Filling Curve (SFC)</a:t>
            </a:r>
            <a:r>
              <a:rPr lang="en-US" sz="2000" dirty="0">
                <a:solidFill>
                  <a:schemeClr val="tx1"/>
                </a:solidFill>
              </a:rPr>
              <a:t> </a:t>
            </a:r>
            <a:r>
              <a:rPr lang="en-US" sz="2000" dirty="0" smtClean="0">
                <a:solidFill>
                  <a:schemeClr val="tx1"/>
                </a:solidFill>
              </a:rPr>
              <a:t>indexing</a:t>
            </a:r>
            <a:endParaRPr lang="en-US" dirty="0" smtClean="0">
              <a:solidFill>
                <a:schemeClr val="tx1"/>
              </a:solidFill>
            </a:endParaRPr>
          </a:p>
          <a:p>
            <a:pPr marL="0" indent="0">
              <a:buFontTx/>
              <a:buNone/>
            </a:pPr>
            <a:endParaRPr lang="en-US" dirty="0" smtClean="0">
              <a:solidFill>
                <a:schemeClr val="tx1"/>
              </a:solidFill>
            </a:endParaRPr>
          </a:p>
        </p:txBody>
      </p:sp>
      <p:grpSp>
        <p:nvGrpSpPr>
          <p:cNvPr id="9" name="Group 42"/>
          <p:cNvGrpSpPr>
            <a:grpSpLocks noChangeAspect="1"/>
          </p:cNvGrpSpPr>
          <p:nvPr/>
        </p:nvGrpSpPr>
        <p:grpSpPr bwMode="auto">
          <a:xfrm>
            <a:off x="2651781" y="3337562"/>
            <a:ext cx="1600182" cy="1280146"/>
            <a:chOff x="1386" y="1838"/>
            <a:chExt cx="1195" cy="971"/>
          </a:xfrm>
        </p:grpSpPr>
        <p:sp>
          <p:nvSpPr>
            <p:cNvPr id="11" name="Line 43"/>
            <p:cNvSpPr>
              <a:spLocks noChangeAspect="1" noChangeShapeType="1"/>
            </p:cNvSpPr>
            <p:nvPr/>
          </p:nvSpPr>
          <p:spPr bwMode="auto">
            <a:xfrm>
              <a:off x="1719" y="2586"/>
              <a:ext cx="835" cy="1"/>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 name="AutoShape 44"/>
            <p:cNvSpPr>
              <a:spLocks noChangeAspect="1" noChangeArrowheads="1"/>
            </p:cNvSpPr>
            <p:nvPr/>
          </p:nvSpPr>
          <p:spPr bwMode="auto">
            <a:xfrm rot="5400000" flipH="1">
              <a:off x="1512" y="2166"/>
              <a:ext cx="949" cy="314"/>
            </a:xfrm>
            <a:prstGeom prst="parallelogram">
              <a:avLst>
                <a:gd name="adj" fmla="val 75557"/>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endParaRPr lang="en-US"/>
            </a:p>
          </p:txBody>
        </p:sp>
        <p:sp>
          <p:nvSpPr>
            <p:cNvPr id="13" name="AutoShape 45"/>
            <p:cNvSpPr>
              <a:spLocks noChangeAspect="1" noChangeArrowheads="1"/>
            </p:cNvSpPr>
            <p:nvPr/>
          </p:nvSpPr>
          <p:spPr bwMode="auto">
            <a:xfrm>
              <a:off x="1394" y="1838"/>
              <a:ext cx="1180" cy="230"/>
            </a:xfrm>
            <a:prstGeom prst="parallelogram">
              <a:avLst>
                <a:gd name="adj" fmla="val 145172"/>
              </a:avLst>
            </a:prstGeom>
            <a:noFill/>
            <a:ln w="952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Line 46"/>
            <p:cNvSpPr>
              <a:spLocks noChangeAspect="1" noChangeShapeType="1"/>
            </p:cNvSpPr>
            <p:nvPr/>
          </p:nvSpPr>
          <p:spPr bwMode="auto">
            <a:xfrm>
              <a:off x="1731" y="1838"/>
              <a:ext cx="0" cy="748"/>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 name="Line 47"/>
            <p:cNvSpPr>
              <a:spLocks noChangeAspect="1" noChangeShapeType="1"/>
            </p:cNvSpPr>
            <p:nvPr/>
          </p:nvSpPr>
          <p:spPr bwMode="auto">
            <a:xfrm>
              <a:off x="2567" y="1838"/>
              <a:ext cx="0" cy="748"/>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 name="Line 48"/>
            <p:cNvSpPr>
              <a:spLocks noChangeAspect="1" noChangeShapeType="1"/>
            </p:cNvSpPr>
            <p:nvPr/>
          </p:nvSpPr>
          <p:spPr bwMode="auto">
            <a:xfrm flipV="1">
              <a:off x="2236" y="2579"/>
              <a:ext cx="345" cy="23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 name="Rectangle 49"/>
            <p:cNvSpPr>
              <a:spLocks noChangeAspect="1" noChangeArrowheads="1"/>
            </p:cNvSpPr>
            <p:nvPr/>
          </p:nvSpPr>
          <p:spPr bwMode="auto">
            <a:xfrm>
              <a:off x="1386" y="2068"/>
              <a:ext cx="864" cy="741"/>
            </a:xfrm>
            <a:prstGeom prst="rect">
              <a:avLst/>
            </a:prstGeom>
            <a:noFill/>
            <a:ln w="952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Line 50"/>
            <p:cNvSpPr>
              <a:spLocks noChangeAspect="1" noChangeShapeType="1"/>
            </p:cNvSpPr>
            <p:nvPr/>
          </p:nvSpPr>
          <p:spPr bwMode="auto">
            <a:xfrm flipV="1">
              <a:off x="1398" y="2579"/>
              <a:ext cx="345" cy="23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2" name="Group 116"/>
          <p:cNvGrpSpPr>
            <a:grpSpLocks/>
          </p:cNvGrpSpPr>
          <p:nvPr/>
        </p:nvGrpSpPr>
        <p:grpSpPr bwMode="auto">
          <a:xfrm>
            <a:off x="4846317" y="3337561"/>
            <a:ext cx="1554462" cy="1371585"/>
            <a:chOff x="4925" y="3118"/>
            <a:chExt cx="599" cy="561"/>
          </a:xfrm>
        </p:grpSpPr>
        <p:sp>
          <p:nvSpPr>
            <p:cNvPr id="33" name="Line 76"/>
            <p:cNvSpPr>
              <a:spLocks noChangeAspect="1" noChangeShapeType="1"/>
            </p:cNvSpPr>
            <p:nvPr/>
          </p:nvSpPr>
          <p:spPr bwMode="auto">
            <a:xfrm>
              <a:off x="5202" y="3536"/>
              <a:ext cx="0" cy="8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endParaRPr lang="en-US"/>
            </a:p>
          </p:txBody>
        </p:sp>
        <p:sp>
          <p:nvSpPr>
            <p:cNvPr id="34" name="Line 77"/>
            <p:cNvSpPr>
              <a:spLocks noChangeAspect="1" noChangeShapeType="1"/>
            </p:cNvSpPr>
            <p:nvPr/>
          </p:nvSpPr>
          <p:spPr bwMode="auto">
            <a:xfrm>
              <a:off x="5092" y="3550"/>
              <a:ext cx="419" cy="1"/>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 name="AutoShape 78"/>
            <p:cNvSpPr>
              <a:spLocks noChangeAspect="1" noChangeArrowheads="1"/>
            </p:cNvSpPr>
            <p:nvPr/>
          </p:nvSpPr>
          <p:spPr bwMode="auto">
            <a:xfrm>
              <a:off x="4929" y="3118"/>
              <a:ext cx="591" cy="133"/>
            </a:xfrm>
            <a:prstGeom prst="parallelogram">
              <a:avLst>
                <a:gd name="adj" fmla="val 125738"/>
              </a:avLst>
            </a:prstGeom>
            <a:noFill/>
            <a:ln w="952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 name="Line 79"/>
            <p:cNvSpPr>
              <a:spLocks noChangeAspect="1" noChangeShapeType="1"/>
            </p:cNvSpPr>
            <p:nvPr/>
          </p:nvSpPr>
          <p:spPr bwMode="auto">
            <a:xfrm>
              <a:off x="5098" y="3118"/>
              <a:ext cx="0" cy="432"/>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 name="Line 80"/>
            <p:cNvSpPr>
              <a:spLocks noChangeAspect="1" noChangeShapeType="1"/>
            </p:cNvSpPr>
            <p:nvPr/>
          </p:nvSpPr>
          <p:spPr bwMode="auto">
            <a:xfrm>
              <a:off x="5517" y="3118"/>
              <a:ext cx="0" cy="432"/>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 name="Line 81"/>
            <p:cNvSpPr>
              <a:spLocks noChangeAspect="1" noChangeShapeType="1"/>
            </p:cNvSpPr>
            <p:nvPr/>
          </p:nvSpPr>
          <p:spPr bwMode="auto">
            <a:xfrm flipV="1">
              <a:off x="5351" y="3546"/>
              <a:ext cx="173" cy="133"/>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 name="Rectangle 82"/>
            <p:cNvSpPr>
              <a:spLocks noChangeAspect="1" noChangeArrowheads="1"/>
            </p:cNvSpPr>
            <p:nvPr/>
          </p:nvSpPr>
          <p:spPr bwMode="auto">
            <a:xfrm>
              <a:off x="4925" y="3251"/>
              <a:ext cx="433" cy="428"/>
            </a:xfrm>
            <a:prstGeom prst="rect">
              <a:avLst/>
            </a:prstGeom>
            <a:noFill/>
            <a:ln w="952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Line 83"/>
            <p:cNvSpPr>
              <a:spLocks noChangeAspect="1" noChangeShapeType="1"/>
            </p:cNvSpPr>
            <p:nvPr/>
          </p:nvSpPr>
          <p:spPr bwMode="auto">
            <a:xfrm flipV="1">
              <a:off x="4931" y="3546"/>
              <a:ext cx="173" cy="133"/>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 name="Line 85"/>
            <p:cNvSpPr>
              <a:spLocks noChangeAspect="1" noChangeShapeType="1"/>
            </p:cNvSpPr>
            <p:nvPr/>
          </p:nvSpPr>
          <p:spPr bwMode="auto">
            <a:xfrm>
              <a:off x="5289" y="3481"/>
              <a:ext cx="0" cy="147"/>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endParaRPr lang="en-US"/>
            </a:p>
          </p:txBody>
        </p:sp>
        <p:sp>
          <p:nvSpPr>
            <p:cNvPr id="42" name="Line 86"/>
            <p:cNvSpPr>
              <a:spLocks noChangeAspect="1" noChangeShapeType="1"/>
            </p:cNvSpPr>
            <p:nvPr/>
          </p:nvSpPr>
          <p:spPr bwMode="auto">
            <a:xfrm>
              <a:off x="5002" y="3452"/>
              <a:ext cx="198"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spAutoFit/>
            </a:bodyPr>
            <a:lstStyle/>
            <a:p>
              <a:endParaRPr lang="en-US"/>
            </a:p>
          </p:txBody>
        </p:sp>
        <p:sp>
          <p:nvSpPr>
            <p:cNvPr id="43" name="Line 87"/>
            <p:cNvSpPr>
              <a:spLocks noChangeAspect="1" noChangeShapeType="1"/>
            </p:cNvSpPr>
            <p:nvPr/>
          </p:nvSpPr>
          <p:spPr bwMode="auto">
            <a:xfrm>
              <a:off x="5049" y="3414"/>
              <a:ext cx="198"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spAutoFit/>
            </a:bodyPr>
            <a:lstStyle/>
            <a:p>
              <a:endParaRPr lang="en-US"/>
            </a:p>
          </p:txBody>
        </p:sp>
        <p:sp>
          <p:nvSpPr>
            <p:cNvPr id="44" name="Line 89"/>
            <p:cNvSpPr>
              <a:spLocks noChangeAspect="1" noChangeShapeType="1"/>
            </p:cNvSpPr>
            <p:nvPr/>
          </p:nvSpPr>
          <p:spPr bwMode="auto">
            <a:xfrm flipH="1">
              <a:off x="5112" y="3425"/>
              <a:ext cx="157" cy="7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spAutoFit/>
            </a:bodyPr>
            <a:lstStyle/>
            <a:p>
              <a:endParaRPr lang="en-US"/>
            </a:p>
          </p:txBody>
        </p:sp>
        <p:grpSp>
          <p:nvGrpSpPr>
            <p:cNvPr id="46" name="Group 115"/>
            <p:cNvGrpSpPr>
              <a:grpSpLocks/>
            </p:cNvGrpSpPr>
            <p:nvPr/>
          </p:nvGrpSpPr>
          <p:grpSpPr bwMode="auto">
            <a:xfrm>
              <a:off x="5200" y="3414"/>
              <a:ext cx="120" cy="122"/>
              <a:chOff x="4543" y="4031"/>
              <a:chExt cx="120" cy="122"/>
            </a:xfrm>
          </p:grpSpPr>
          <p:sp>
            <p:nvSpPr>
              <p:cNvPr id="48" name="AutoShape 99"/>
              <p:cNvSpPr>
                <a:spLocks noChangeAspect="1" noChangeArrowheads="1"/>
              </p:cNvSpPr>
              <p:nvPr/>
            </p:nvSpPr>
            <p:spPr bwMode="auto">
              <a:xfrm>
                <a:off x="4544" y="4031"/>
                <a:ext cx="119" cy="36"/>
              </a:xfrm>
              <a:prstGeom prst="parallelogram">
                <a:avLst>
                  <a:gd name="adj" fmla="val 93535"/>
                </a:avLst>
              </a:prstGeom>
              <a:solidFill>
                <a:srgbClr val="3366FF"/>
              </a:solidFill>
              <a:ln w="9525">
                <a:solidFill>
                  <a:srgbClr val="80808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 name="Rectangle 103"/>
              <p:cNvSpPr>
                <a:spLocks noChangeAspect="1" noChangeArrowheads="1"/>
              </p:cNvSpPr>
              <p:nvPr/>
            </p:nvSpPr>
            <p:spPr bwMode="auto">
              <a:xfrm>
                <a:off x="4543" y="4067"/>
                <a:ext cx="87" cy="86"/>
              </a:xfrm>
              <a:prstGeom prst="rect">
                <a:avLst/>
              </a:prstGeom>
              <a:solidFill>
                <a:srgbClr val="3366FF"/>
              </a:solidFill>
              <a:ln w="9525">
                <a:solidFill>
                  <a:srgbClr val="80808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 name="AutoShape 114"/>
              <p:cNvSpPr>
                <a:spLocks noChangeAspect="1" noChangeArrowheads="1"/>
              </p:cNvSpPr>
              <p:nvPr/>
            </p:nvSpPr>
            <p:spPr bwMode="auto">
              <a:xfrm rot="16200000" flipH="1">
                <a:off x="4588" y="4078"/>
                <a:ext cx="119" cy="31"/>
              </a:xfrm>
              <a:prstGeom prst="parallelogram">
                <a:avLst>
                  <a:gd name="adj" fmla="val 108621"/>
                </a:avLst>
              </a:prstGeom>
              <a:solidFill>
                <a:srgbClr val="3366FF"/>
              </a:solidFill>
              <a:ln w="9525">
                <a:solidFill>
                  <a:srgbClr val="80808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7" name="Line 88"/>
            <p:cNvSpPr>
              <a:spLocks noChangeAspect="1" noChangeShapeType="1"/>
            </p:cNvSpPr>
            <p:nvPr/>
          </p:nvSpPr>
          <p:spPr bwMode="auto">
            <a:xfrm flipH="1">
              <a:off x="5179" y="3452"/>
              <a:ext cx="101" cy="4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endParaRPr lang="en-US"/>
            </a:p>
          </p:txBody>
        </p:sp>
      </p:grpSp>
      <p:sp>
        <p:nvSpPr>
          <p:cNvPr id="51" name="TextBox 3"/>
          <p:cNvSpPr txBox="1">
            <a:spLocks noChangeArrowheads="1"/>
          </p:cNvSpPr>
          <p:nvPr/>
        </p:nvSpPr>
        <p:spPr bwMode="auto">
          <a:xfrm>
            <a:off x="1463073" y="4709146"/>
            <a:ext cx="6126414" cy="57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197" tIns="41100" rIns="82197" bIns="41100">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eaLnBrk="1"/>
            <a:r>
              <a:rPr lang="en-US" sz="1600" i="1" dirty="0">
                <a:solidFill>
                  <a:srgbClr val="000000"/>
                </a:solidFill>
              </a:rPr>
              <a:t>Figure. </a:t>
            </a:r>
            <a:r>
              <a:rPr lang="en-US" sz="1600" i="1" dirty="0" smtClean="0">
                <a:solidFill>
                  <a:srgbClr val="000000"/>
                </a:solidFill>
              </a:rPr>
              <a:t>Examples of describing data objects using 3D information space for applications with 3D Cartesian data domain</a:t>
            </a:r>
            <a:endParaRPr lang="en-US" sz="1600" i="1" dirty="0">
              <a:solidFill>
                <a:srgbClr val="000000"/>
              </a:solidFill>
            </a:endParaRPr>
          </a:p>
        </p:txBody>
      </p:sp>
    </p:spTree>
    <p:extLst>
      <p:ext uri="{BB962C8B-B14F-4D97-AF65-F5344CB8AC3E}">
        <p14:creationId xmlns:p14="http://schemas.microsoft.com/office/powerpoint/2010/main" val="745136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2626" name="Rectangle 2"/>
          <p:cNvSpPr>
            <a:spLocks noChangeArrowheads="1"/>
          </p:cNvSpPr>
          <p:nvPr/>
        </p:nvSpPr>
        <p:spPr bwMode="auto">
          <a:xfrm>
            <a:off x="6621463" y="2252663"/>
            <a:ext cx="195262" cy="533400"/>
          </a:xfrm>
          <a:prstGeom prst="rect">
            <a:avLst/>
          </a:prstGeom>
          <a:solidFill>
            <a:srgbClr val="666699"/>
          </a:solidFill>
          <a:ln w="9525">
            <a:solidFill>
              <a:srgbClr val="666699"/>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2627" name="Rectangle 3"/>
          <p:cNvSpPr>
            <a:spLocks noChangeArrowheads="1"/>
          </p:cNvSpPr>
          <p:nvPr/>
        </p:nvSpPr>
        <p:spPr bwMode="auto">
          <a:xfrm>
            <a:off x="6259513" y="3157538"/>
            <a:ext cx="360362" cy="554037"/>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2628" name="Rectangle 4"/>
          <p:cNvSpPr>
            <a:spLocks noChangeArrowheads="1"/>
          </p:cNvSpPr>
          <p:nvPr/>
        </p:nvSpPr>
        <p:spPr bwMode="auto">
          <a:xfrm>
            <a:off x="6816725" y="2971800"/>
            <a:ext cx="711200" cy="739775"/>
          </a:xfrm>
          <a:prstGeom prst="rect">
            <a:avLst/>
          </a:prstGeom>
          <a:solidFill>
            <a:srgbClr val="666699"/>
          </a:solidFill>
          <a:ln w="9525">
            <a:solidFill>
              <a:srgbClr val="666699"/>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2629" name="Rectangle 5"/>
          <p:cNvSpPr>
            <a:spLocks noGrp="1" noChangeArrowheads="1"/>
          </p:cNvSpPr>
          <p:nvPr>
            <p:ph type="title"/>
          </p:nvPr>
        </p:nvSpPr>
        <p:spPr>
          <a:xfrm>
            <a:off x="274317" y="599780"/>
            <a:ext cx="8686755" cy="817562"/>
          </a:xfrm>
        </p:spPr>
        <p:txBody>
          <a:bodyPr/>
          <a:lstStyle/>
          <a:p>
            <a:pPr eaLnBrk="1" hangingPunct="1">
              <a:defRPr/>
            </a:pPr>
            <a:r>
              <a:rPr lang="en-US" b="1" dirty="0" err="1" smtClean="0">
                <a:cs typeface="+mj-cs"/>
              </a:rPr>
              <a:t>DataSpaces</a:t>
            </a:r>
            <a:r>
              <a:rPr lang="en-US" b="1" dirty="0" smtClean="0">
                <a:cs typeface="+mj-cs"/>
              </a:rPr>
              <a:t>: Indexing Hilbert SFC</a:t>
            </a:r>
          </a:p>
        </p:txBody>
      </p:sp>
      <p:sp>
        <p:nvSpPr>
          <p:cNvPr id="282630" name="Rectangle 6"/>
          <p:cNvSpPr>
            <a:spLocks noGrp="1" noChangeArrowheads="1"/>
          </p:cNvSpPr>
          <p:nvPr>
            <p:ph type="body" idx="1"/>
          </p:nvPr>
        </p:nvSpPr>
        <p:spPr>
          <a:xfrm>
            <a:off x="457200" y="1600200"/>
            <a:ext cx="8229600" cy="533400"/>
          </a:xfrm>
        </p:spPr>
        <p:txBody>
          <a:bodyPr/>
          <a:lstStyle/>
          <a:p>
            <a:pPr eaLnBrk="1" hangingPunct="1">
              <a:defRPr/>
            </a:pPr>
            <a:r>
              <a:rPr lang="en-US" sz="2800" dirty="0" smtClean="0">
                <a:solidFill>
                  <a:schemeClr val="tx1"/>
                </a:solidFill>
                <a:cs typeface="+mn-cs"/>
              </a:rPr>
              <a:t>f: </a:t>
            </a:r>
            <a:r>
              <a:rPr lang="en-US" sz="2800" dirty="0" err="1" smtClean="0">
                <a:solidFill>
                  <a:schemeClr val="tx1"/>
                </a:solidFill>
                <a:cs typeface="+mn-cs"/>
              </a:rPr>
              <a:t>N</a:t>
            </a:r>
            <a:r>
              <a:rPr lang="en-US" sz="2800" baseline="30000" dirty="0" err="1" smtClean="0">
                <a:solidFill>
                  <a:schemeClr val="tx1"/>
                </a:solidFill>
                <a:cs typeface="+mn-cs"/>
              </a:rPr>
              <a:t>d</a:t>
            </a:r>
            <a:r>
              <a:rPr lang="en-US" sz="2800" dirty="0" smtClean="0">
                <a:solidFill>
                  <a:schemeClr val="tx1"/>
                </a:solidFill>
                <a:cs typeface="+mn-cs"/>
              </a:rPr>
              <a:t> </a:t>
            </a:r>
            <a:r>
              <a:rPr lang="en-US" sz="2800" dirty="0" smtClean="0">
                <a:solidFill>
                  <a:schemeClr val="tx1"/>
                </a:solidFill>
                <a:cs typeface="+mn-cs"/>
                <a:sym typeface="Symbol" charset="0"/>
              </a:rPr>
              <a:t> N, recursive generation</a:t>
            </a:r>
          </a:p>
        </p:txBody>
      </p:sp>
      <p:grpSp>
        <p:nvGrpSpPr>
          <p:cNvPr id="282631" name="Group 7"/>
          <p:cNvGrpSpPr>
            <a:grpSpLocks/>
          </p:cNvGrpSpPr>
          <p:nvPr/>
        </p:nvGrpSpPr>
        <p:grpSpPr bwMode="auto">
          <a:xfrm>
            <a:off x="3689350" y="2276475"/>
            <a:ext cx="1492250" cy="1427163"/>
            <a:chOff x="2190" y="2202"/>
            <a:chExt cx="1200" cy="1188"/>
          </a:xfrm>
        </p:grpSpPr>
        <p:grpSp>
          <p:nvGrpSpPr>
            <p:cNvPr id="29822" name="Group 8"/>
            <p:cNvGrpSpPr>
              <a:grpSpLocks/>
            </p:cNvGrpSpPr>
            <p:nvPr/>
          </p:nvGrpSpPr>
          <p:grpSpPr bwMode="auto">
            <a:xfrm>
              <a:off x="2190" y="2202"/>
              <a:ext cx="1200" cy="1188"/>
              <a:chOff x="1678" y="1056"/>
              <a:chExt cx="869" cy="816"/>
            </a:xfrm>
          </p:grpSpPr>
          <p:sp>
            <p:nvSpPr>
              <p:cNvPr id="282633" name="Rectangle 9"/>
              <p:cNvSpPr>
                <a:spLocks noChangeArrowheads="1"/>
              </p:cNvSpPr>
              <p:nvPr/>
            </p:nvSpPr>
            <p:spPr bwMode="auto">
              <a:xfrm>
                <a:off x="1680" y="1056"/>
                <a:ext cx="864" cy="8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2634" name="Line 10"/>
              <p:cNvSpPr>
                <a:spLocks noChangeShapeType="1"/>
              </p:cNvSpPr>
              <p:nvPr/>
            </p:nvSpPr>
            <p:spPr bwMode="auto">
              <a:xfrm>
                <a:off x="2112" y="1056"/>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35" name="Line 11"/>
              <p:cNvSpPr>
                <a:spLocks noChangeShapeType="1"/>
              </p:cNvSpPr>
              <p:nvPr/>
            </p:nvSpPr>
            <p:spPr bwMode="auto">
              <a:xfrm>
                <a:off x="1680" y="1454"/>
                <a:ext cx="8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36" name="Line 12"/>
              <p:cNvSpPr>
                <a:spLocks noChangeShapeType="1"/>
              </p:cNvSpPr>
              <p:nvPr/>
            </p:nvSpPr>
            <p:spPr bwMode="auto">
              <a:xfrm>
                <a:off x="1892" y="1056"/>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37" name="Line 13"/>
              <p:cNvSpPr>
                <a:spLocks noChangeShapeType="1"/>
              </p:cNvSpPr>
              <p:nvPr/>
            </p:nvSpPr>
            <p:spPr bwMode="auto">
              <a:xfrm>
                <a:off x="2325" y="1056"/>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38" name="Line 14"/>
              <p:cNvSpPr>
                <a:spLocks noChangeShapeType="1"/>
              </p:cNvSpPr>
              <p:nvPr/>
            </p:nvSpPr>
            <p:spPr bwMode="auto">
              <a:xfrm>
                <a:off x="1678" y="1256"/>
                <a:ext cx="8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39" name="Line 15"/>
              <p:cNvSpPr>
                <a:spLocks noChangeShapeType="1"/>
              </p:cNvSpPr>
              <p:nvPr/>
            </p:nvSpPr>
            <p:spPr bwMode="auto">
              <a:xfrm>
                <a:off x="1683" y="1660"/>
                <a:ext cx="8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282640" name="Line 16"/>
            <p:cNvSpPr>
              <a:spLocks noChangeShapeType="1"/>
            </p:cNvSpPr>
            <p:nvPr/>
          </p:nvSpPr>
          <p:spPr bwMode="auto">
            <a:xfrm>
              <a:off x="2334" y="3227"/>
              <a:ext cx="287" cy="0"/>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41" name="Line 17"/>
            <p:cNvSpPr>
              <a:spLocks noChangeShapeType="1"/>
            </p:cNvSpPr>
            <p:nvPr/>
          </p:nvSpPr>
          <p:spPr bwMode="auto">
            <a:xfrm>
              <a:off x="2334" y="2896"/>
              <a:ext cx="287" cy="0"/>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42" name="Line 18"/>
            <p:cNvSpPr>
              <a:spLocks noChangeShapeType="1"/>
            </p:cNvSpPr>
            <p:nvPr/>
          </p:nvSpPr>
          <p:spPr bwMode="auto">
            <a:xfrm>
              <a:off x="2341" y="2347"/>
              <a:ext cx="289"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43" name="Line 19"/>
            <p:cNvSpPr>
              <a:spLocks noChangeShapeType="1"/>
            </p:cNvSpPr>
            <p:nvPr/>
          </p:nvSpPr>
          <p:spPr bwMode="auto">
            <a:xfrm>
              <a:off x="2944" y="2347"/>
              <a:ext cx="287"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44" name="Line 20"/>
            <p:cNvSpPr>
              <a:spLocks noChangeShapeType="1"/>
            </p:cNvSpPr>
            <p:nvPr/>
          </p:nvSpPr>
          <p:spPr bwMode="auto">
            <a:xfrm>
              <a:off x="2938" y="3227"/>
              <a:ext cx="289"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45" name="Line 21"/>
            <p:cNvSpPr>
              <a:spLocks noChangeShapeType="1"/>
            </p:cNvSpPr>
            <p:nvPr/>
          </p:nvSpPr>
          <p:spPr bwMode="auto">
            <a:xfrm>
              <a:off x="2944" y="2904"/>
              <a:ext cx="287"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46" name="Line 22"/>
            <p:cNvSpPr>
              <a:spLocks noChangeShapeType="1"/>
            </p:cNvSpPr>
            <p:nvPr/>
          </p:nvSpPr>
          <p:spPr bwMode="auto">
            <a:xfrm>
              <a:off x="2650" y="2650"/>
              <a:ext cx="287"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47" name="Line 23"/>
            <p:cNvSpPr>
              <a:spLocks noChangeShapeType="1"/>
            </p:cNvSpPr>
            <p:nvPr/>
          </p:nvSpPr>
          <p:spPr bwMode="auto">
            <a:xfrm>
              <a:off x="2621" y="2904"/>
              <a:ext cx="0" cy="324"/>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48" name="Line 24"/>
            <p:cNvSpPr>
              <a:spLocks noChangeShapeType="1"/>
            </p:cNvSpPr>
            <p:nvPr/>
          </p:nvSpPr>
          <p:spPr bwMode="auto">
            <a:xfrm>
              <a:off x="2938" y="2904"/>
              <a:ext cx="0" cy="324"/>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49" name="Line 25"/>
            <p:cNvSpPr>
              <a:spLocks noChangeShapeType="1"/>
            </p:cNvSpPr>
            <p:nvPr/>
          </p:nvSpPr>
          <p:spPr bwMode="auto">
            <a:xfrm>
              <a:off x="2636" y="2339"/>
              <a:ext cx="0" cy="325"/>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50" name="Line 26"/>
            <p:cNvSpPr>
              <a:spLocks noChangeShapeType="1"/>
            </p:cNvSpPr>
            <p:nvPr/>
          </p:nvSpPr>
          <p:spPr bwMode="auto">
            <a:xfrm>
              <a:off x="2944" y="2339"/>
              <a:ext cx="0" cy="325"/>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51" name="Line 27"/>
            <p:cNvSpPr>
              <a:spLocks noChangeShapeType="1"/>
            </p:cNvSpPr>
            <p:nvPr/>
          </p:nvSpPr>
          <p:spPr bwMode="auto">
            <a:xfrm flipV="1">
              <a:off x="2341" y="2342"/>
              <a:ext cx="0" cy="54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52" name="Line 28"/>
            <p:cNvSpPr>
              <a:spLocks noChangeShapeType="1"/>
            </p:cNvSpPr>
            <p:nvPr/>
          </p:nvSpPr>
          <p:spPr bwMode="auto">
            <a:xfrm flipV="1">
              <a:off x="3219" y="2357"/>
              <a:ext cx="0" cy="539"/>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282653" name="Line 29"/>
          <p:cNvSpPr>
            <a:spLocks noChangeShapeType="1"/>
          </p:cNvSpPr>
          <p:nvPr/>
        </p:nvSpPr>
        <p:spPr bwMode="auto">
          <a:xfrm>
            <a:off x="3124200" y="2898775"/>
            <a:ext cx="196850" cy="15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54" name="Line 30"/>
          <p:cNvSpPr>
            <a:spLocks noChangeShapeType="1"/>
          </p:cNvSpPr>
          <p:nvPr/>
        </p:nvSpPr>
        <p:spPr bwMode="auto">
          <a:xfrm>
            <a:off x="5562600" y="2898775"/>
            <a:ext cx="196850" cy="15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29707" name="Group 31"/>
          <p:cNvGrpSpPr>
            <a:grpSpLocks/>
          </p:cNvGrpSpPr>
          <p:nvPr/>
        </p:nvGrpSpPr>
        <p:grpSpPr bwMode="auto">
          <a:xfrm>
            <a:off x="1219200" y="2295525"/>
            <a:ext cx="1371600" cy="1408113"/>
            <a:chOff x="480" y="2208"/>
            <a:chExt cx="1200" cy="1180"/>
          </a:xfrm>
        </p:grpSpPr>
        <p:grpSp>
          <p:nvGrpSpPr>
            <p:cNvPr id="29815" name="Group 32"/>
            <p:cNvGrpSpPr>
              <a:grpSpLocks/>
            </p:cNvGrpSpPr>
            <p:nvPr/>
          </p:nvGrpSpPr>
          <p:grpSpPr bwMode="auto">
            <a:xfrm>
              <a:off x="480" y="2208"/>
              <a:ext cx="1200" cy="1180"/>
              <a:chOff x="576" y="1056"/>
              <a:chExt cx="864" cy="816"/>
            </a:xfrm>
          </p:grpSpPr>
          <p:sp>
            <p:nvSpPr>
              <p:cNvPr id="282657" name="Rectangle 33"/>
              <p:cNvSpPr>
                <a:spLocks noChangeArrowheads="1"/>
              </p:cNvSpPr>
              <p:nvPr/>
            </p:nvSpPr>
            <p:spPr bwMode="auto">
              <a:xfrm>
                <a:off x="576" y="1056"/>
                <a:ext cx="864" cy="8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2658" name="Line 34"/>
              <p:cNvSpPr>
                <a:spLocks noChangeShapeType="1"/>
              </p:cNvSpPr>
              <p:nvPr/>
            </p:nvSpPr>
            <p:spPr bwMode="auto">
              <a:xfrm>
                <a:off x="1008" y="1056"/>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59" name="Line 35"/>
              <p:cNvSpPr>
                <a:spLocks noChangeShapeType="1"/>
              </p:cNvSpPr>
              <p:nvPr/>
            </p:nvSpPr>
            <p:spPr bwMode="auto">
              <a:xfrm>
                <a:off x="576" y="1454"/>
                <a:ext cx="8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282660" name="Line 36"/>
            <p:cNvSpPr>
              <a:spLocks noChangeShapeType="1"/>
            </p:cNvSpPr>
            <p:nvPr/>
          </p:nvSpPr>
          <p:spPr bwMode="auto">
            <a:xfrm flipV="1">
              <a:off x="768" y="2503"/>
              <a:ext cx="0" cy="589"/>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61" name="Line 37"/>
            <p:cNvSpPr>
              <a:spLocks noChangeShapeType="1"/>
            </p:cNvSpPr>
            <p:nvPr/>
          </p:nvSpPr>
          <p:spPr bwMode="auto">
            <a:xfrm>
              <a:off x="768" y="2503"/>
              <a:ext cx="625" cy="0"/>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62" name="Line 38"/>
            <p:cNvSpPr>
              <a:spLocks noChangeShapeType="1"/>
            </p:cNvSpPr>
            <p:nvPr/>
          </p:nvSpPr>
          <p:spPr bwMode="auto">
            <a:xfrm>
              <a:off x="1393" y="2503"/>
              <a:ext cx="0" cy="617"/>
            </a:xfrm>
            <a:prstGeom prst="line">
              <a:avLst/>
            </a:prstGeom>
            <a:noFill/>
            <a:ln w="254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82663" name="Group 39"/>
          <p:cNvGrpSpPr>
            <a:grpSpLocks/>
          </p:cNvGrpSpPr>
          <p:nvPr/>
        </p:nvGrpSpPr>
        <p:grpSpPr bwMode="auto">
          <a:xfrm>
            <a:off x="6086475" y="2255838"/>
            <a:ext cx="1457325" cy="1447800"/>
            <a:chOff x="3888" y="2208"/>
            <a:chExt cx="1200" cy="1200"/>
          </a:xfrm>
        </p:grpSpPr>
        <p:sp>
          <p:nvSpPr>
            <p:cNvPr id="282664" name="Rectangle 40"/>
            <p:cNvSpPr>
              <a:spLocks noChangeArrowheads="1"/>
            </p:cNvSpPr>
            <p:nvPr/>
          </p:nvSpPr>
          <p:spPr bwMode="auto">
            <a:xfrm>
              <a:off x="3891" y="2208"/>
              <a:ext cx="1193" cy="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2665" name="Line 41"/>
            <p:cNvSpPr>
              <a:spLocks noChangeShapeType="1"/>
            </p:cNvSpPr>
            <p:nvPr/>
          </p:nvSpPr>
          <p:spPr bwMode="auto">
            <a:xfrm>
              <a:off x="4487" y="2208"/>
              <a:ext cx="0" cy="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66" name="Line 42"/>
            <p:cNvSpPr>
              <a:spLocks noChangeShapeType="1"/>
            </p:cNvSpPr>
            <p:nvPr/>
          </p:nvSpPr>
          <p:spPr bwMode="auto">
            <a:xfrm>
              <a:off x="3891" y="2800"/>
              <a:ext cx="119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67" name="Line 43"/>
            <p:cNvSpPr>
              <a:spLocks noChangeShapeType="1"/>
            </p:cNvSpPr>
            <p:nvPr/>
          </p:nvSpPr>
          <p:spPr bwMode="auto">
            <a:xfrm>
              <a:off x="4183" y="2208"/>
              <a:ext cx="0" cy="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68" name="Line 44"/>
            <p:cNvSpPr>
              <a:spLocks noChangeShapeType="1"/>
            </p:cNvSpPr>
            <p:nvPr/>
          </p:nvSpPr>
          <p:spPr bwMode="auto">
            <a:xfrm>
              <a:off x="4781" y="2208"/>
              <a:ext cx="0" cy="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69" name="Line 45"/>
            <p:cNvSpPr>
              <a:spLocks noChangeShapeType="1"/>
            </p:cNvSpPr>
            <p:nvPr/>
          </p:nvSpPr>
          <p:spPr bwMode="auto">
            <a:xfrm>
              <a:off x="3888" y="2509"/>
              <a:ext cx="119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70" name="Line 46"/>
            <p:cNvSpPr>
              <a:spLocks noChangeShapeType="1"/>
            </p:cNvSpPr>
            <p:nvPr/>
          </p:nvSpPr>
          <p:spPr bwMode="auto">
            <a:xfrm>
              <a:off x="3895" y="3117"/>
              <a:ext cx="119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71" name="Line 47"/>
            <p:cNvSpPr>
              <a:spLocks noChangeShapeType="1"/>
            </p:cNvSpPr>
            <p:nvPr/>
          </p:nvSpPr>
          <p:spPr bwMode="auto">
            <a:xfrm>
              <a:off x="3888" y="2359"/>
              <a:ext cx="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72" name="Line 48"/>
            <p:cNvSpPr>
              <a:spLocks noChangeShapeType="1"/>
            </p:cNvSpPr>
            <p:nvPr/>
          </p:nvSpPr>
          <p:spPr bwMode="auto">
            <a:xfrm>
              <a:off x="3888" y="2654"/>
              <a:ext cx="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73" name="Line 49"/>
            <p:cNvSpPr>
              <a:spLocks noChangeShapeType="1"/>
            </p:cNvSpPr>
            <p:nvPr/>
          </p:nvSpPr>
          <p:spPr bwMode="auto">
            <a:xfrm>
              <a:off x="3888" y="2955"/>
              <a:ext cx="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74" name="Line 50"/>
            <p:cNvSpPr>
              <a:spLocks noChangeShapeType="1"/>
            </p:cNvSpPr>
            <p:nvPr/>
          </p:nvSpPr>
          <p:spPr bwMode="auto">
            <a:xfrm>
              <a:off x="3888" y="3265"/>
              <a:ext cx="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75" name="Line 51"/>
            <p:cNvSpPr>
              <a:spLocks noChangeShapeType="1"/>
            </p:cNvSpPr>
            <p:nvPr/>
          </p:nvSpPr>
          <p:spPr bwMode="auto">
            <a:xfrm>
              <a:off x="4032" y="2208"/>
              <a:ext cx="0" cy="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76" name="Line 52"/>
            <p:cNvSpPr>
              <a:spLocks noChangeShapeType="1"/>
            </p:cNvSpPr>
            <p:nvPr/>
          </p:nvSpPr>
          <p:spPr bwMode="auto">
            <a:xfrm>
              <a:off x="4327" y="2208"/>
              <a:ext cx="0" cy="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77" name="Line 53"/>
            <p:cNvSpPr>
              <a:spLocks noChangeShapeType="1"/>
            </p:cNvSpPr>
            <p:nvPr/>
          </p:nvSpPr>
          <p:spPr bwMode="auto">
            <a:xfrm>
              <a:off x="4629" y="2208"/>
              <a:ext cx="0" cy="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78" name="Line 54"/>
            <p:cNvSpPr>
              <a:spLocks noChangeShapeType="1"/>
            </p:cNvSpPr>
            <p:nvPr/>
          </p:nvSpPr>
          <p:spPr bwMode="auto">
            <a:xfrm>
              <a:off x="4944" y="2208"/>
              <a:ext cx="0" cy="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79" name="Line 55"/>
            <p:cNvSpPr>
              <a:spLocks noChangeShapeType="1"/>
            </p:cNvSpPr>
            <p:nvPr/>
          </p:nvSpPr>
          <p:spPr bwMode="auto">
            <a:xfrm rot="5400000">
              <a:off x="4783" y="2375"/>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80" name="Line 56"/>
            <p:cNvSpPr>
              <a:spLocks noChangeShapeType="1"/>
            </p:cNvSpPr>
            <p:nvPr/>
          </p:nvSpPr>
          <p:spPr bwMode="auto">
            <a:xfrm rot="5400000">
              <a:off x="4626" y="2375"/>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81" name="Line 57"/>
            <p:cNvSpPr>
              <a:spLocks noChangeShapeType="1"/>
            </p:cNvSpPr>
            <p:nvPr/>
          </p:nvSpPr>
          <p:spPr bwMode="auto">
            <a:xfrm>
              <a:off x="5004" y="2297"/>
              <a:ext cx="0" cy="288"/>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82" name="Line 58"/>
            <p:cNvSpPr>
              <a:spLocks noChangeShapeType="1"/>
            </p:cNvSpPr>
            <p:nvPr/>
          </p:nvSpPr>
          <p:spPr bwMode="auto">
            <a:xfrm>
              <a:off x="4560" y="2297"/>
              <a:ext cx="0" cy="288"/>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83" name="Line 59"/>
            <p:cNvSpPr>
              <a:spLocks noChangeShapeType="1"/>
            </p:cNvSpPr>
            <p:nvPr/>
          </p:nvSpPr>
          <p:spPr bwMode="auto">
            <a:xfrm>
              <a:off x="4553" y="2297"/>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84" name="Line 60"/>
            <p:cNvSpPr>
              <a:spLocks noChangeShapeType="1"/>
            </p:cNvSpPr>
            <p:nvPr/>
          </p:nvSpPr>
          <p:spPr bwMode="auto">
            <a:xfrm>
              <a:off x="4854" y="2297"/>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85" name="Line 61"/>
            <p:cNvSpPr>
              <a:spLocks noChangeShapeType="1"/>
            </p:cNvSpPr>
            <p:nvPr/>
          </p:nvSpPr>
          <p:spPr bwMode="auto">
            <a:xfrm>
              <a:off x="4704" y="2447"/>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86" name="Line 62"/>
            <p:cNvSpPr>
              <a:spLocks noChangeShapeType="1"/>
            </p:cNvSpPr>
            <p:nvPr/>
          </p:nvSpPr>
          <p:spPr bwMode="auto">
            <a:xfrm>
              <a:off x="4560" y="2580"/>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87" name="Line 63"/>
            <p:cNvSpPr>
              <a:spLocks noChangeShapeType="1"/>
            </p:cNvSpPr>
            <p:nvPr/>
          </p:nvSpPr>
          <p:spPr bwMode="auto">
            <a:xfrm>
              <a:off x="4847" y="2580"/>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88" name="Line 64"/>
            <p:cNvSpPr>
              <a:spLocks noChangeShapeType="1"/>
            </p:cNvSpPr>
            <p:nvPr/>
          </p:nvSpPr>
          <p:spPr bwMode="auto">
            <a:xfrm rot="5400000">
              <a:off x="4633" y="2658"/>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89" name="Line 65"/>
            <p:cNvSpPr>
              <a:spLocks noChangeShapeType="1"/>
            </p:cNvSpPr>
            <p:nvPr/>
          </p:nvSpPr>
          <p:spPr bwMode="auto">
            <a:xfrm rot="5400000">
              <a:off x="4320" y="2949"/>
              <a:ext cx="155"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90" name="Line 66"/>
            <p:cNvSpPr>
              <a:spLocks noChangeShapeType="1"/>
            </p:cNvSpPr>
            <p:nvPr/>
          </p:nvSpPr>
          <p:spPr bwMode="auto">
            <a:xfrm rot="10800000">
              <a:off x="4242" y="3180"/>
              <a:ext cx="154"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91" name="Line 67"/>
            <p:cNvSpPr>
              <a:spLocks noChangeShapeType="1"/>
            </p:cNvSpPr>
            <p:nvPr/>
          </p:nvSpPr>
          <p:spPr bwMode="auto">
            <a:xfrm rot="5400000">
              <a:off x="4260" y="2729"/>
              <a:ext cx="0" cy="289"/>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92" name="Line 68"/>
            <p:cNvSpPr>
              <a:spLocks noChangeShapeType="1"/>
            </p:cNvSpPr>
            <p:nvPr/>
          </p:nvSpPr>
          <p:spPr bwMode="auto">
            <a:xfrm rot="10800000">
              <a:off x="4247" y="3019"/>
              <a:ext cx="156"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93" name="Line 69"/>
            <p:cNvSpPr>
              <a:spLocks noChangeShapeType="1"/>
            </p:cNvSpPr>
            <p:nvPr/>
          </p:nvSpPr>
          <p:spPr bwMode="auto">
            <a:xfrm rot="5400000">
              <a:off x="4254" y="3180"/>
              <a:ext cx="0" cy="288"/>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94" name="Line 70"/>
            <p:cNvSpPr>
              <a:spLocks noChangeShapeType="1"/>
            </p:cNvSpPr>
            <p:nvPr/>
          </p:nvSpPr>
          <p:spPr bwMode="auto">
            <a:xfrm rot="5400000">
              <a:off x="4320" y="3251"/>
              <a:ext cx="155"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95" name="Line 71"/>
            <p:cNvSpPr>
              <a:spLocks noChangeShapeType="1"/>
            </p:cNvSpPr>
            <p:nvPr/>
          </p:nvSpPr>
          <p:spPr bwMode="auto">
            <a:xfrm rot="5400000">
              <a:off x="4176" y="3101"/>
              <a:ext cx="155"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96" name="Line 72"/>
            <p:cNvSpPr>
              <a:spLocks noChangeShapeType="1"/>
            </p:cNvSpPr>
            <p:nvPr/>
          </p:nvSpPr>
          <p:spPr bwMode="auto">
            <a:xfrm rot="5400000">
              <a:off x="4051" y="2958"/>
              <a:ext cx="155"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97" name="Line 73"/>
            <p:cNvSpPr>
              <a:spLocks noChangeShapeType="1"/>
            </p:cNvSpPr>
            <p:nvPr/>
          </p:nvSpPr>
          <p:spPr bwMode="auto">
            <a:xfrm rot="5400000">
              <a:off x="4033" y="3251"/>
              <a:ext cx="155"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98" name="Line 74"/>
            <p:cNvSpPr>
              <a:spLocks noChangeShapeType="1"/>
            </p:cNvSpPr>
            <p:nvPr/>
          </p:nvSpPr>
          <p:spPr bwMode="auto">
            <a:xfrm rot="10800000">
              <a:off x="3960" y="3024"/>
              <a:ext cx="156"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699" name="Line 75"/>
            <p:cNvSpPr>
              <a:spLocks noChangeShapeType="1"/>
            </p:cNvSpPr>
            <p:nvPr/>
          </p:nvSpPr>
          <p:spPr bwMode="auto">
            <a:xfrm rot="10800000">
              <a:off x="3960" y="3180"/>
              <a:ext cx="156" cy="0"/>
            </a:xfrm>
            <a:prstGeom prst="line">
              <a:avLst/>
            </a:prstGeom>
            <a:noFill/>
            <a:ln w="254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00" name="Line 76"/>
            <p:cNvSpPr>
              <a:spLocks noChangeShapeType="1"/>
            </p:cNvSpPr>
            <p:nvPr/>
          </p:nvSpPr>
          <p:spPr bwMode="auto">
            <a:xfrm rot="5400000">
              <a:off x="4776" y="2658"/>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29783" name="Group 77"/>
            <p:cNvGrpSpPr>
              <a:grpSpLocks/>
            </p:cNvGrpSpPr>
            <p:nvPr/>
          </p:nvGrpSpPr>
          <p:grpSpPr bwMode="auto">
            <a:xfrm>
              <a:off x="3960" y="2286"/>
              <a:ext cx="461" cy="443"/>
              <a:chOff x="3672" y="2292"/>
              <a:chExt cx="461" cy="443"/>
            </a:xfrm>
          </p:grpSpPr>
          <p:sp>
            <p:nvSpPr>
              <p:cNvPr id="282702" name="Line 78"/>
              <p:cNvSpPr>
                <a:spLocks noChangeShapeType="1"/>
              </p:cNvSpPr>
              <p:nvPr/>
            </p:nvSpPr>
            <p:spPr bwMode="auto">
              <a:xfrm>
                <a:off x="3675" y="2298"/>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03" name="Line 79"/>
              <p:cNvSpPr>
                <a:spLocks noChangeShapeType="1"/>
              </p:cNvSpPr>
              <p:nvPr/>
            </p:nvSpPr>
            <p:spPr bwMode="auto">
              <a:xfrm rot="5400000">
                <a:off x="3907" y="2375"/>
                <a:ext cx="154"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04" name="Line 80"/>
              <p:cNvSpPr>
                <a:spLocks noChangeShapeType="1"/>
              </p:cNvSpPr>
              <p:nvPr/>
            </p:nvSpPr>
            <p:spPr bwMode="auto">
              <a:xfrm>
                <a:off x="3678" y="2292"/>
                <a:ext cx="0" cy="288"/>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05" name="Line 81"/>
              <p:cNvSpPr>
                <a:spLocks noChangeShapeType="1"/>
              </p:cNvSpPr>
              <p:nvPr/>
            </p:nvSpPr>
            <p:spPr bwMode="auto">
              <a:xfrm rot="5400000">
                <a:off x="3745" y="2369"/>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06" name="Line 82"/>
              <p:cNvSpPr>
                <a:spLocks noChangeShapeType="1"/>
              </p:cNvSpPr>
              <p:nvPr/>
            </p:nvSpPr>
            <p:spPr bwMode="auto">
              <a:xfrm>
                <a:off x="4128" y="2298"/>
                <a:ext cx="0" cy="288"/>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07" name="Line 83"/>
              <p:cNvSpPr>
                <a:spLocks noChangeShapeType="1"/>
              </p:cNvSpPr>
              <p:nvPr/>
            </p:nvSpPr>
            <p:spPr bwMode="auto">
              <a:xfrm>
                <a:off x="3978" y="2298"/>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08" name="Line 84"/>
              <p:cNvSpPr>
                <a:spLocks noChangeShapeType="1"/>
              </p:cNvSpPr>
              <p:nvPr/>
            </p:nvSpPr>
            <p:spPr bwMode="auto">
              <a:xfrm>
                <a:off x="3827" y="2442"/>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09" name="Line 85"/>
              <p:cNvSpPr>
                <a:spLocks noChangeShapeType="1"/>
              </p:cNvSpPr>
              <p:nvPr/>
            </p:nvSpPr>
            <p:spPr bwMode="auto">
              <a:xfrm>
                <a:off x="3672" y="2580"/>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10" name="Line 86"/>
              <p:cNvSpPr>
                <a:spLocks noChangeShapeType="1"/>
              </p:cNvSpPr>
              <p:nvPr/>
            </p:nvSpPr>
            <p:spPr bwMode="auto">
              <a:xfrm>
                <a:off x="3978" y="2586"/>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11" name="Line 87"/>
              <p:cNvSpPr>
                <a:spLocks noChangeShapeType="1"/>
              </p:cNvSpPr>
              <p:nvPr/>
            </p:nvSpPr>
            <p:spPr bwMode="auto">
              <a:xfrm rot="5400000">
                <a:off x="3750" y="2657"/>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12" name="Line 88"/>
              <p:cNvSpPr>
                <a:spLocks noChangeShapeType="1"/>
              </p:cNvSpPr>
              <p:nvPr/>
            </p:nvSpPr>
            <p:spPr bwMode="auto">
              <a:xfrm rot="5400000">
                <a:off x="3907" y="2657"/>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9784" name="Group 89"/>
            <p:cNvGrpSpPr>
              <a:grpSpLocks/>
            </p:cNvGrpSpPr>
            <p:nvPr/>
          </p:nvGrpSpPr>
          <p:grpSpPr bwMode="auto">
            <a:xfrm rot="-5400000">
              <a:off x="4557" y="2889"/>
              <a:ext cx="461" cy="443"/>
              <a:chOff x="3672" y="2292"/>
              <a:chExt cx="461" cy="443"/>
            </a:xfrm>
          </p:grpSpPr>
          <p:sp>
            <p:nvSpPr>
              <p:cNvPr id="282714" name="Line 90"/>
              <p:cNvSpPr>
                <a:spLocks noChangeShapeType="1"/>
              </p:cNvSpPr>
              <p:nvPr/>
            </p:nvSpPr>
            <p:spPr bwMode="auto">
              <a:xfrm>
                <a:off x="3675" y="2298"/>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15" name="Line 91"/>
              <p:cNvSpPr>
                <a:spLocks noChangeShapeType="1"/>
              </p:cNvSpPr>
              <p:nvPr/>
            </p:nvSpPr>
            <p:spPr bwMode="auto">
              <a:xfrm rot="5400000">
                <a:off x="3908" y="2375"/>
                <a:ext cx="154"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16" name="Line 92"/>
              <p:cNvSpPr>
                <a:spLocks noChangeShapeType="1"/>
              </p:cNvSpPr>
              <p:nvPr/>
            </p:nvSpPr>
            <p:spPr bwMode="auto">
              <a:xfrm>
                <a:off x="3679" y="2291"/>
                <a:ext cx="0" cy="288"/>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17" name="Line 93"/>
              <p:cNvSpPr>
                <a:spLocks noChangeShapeType="1"/>
              </p:cNvSpPr>
              <p:nvPr/>
            </p:nvSpPr>
            <p:spPr bwMode="auto">
              <a:xfrm rot="5400000">
                <a:off x="3744" y="2369"/>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18" name="Line 94"/>
              <p:cNvSpPr>
                <a:spLocks noChangeShapeType="1"/>
              </p:cNvSpPr>
              <p:nvPr/>
            </p:nvSpPr>
            <p:spPr bwMode="auto">
              <a:xfrm>
                <a:off x="4129" y="2298"/>
                <a:ext cx="0" cy="288"/>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19" name="Line 95"/>
              <p:cNvSpPr>
                <a:spLocks noChangeShapeType="1"/>
              </p:cNvSpPr>
              <p:nvPr/>
            </p:nvSpPr>
            <p:spPr bwMode="auto">
              <a:xfrm>
                <a:off x="3979" y="2298"/>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20" name="Line 96"/>
              <p:cNvSpPr>
                <a:spLocks noChangeShapeType="1"/>
              </p:cNvSpPr>
              <p:nvPr/>
            </p:nvSpPr>
            <p:spPr bwMode="auto">
              <a:xfrm>
                <a:off x="3829" y="2441"/>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21" name="Line 97"/>
              <p:cNvSpPr>
                <a:spLocks noChangeShapeType="1"/>
              </p:cNvSpPr>
              <p:nvPr/>
            </p:nvSpPr>
            <p:spPr bwMode="auto">
              <a:xfrm>
                <a:off x="3672" y="2580"/>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22" name="Line 98"/>
              <p:cNvSpPr>
                <a:spLocks noChangeShapeType="1"/>
              </p:cNvSpPr>
              <p:nvPr/>
            </p:nvSpPr>
            <p:spPr bwMode="auto">
              <a:xfrm>
                <a:off x="3979" y="2587"/>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23" name="Line 99"/>
              <p:cNvSpPr>
                <a:spLocks noChangeShapeType="1"/>
              </p:cNvSpPr>
              <p:nvPr/>
            </p:nvSpPr>
            <p:spPr bwMode="auto">
              <a:xfrm rot="5400000">
                <a:off x="3750" y="2658"/>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24" name="Line 100"/>
              <p:cNvSpPr>
                <a:spLocks noChangeShapeType="1"/>
              </p:cNvSpPr>
              <p:nvPr/>
            </p:nvSpPr>
            <p:spPr bwMode="auto">
              <a:xfrm rot="5400000">
                <a:off x="3907" y="2658"/>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282725" name="Line 101"/>
            <p:cNvSpPr>
              <a:spLocks noChangeShapeType="1"/>
            </p:cNvSpPr>
            <p:nvPr/>
          </p:nvSpPr>
          <p:spPr bwMode="auto">
            <a:xfrm>
              <a:off x="4998" y="2736"/>
              <a:ext cx="0" cy="288"/>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26" name="Line 102"/>
            <p:cNvSpPr>
              <a:spLocks noChangeShapeType="1"/>
            </p:cNvSpPr>
            <p:nvPr/>
          </p:nvSpPr>
          <p:spPr bwMode="auto">
            <a:xfrm>
              <a:off x="4847" y="2736"/>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27" name="Line 103"/>
            <p:cNvSpPr>
              <a:spLocks noChangeShapeType="1"/>
            </p:cNvSpPr>
            <p:nvPr/>
          </p:nvSpPr>
          <p:spPr bwMode="auto">
            <a:xfrm>
              <a:off x="3966" y="2736"/>
              <a:ext cx="154"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28" name="Line 104"/>
            <p:cNvSpPr>
              <a:spLocks noChangeShapeType="1"/>
            </p:cNvSpPr>
            <p:nvPr/>
          </p:nvSpPr>
          <p:spPr bwMode="auto">
            <a:xfrm rot="5400000">
              <a:off x="3889" y="3251"/>
              <a:ext cx="155"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29" name="Line 105"/>
            <p:cNvSpPr>
              <a:spLocks noChangeShapeType="1"/>
            </p:cNvSpPr>
            <p:nvPr/>
          </p:nvSpPr>
          <p:spPr bwMode="auto">
            <a:xfrm rot="5400000">
              <a:off x="4927" y="3258"/>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30" name="Line 106"/>
            <p:cNvSpPr>
              <a:spLocks noChangeShapeType="1"/>
            </p:cNvSpPr>
            <p:nvPr/>
          </p:nvSpPr>
          <p:spPr bwMode="auto">
            <a:xfrm>
              <a:off x="4266" y="2730"/>
              <a:ext cx="443"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31" name="Line 107"/>
            <p:cNvSpPr>
              <a:spLocks noChangeShapeType="1"/>
            </p:cNvSpPr>
            <p:nvPr/>
          </p:nvSpPr>
          <p:spPr bwMode="auto">
            <a:xfrm rot="5400000">
              <a:off x="3889" y="2808"/>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32" name="Line 108"/>
            <p:cNvSpPr>
              <a:spLocks noChangeShapeType="1"/>
            </p:cNvSpPr>
            <p:nvPr/>
          </p:nvSpPr>
          <p:spPr bwMode="auto">
            <a:xfrm rot="5400000">
              <a:off x="3889" y="2951"/>
              <a:ext cx="155"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282733" name="Rectangle 109"/>
          <p:cNvSpPr>
            <a:spLocks noChangeArrowheads="1"/>
          </p:cNvSpPr>
          <p:nvPr/>
        </p:nvSpPr>
        <p:spPr bwMode="auto">
          <a:xfrm>
            <a:off x="609600" y="3962400"/>
            <a:ext cx="4008438" cy="194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Clr>
                <a:schemeClr val="accent1"/>
              </a:buClr>
              <a:buSzPct val="65000"/>
              <a:buFont typeface="Wingdings" charset="0"/>
              <a:buChar char="n"/>
              <a:defRPr/>
            </a:pPr>
            <a:r>
              <a:rPr lang="en-US" sz="2800">
                <a:cs typeface="+mn-cs"/>
                <a:sym typeface="Symbol" charset="0"/>
              </a:rPr>
              <a:t>Properties:</a:t>
            </a:r>
          </a:p>
          <a:p>
            <a:pPr marL="669925" lvl="1" indent="-325438">
              <a:spcBef>
                <a:spcPct val="20000"/>
              </a:spcBef>
              <a:buClr>
                <a:schemeClr val="accent2"/>
              </a:buClr>
              <a:buSzPct val="60000"/>
              <a:buFont typeface="Wingdings" charset="0"/>
              <a:buChar char="q"/>
              <a:defRPr/>
            </a:pPr>
            <a:r>
              <a:rPr lang="en-US" sz="2400">
                <a:cs typeface="+mn-cs"/>
                <a:sym typeface="Symbol" charset="0"/>
              </a:rPr>
              <a:t>Digital causality</a:t>
            </a:r>
          </a:p>
          <a:p>
            <a:pPr marL="669925" lvl="1" indent="-325438">
              <a:spcBef>
                <a:spcPct val="20000"/>
              </a:spcBef>
              <a:buClr>
                <a:schemeClr val="accent2"/>
              </a:buClr>
              <a:buSzPct val="60000"/>
              <a:buFont typeface="Wingdings" charset="0"/>
              <a:buChar char="q"/>
              <a:defRPr/>
            </a:pPr>
            <a:r>
              <a:rPr lang="en-US" sz="2400">
                <a:cs typeface="+mn-cs"/>
                <a:sym typeface="Symbol" charset="0"/>
              </a:rPr>
              <a:t>Locality preserving</a:t>
            </a:r>
          </a:p>
          <a:p>
            <a:pPr marL="669925" lvl="1" indent="-325438">
              <a:spcBef>
                <a:spcPct val="20000"/>
              </a:spcBef>
              <a:buClr>
                <a:schemeClr val="accent2"/>
              </a:buClr>
              <a:buSzPct val="60000"/>
              <a:buFont typeface="Wingdings" charset="0"/>
              <a:buChar char="q"/>
              <a:defRPr/>
            </a:pPr>
            <a:r>
              <a:rPr lang="en-US" sz="2400">
                <a:cs typeface="+mn-cs"/>
                <a:sym typeface="Symbol" charset="0"/>
              </a:rPr>
              <a:t>Clustering</a:t>
            </a:r>
          </a:p>
        </p:txBody>
      </p:sp>
      <p:sp>
        <p:nvSpPr>
          <p:cNvPr id="282734" name="Text Box 110"/>
          <p:cNvSpPr txBox="1">
            <a:spLocks noChangeArrowheads="1"/>
          </p:cNvSpPr>
          <p:nvPr/>
        </p:nvSpPr>
        <p:spPr bwMode="auto">
          <a:xfrm>
            <a:off x="2590800" y="2468563"/>
            <a:ext cx="304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1</a:t>
            </a:r>
          </a:p>
        </p:txBody>
      </p:sp>
      <p:sp>
        <p:nvSpPr>
          <p:cNvPr id="282735" name="Text Box 111"/>
          <p:cNvSpPr txBox="1">
            <a:spLocks noChangeArrowheads="1"/>
          </p:cNvSpPr>
          <p:nvPr/>
        </p:nvSpPr>
        <p:spPr bwMode="auto">
          <a:xfrm>
            <a:off x="2590800" y="3230563"/>
            <a:ext cx="304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0</a:t>
            </a:r>
          </a:p>
        </p:txBody>
      </p:sp>
      <p:sp>
        <p:nvSpPr>
          <p:cNvPr id="282736" name="Text Box 112"/>
          <p:cNvSpPr txBox="1">
            <a:spLocks noChangeArrowheads="1"/>
          </p:cNvSpPr>
          <p:nvPr/>
        </p:nvSpPr>
        <p:spPr bwMode="auto">
          <a:xfrm>
            <a:off x="2133600" y="3687763"/>
            <a:ext cx="304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1</a:t>
            </a:r>
          </a:p>
        </p:txBody>
      </p:sp>
      <p:sp>
        <p:nvSpPr>
          <p:cNvPr id="282737" name="Text Box 113"/>
          <p:cNvSpPr txBox="1">
            <a:spLocks noChangeArrowheads="1"/>
          </p:cNvSpPr>
          <p:nvPr/>
        </p:nvSpPr>
        <p:spPr bwMode="auto">
          <a:xfrm>
            <a:off x="1371600" y="3687763"/>
            <a:ext cx="304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0</a:t>
            </a:r>
          </a:p>
        </p:txBody>
      </p:sp>
      <p:sp>
        <p:nvSpPr>
          <p:cNvPr id="282738" name="Text Box 114"/>
          <p:cNvSpPr txBox="1">
            <a:spLocks noChangeArrowheads="1"/>
          </p:cNvSpPr>
          <p:nvPr/>
        </p:nvSpPr>
        <p:spPr bwMode="auto">
          <a:xfrm>
            <a:off x="3657600" y="37338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00</a:t>
            </a:r>
          </a:p>
        </p:txBody>
      </p:sp>
      <p:sp>
        <p:nvSpPr>
          <p:cNvPr id="282739" name="Text Box 115"/>
          <p:cNvSpPr txBox="1">
            <a:spLocks noChangeArrowheads="1"/>
          </p:cNvSpPr>
          <p:nvPr/>
        </p:nvSpPr>
        <p:spPr bwMode="auto">
          <a:xfrm>
            <a:off x="4038600" y="37338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01</a:t>
            </a:r>
          </a:p>
        </p:txBody>
      </p:sp>
      <p:sp>
        <p:nvSpPr>
          <p:cNvPr id="282740" name="Text Box 116"/>
          <p:cNvSpPr txBox="1">
            <a:spLocks noChangeArrowheads="1"/>
          </p:cNvSpPr>
          <p:nvPr/>
        </p:nvSpPr>
        <p:spPr bwMode="auto">
          <a:xfrm>
            <a:off x="4419600" y="37338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10</a:t>
            </a:r>
          </a:p>
        </p:txBody>
      </p:sp>
      <p:sp>
        <p:nvSpPr>
          <p:cNvPr id="282741" name="Text Box 117"/>
          <p:cNvSpPr txBox="1">
            <a:spLocks noChangeArrowheads="1"/>
          </p:cNvSpPr>
          <p:nvPr/>
        </p:nvSpPr>
        <p:spPr bwMode="auto">
          <a:xfrm>
            <a:off x="4876800" y="37338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11</a:t>
            </a:r>
          </a:p>
        </p:txBody>
      </p:sp>
      <p:sp>
        <p:nvSpPr>
          <p:cNvPr id="282742" name="Text Box 118"/>
          <p:cNvSpPr txBox="1">
            <a:spLocks noChangeArrowheads="1"/>
          </p:cNvSpPr>
          <p:nvPr/>
        </p:nvSpPr>
        <p:spPr bwMode="auto">
          <a:xfrm>
            <a:off x="5148263" y="2200275"/>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11</a:t>
            </a:r>
          </a:p>
        </p:txBody>
      </p:sp>
      <p:sp>
        <p:nvSpPr>
          <p:cNvPr id="282743" name="Text Box 119"/>
          <p:cNvSpPr txBox="1">
            <a:spLocks noChangeArrowheads="1"/>
          </p:cNvSpPr>
          <p:nvPr/>
        </p:nvSpPr>
        <p:spPr bwMode="auto">
          <a:xfrm>
            <a:off x="5148263" y="2657475"/>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10</a:t>
            </a:r>
          </a:p>
        </p:txBody>
      </p:sp>
      <p:sp>
        <p:nvSpPr>
          <p:cNvPr id="282744" name="Text Box 120"/>
          <p:cNvSpPr txBox="1">
            <a:spLocks noChangeArrowheads="1"/>
          </p:cNvSpPr>
          <p:nvPr/>
        </p:nvSpPr>
        <p:spPr bwMode="auto">
          <a:xfrm>
            <a:off x="5148263" y="3038475"/>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01</a:t>
            </a:r>
          </a:p>
        </p:txBody>
      </p:sp>
      <p:sp>
        <p:nvSpPr>
          <p:cNvPr id="282745" name="Text Box 121"/>
          <p:cNvSpPr txBox="1">
            <a:spLocks noChangeArrowheads="1"/>
          </p:cNvSpPr>
          <p:nvPr/>
        </p:nvSpPr>
        <p:spPr bwMode="auto">
          <a:xfrm>
            <a:off x="5148263" y="3495675"/>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00</a:t>
            </a:r>
          </a:p>
        </p:txBody>
      </p:sp>
      <p:sp>
        <p:nvSpPr>
          <p:cNvPr id="282746" name="Text Box 122"/>
          <p:cNvSpPr txBox="1">
            <a:spLocks noChangeArrowheads="1"/>
          </p:cNvSpPr>
          <p:nvPr/>
        </p:nvSpPr>
        <p:spPr bwMode="auto">
          <a:xfrm>
            <a:off x="1295400" y="32766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solidFill>
                  <a:srgbClr val="CC3300"/>
                </a:solidFill>
                <a:cs typeface="+mn-cs"/>
              </a:rPr>
              <a:t>00</a:t>
            </a:r>
          </a:p>
        </p:txBody>
      </p:sp>
      <p:sp>
        <p:nvSpPr>
          <p:cNvPr id="282747" name="Text Box 123"/>
          <p:cNvSpPr txBox="1">
            <a:spLocks noChangeArrowheads="1"/>
          </p:cNvSpPr>
          <p:nvPr/>
        </p:nvSpPr>
        <p:spPr bwMode="auto">
          <a:xfrm>
            <a:off x="2209800" y="32766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11</a:t>
            </a:r>
          </a:p>
        </p:txBody>
      </p:sp>
      <p:sp>
        <p:nvSpPr>
          <p:cNvPr id="282748" name="Text Box 124"/>
          <p:cNvSpPr txBox="1">
            <a:spLocks noChangeArrowheads="1"/>
          </p:cNvSpPr>
          <p:nvPr/>
        </p:nvSpPr>
        <p:spPr bwMode="auto">
          <a:xfrm>
            <a:off x="1295400" y="24384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01</a:t>
            </a:r>
          </a:p>
        </p:txBody>
      </p:sp>
      <p:sp>
        <p:nvSpPr>
          <p:cNvPr id="282749" name="Text Box 125"/>
          <p:cNvSpPr txBox="1">
            <a:spLocks noChangeArrowheads="1"/>
          </p:cNvSpPr>
          <p:nvPr/>
        </p:nvSpPr>
        <p:spPr bwMode="auto">
          <a:xfrm>
            <a:off x="2209800" y="24384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10</a:t>
            </a:r>
          </a:p>
        </p:txBody>
      </p:sp>
      <p:sp>
        <p:nvSpPr>
          <p:cNvPr id="282750" name="Text Box 126"/>
          <p:cNvSpPr txBox="1">
            <a:spLocks noChangeArrowheads="1"/>
          </p:cNvSpPr>
          <p:nvPr/>
        </p:nvSpPr>
        <p:spPr bwMode="auto">
          <a:xfrm>
            <a:off x="3635375" y="3440113"/>
            <a:ext cx="533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solidFill>
                  <a:srgbClr val="CC3300"/>
                </a:solidFill>
                <a:cs typeface="+mn-cs"/>
              </a:rPr>
              <a:t>00</a:t>
            </a:r>
            <a:r>
              <a:rPr lang="en-US" sz="1200" b="1">
                <a:cs typeface="+mn-cs"/>
              </a:rPr>
              <a:t>00</a:t>
            </a:r>
          </a:p>
        </p:txBody>
      </p:sp>
      <p:sp>
        <p:nvSpPr>
          <p:cNvPr id="282751" name="Text Box 127"/>
          <p:cNvSpPr txBox="1">
            <a:spLocks noChangeArrowheads="1"/>
          </p:cNvSpPr>
          <p:nvPr/>
        </p:nvSpPr>
        <p:spPr bwMode="auto">
          <a:xfrm>
            <a:off x="3973513" y="3059113"/>
            <a:ext cx="533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solidFill>
                  <a:srgbClr val="CC3300"/>
                </a:solidFill>
                <a:cs typeface="+mn-cs"/>
              </a:rPr>
              <a:t>00</a:t>
            </a:r>
            <a:r>
              <a:rPr lang="en-US" sz="1200" b="1">
                <a:cs typeface="+mn-cs"/>
              </a:rPr>
              <a:t>10</a:t>
            </a:r>
          </a:p>
        </p:txBody>
      </p:sp>
      <p:sp>
        <p:nvSpPr>
          <p:cNvPr id="282752" name="Text Box 128"/>
          <p:cNvSpPr txBox="1">
            <a:spLocks noChangeArrowheads="1"/>
          </p:cNvSpPr>
          <p:nvPr/>
        </p:nvSpPr>
        <p:spPr bwMode="auto">
          <a:xfrm>
            <a:off x="4006850" y="3441700"/>
            <a:ext cx="533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solidFill>
                  <a:srgbClr val="CC3300"/>
                </a:solidFill>
                <a:cs typeface="+mn-cs"/>
              </a:rPr>
              <a:t>00</a:t>
            </a:r>
            <a:r>
              <a:rPr lang="en-US" sz="1200" b="1">
                <a:cs typeface="+mn-cs"/>
              </a:rPr>
              <a:t>01</a:t>
            </a:r>
          </a:p>
        </p:txBody>
      </p:sp>
      <p:sp>
        <p:nvSpPr>
          <p:cNvPr id="282753" name="Text Box 129"/>
          <p:cNvSpPr txBox="1">
            <a:spLocks noChangeArrowheads="1"/>
          </p:cNvSpPr>
          <p:nvPr/>
        </p:nvSpPr>
        <p:spPr bwMode="auto">
          <a:xfrm>
            <a:off x="3614738" y="3059113"/>
            <a:ext cx="533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solidFill>
                  <a:srgbClr val="CC3300"/>
                </a:solidFill>
                <a:cs typeface="+mn-cs"/>
              </a:rPr>
              <a:t>00</a:t>
            </a:r>
            <a:r>
              <a:rPr lang="en-US" sz="1200" b="1">
                <a:cs typeface="+mn-cs"/>
              </a:rPr>
              <a:t>11</a:t>
            </a:r>
          </a:p>
        </p:txBody>
      </p:sp>
      <p:sp>
        <p:nvSpPr>
          <p:cNvPr id="282754" name="Text Box 130"/>
          <p:cNvSpPr txBox="1">
            <a:spLocks noChangeArrowheads="1"/>
          </p:cNvSpPr>
          <p:nvPr/>
        </p:nvSpPr>
        <p:spPr bwMode="auto">
          <a:xfrm>
            <a:off x="3614738" y="2700338"/>
            <a:ext cx="533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0100</a:t>
            </a:r>
          </a:p>
        </p:txBody>
      </p:sp>
      <p:sp>
        <p:nvSpPr>
          <p:cNvPr id="282755" name="Text Box 131"/>
          <p:cNvSpPr txBox="1">
            <a:spLocks noChangeArrowheads="1"/>
          </p:cNvSpPr>
          <p:nvPr/>
        </p:nvSpPr>
        <p:spPr bwMode="auto">
          <a:xfrm>
            <a:off x="3635375" y="2365375"/>
            <a:ext cx="533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0101</a:t>
            </a:r>
          </a:p>
        </p:txBody>
      </p:sp>
      <p:sp>
        <p:nvSpPr>
          <p:cNvPr id="282756" name="Text Box 132"/>
          <p:cNvSpPr txBox="1">
            <a:spLocks noChangeArrowheads="1"/>
          </p:cNvSpPr>
          <p:nvPr/>
        </p:nvSpPr>
        <p:spPr bwMode="auto">
          <a:xfrm>
            <a:off x="4006850" y="2230438"/>
            <a:ext cx="533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0110</a:t>
            </a:r>
          </a:p>
        </p:txBody>
      </p:sp>
      <p:sp>
        <p:nvSpPr>
          <p:cNvPr id="282757" name="Text Box 133"/>
          <p:cNvSpPr txBox="1">
            <a:spLocks noChangeArrowheads="1"/>
          </p:cNvSpPr>
          <p:nvPr/>
        </p:nvSpPr>
        <p:spPr bwMode="auto">
          <a:xfrm>
            <a:off x="3983038" y="2597150"/>
            <a:ext cx="533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0111</a:t>
            </a:r>
          </a:p>
        </p:txBody>
      </p:sp>
      <p:sp>
        <p:nvSpPr>
          <p:cNvPr id="282758" name="Text Box 134"/>
          <p:cNvSpPr txBox="1">
            <a:spLocks noChangeArrowheads="1"/>
          </p:cNvSpPr>
          <p:nvPr/>
        </p:nvSpPr>
        <p:spPr bwMode="auto">
          <a:xfrm>
            <a:off x="4365625" y="2384425"/>
            <a:ext cx="533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1000</a:t>
            </a:r>
          </a:p>
        </p:txBody>
      </p:sp>
      <p:sp>
        <p:nvSpPr>
          <p:cNvPr id="282759" name="Text Box 135"/>
          <p:cNvSpPr txBox="1">
            <a:spLocks noChangeArrowheads="1"/>
          </p:cNvSpPr>
          <p:nvPr/>
        </p:nvSpPr>
        <p:spPr bwMode="auto">
          <a:xfrm>
            <a:off x="4724400" y="2286000"/>
            <a:ext cx="533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1001</a:t>
            </a:r>
          </a:p>
        </p:txBody>
      </p:sp>
      <p:sp>
        <p:nvSpPr>
          <p:cNvPr id="282760" name="Text Box 136"/>
          <p:cNvSpPr txBox="1">
            <a:spLocks noChangeArrowheads="1"/>
          </p:cNvSpPr>
          <p:nvPr/>
        </p:nvSpPr>
        <p:spPr bwMode="auto">
          <a:xfrm>
            <a:off x="4724400" y="2667000"/>
            <a:ext cx="533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1010</a:t>
            </a:r>
          </a:p>
        </p:txBody>
      </p:sp>
      <p:sp>
        <p:nvSpPr>
          <p:cNvPr id="282761" name="Text Box 137"/>
          <p:cNvSpPr txBox="1">
            <a:spLocks noChangeArrowheads="1"/>
          </p:cNvSpPr>
          <p:nvPr/>
        </p:nvSpPr>
        <p:spPr bwMode="auto">
          <a:xfrm>
            <a:off x="4354513" y="2754313"/>
            <a:ext cx="533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1011</a:t>
            </a:r>
          </a:p>
        </p:txBody>
      </p:sp>
      <p:sp>
        <p:nvSpPr>
          <p:cNvPr id="282762" name="Text Box 138"/>
          <p:cNvSpPr txBox="1">
            <a:spLocks noChangeArrowheads="1"/>
          </p:cNvSpPr>
          <p:nvPr/>
        </p:nvSpPr>
        <p:spPr bwMode="auto">
          <a:xfrm>
            <a:off x="4365625" y="2959100"/>
            <a:ext cx="533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1100</a:t>
            </a:r>
          </a:p>
        </p:txBody>
      </p:sp>
      <p:sp>
        <p:nvSpPr>
          <p:cNvPr id="282763" name="Text Box 139"/>
          <p:cNvSpPr txBox="1">
            <a:spLocks noChangeArrowheads="1"/>
          </p:cNvSpPr>
          <p:nvPr/>
        </p:nvSpPr>
        <p:spPr bwMode="auto">
          <a:xfrm>
            <a:off x="4724400" y="3430588"/>
            <a:ext cx="533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1111</a:t>
            </a:r>
          </a:p>
        </p:txBody>
      </p:sp>
      <p:sp>
        <p:nvSpPr>
          <p:cNvPr id="282764" name="Text Box 140"/>
          <p:cNvSpPr txBox="1">
            <a:spLocks noChangeArrowheads="1"/>
          </p:cNvSpPr>
          <p:nvPr/>
        </p:nvSpPr>
        <p:spPr bwMode="auto">
          <a:xfrm>
            <a:off x="4365625" y="3306763"/>
            <a:ext cx="533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1110</a:t>
            </a:r>
          </a:p>
        </p:txBody>
      </p:sp>
      <p:sp>
        <p:nvSpPr>
          <p:cNvPr id="282765" name="Text Box 141"/>
          <p:cNvSpPr txBox="1">
            <a:spLocks noChangeArrowheads="1"/>
          </p:cNvSpPr>
          <p:nvPr/>
        </p:nvSpPr>
        <p:spPr bwMode="auto">
          <a:xfrm>
            <a:off x="4724400" y="3048000"/>
            <a:ext cx="533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1101</a:t>
            </a:r>
          </a:p>
        </p:txBody>
      </p:sp>
      <p:grpSp>
        <p:nvGrpSpPr>
          <p:cNvPr id="282766" name="Group 142"/>
          <p:cNvGrpSpPr>
            <a:grpSpLocks/>
          </p:cNvGrpSpPr>
          <p:nvPr/>
        </p:nvGrpSpPr>
        <p:grpSpPr bwMode="auto">
          <a:xfrm>
            <a:off x="6248400" y="3200400"/>
            <a:ext cx="381000" cy="381000"/>
            <a:chOff x="4080" y="2784"/>
            <a:chExt cx="240" cy="240"/>
          </a:xfrm>
        </p:grpSpPr>
        <p:sp>
          <p:nvSpPr>
            <p:cNvPr id="282767" name="Line 143"/>
            <p:cNvSpPr>
              <a:spLocks noChangeShapeType="1"/>
            </p:cNvSpPr>
            <p:nvPr/>
          </p:nvSpPr>
          <p:spPr bwMode="auto">
            <a:xfrm flipH="1">
              <a:off x="4080" y="2832"/>
              <a:ext cx="240" cy="192"/>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2768" name="Line 144"/>
            <p:cNvSpPr>
              <a:spLocks noChangeShapeType="1"/>
            </p:cNvSpPr>
            <p:nvPr/>
          </p:nvSpPr>
          <p:spPr bwMode="auto">
            <a:xfrm>
              <a:off x="4128" y="2784"/>
              <a:ext cx="144" cy="24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282769" name="Text Box 145"/>
          <p:cNvSpPr txBox="1">
            <a:spLocks noChangeArrowheads="1"/>
          </p:cNvSpPr>
          <p:nvPr/>
        </p:nvSpPr>
        <p:spPr bwMode="auto">
          <a:xfrm>
            <a:off x="4618038" y="4706938"/>
            <a:ext cx="3727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defRPr/>
            </a:pPr>
            <a:r>
              <a:rPr lang="en-US" b="1" dirty="0">
                <a:solidFill>
                  <a:srgbClr val="E04B00"/>
                </a:solidFill>
                <a:cs typeface="+mn-cs"/>
              </a:rPr>
              <a:t>Cluster: </a:t>
            </a:r>
            <a:r>
              <a:rPr lang="en-US" dirty="0">
                <a:cs typeface="+mn-cs"/>
              </a:rPr>
              <a:t>group of cells connected </a:t>
            </a:r>
          </a:p>
          <a:p>
            <a:pPr>
              <a:defRPr/>
            </a:pPr>
            <a:r>
              <a:rPr lang="en-US" dirty="0">
                <a:cs typeface="+mn-cs"/>
              </a:rPr>
              <a:t>	by a segment of the curve</a:t>
            </a:r>
          </a:p>
        </p:txBody>
      </p:sp>
    </p:spTree>
    <p:extLst>
      <p:ext uri="{BB962C8B-B14F-4D97-AF65-F5344CB8AC3E}">
        <p14:creationId xmlns:p14="http://schemas.microsoft.com/office/powerpoint/2010/main" val="18725385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26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263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826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266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2733">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2733">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276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276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27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276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275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27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275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27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276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275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275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27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275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275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276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275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27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27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274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827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8274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8274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8273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8273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8273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8273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8274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827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8274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8274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8274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82734"/>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282733">
                                            <p:txEl>
                                              <p:pRg st="2" end="2"/>
                                            </p:txEl>
                                          </p:spTgt>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282733">
                                            <p:txEl>
                                              <p:pRg st="3" end="3"/>
                                            </p:txEl>
                                          </p:spTgt>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82769"/>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82626"/>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82628"/>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282627"/>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nodeType="clickEffect">
                                  <p:stCondLst>
                                    <p:cond delay="0"/>
                                  </p:stCondLst>
                                  <p:childTnLst>
                                    <p:set>
                                      <p:cBhvr>
                                        <p:cTn id="116" dur="1" fill="hold">
                                          <p:stCondLst>
                                            <p:cond delay="0"/>
                                          </p:stCondLst>
                                        </p:cTn>
                                        <p:tgtEl>
                                          <p:spTgt spid="2827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6" grpId="0" animBg="1"/>
      <p:bldP spid="282627" grpId="0" animBg="1"/>
      <p:bldP spid="282628" grpId="0" animBg="1"/>
      <p:bldP spid="282734" grpId="0"/>
      <p:bldP spid="282735" grpId="0"/>
      <p:bldP spid="282736" grpId="0"/>
      <p:bldP spid="282737" grpId="0"/>
      <p:bldP spid="282738" grpId="0"/>
      <p:bldP spid="282739" grpId="0"/>
      <p:bldP spid="282740" grpId="0"/>
      <p:bldP spid="282741" grpId="0"/>
      <p:bldP spid="282742" grpId="0"/>
      <p:bldP spid="282743" grpId="0"/>
      <p:bldP spid="282744" grpId="0"/>
      <p:bldP spid="282745" grpId="0"/>
      <p:bldP spid="282746" grpId="0"/>
      <p:bldP spid="282747" grpId="0"/>
      <p:bldP spid="282748" grpId="0"/>
      <p:bldP spid="282749" grpId="0"/>
      <p:bldP spid="282750" grpId="0"/>
      <p:bldP spid="282751" grpId="0"/>
      <p:bldP spid="282752" grpId="0"/>
      <p:bldP spid="282753" grpId="0"/>
      <p:bldP spid="282754" grpId="0"/>
      <p:bldP spid="282755" grpId="0"/>
      <p:bldP spid="282756" grpId="0"/>
      <p:bldP spid="282757" grpId="0"/>
      <p:bldP spid="282758" grpId="0"/>
      <p:bldP spid="282759" grpId="0"/>
      <p:bldP spid="282760" grpId="0"/>
      <p:bldP spid="282761" grpId="0"/>
      <p:bldP spid="282762" grpId="0"/>
      <p:bldP spid="282763" grpId="0"/>
      <p:bldP spid="282764" grpId="0"/>
      <p:bldP spid="282765" grpId="0"/>
      <p:bldP spid="282769"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txBox="1">
            <a:spLocks noChangeArrowheads="1"/>
          </p:cNvSpPr>
          <p:nvPr/>
        </p:nvSpPr>
        <p:spPr>
          <a:xfrm>
            <a:off x="69850" y="594404"/>
            <a:ext cx="9074150" cy="613751"/>
          </a:xfrm>
          <a:prstGeom prst="rect">
            <a:avLst/>
          </a:prstGeom>
        </p:spPr>
        <p:txBody>
          <a:bodyPr lIns="91311" tIns="45658" rIns="91311" bIns="45658"/>
          <a:lstStyle/>
          <a:p>
            <a:pPr algn="ctr" defTabSz="913169" eaLnBrk="0" hangingPunct="0">
              <a:tabLst>
                <a:tab pos="0" algn="l"/>
                <a:tab pos="913169" algn="l"/>
                <a:tab pos="1826337" algn="l"/>
                <a:tab pos="2739506" algn="l"/>
                <a:tab pos="3652673" algn="l"/>
                <a:tab pos="4565843" algn="l"/>
                <a:tab pos="5479011" algn="l"/>
                <a:tab pos="6392175" algn="l"/>
                <a:tab pos="7305348" algn="l"/>
                <a:tab pos="8218516" algn="l"/>
                <a:tab pos="9131680" algn="l"/>
                <a:tab pos="10044853" algn="l"/>
              </a:tabLst>
              <a:defRPr/>
            </a:pPr>
            <a:r>
              <a:rPr lang="en-US" sz="3000" b="1" kern="0" dirty="0" err="1" smtClean="0">
                <a:latin typeface="+mj-lt"/>
                <a:ea typeface="ＭＳ Ｐゴシック" charset="-128"/>
                <a:cs typeface="ＭＳ Ｐゴシック" charset="-128"/>
              </a:rPr>
              <a:t>DataSpaces</a:t>
            </a:r>
            <a:r>
              <a:rPr lang="en-US" sz="3000" b="1" kern="0" dirty="0">
                <a:latin typeface="+mj-lt"/>
                <a:ea typeface="ＭＳ Ｐゴシック" charset="-128"/>
                <a:cs typeface="ＭＳ Ｐゴシック" charset="-128"/>
              </a:rPr>
              <a:t> </a:t>
            </a:r>
            <a:r>
              <a:rPr lang="en-US" sz="3000" b="1" kern="0" dirty="0" smtClean="0">
                <a:latin typeface="+mj-lt"/>
                <a:ea typeface="ＭＳ Ｐゴシック" charset="-128"/>
                <a:cs typeface="ＭＳ Ｐゴシック" charset="-128"/>
              </a:rPr>
              <a:t>Abstraction: </a:t>
            </a:r>
            <a:r>
              <a:rPr lang="en-US" sz="3000" b="1" kern="0" dirty="0">
                <a:latin typeface="+mj-lt"/>
                <a:ea typeface="ＭＳ Ｐゴシック" charset="-128"/>
                <a:cs typeface="ＭＳ Ｐゴシック" charset="-128"/>
              </a:rPr>
              <a:t>Indexing + DHT </a:t>
            </a:r>
          </a:p>
        </p:txBody>
      </p:sp>
      <p:sp>
        <p:nvSpPr>
          <p:cNvPr id="3" name="Rectangle 2"/>
          <p:cNvSpPr txBox="1">
            <a:spLocks noChangeArrowheads="1"/>
          </p:cNvSpPr>
          <p:nvPr/>
        </p:nvSpPr>
        <p:spPr>
          <a:xfrm>
            <a:off x="55" y="1445221"/>
            <a:ext cx="4206189" cy="5549900"/>
          </a:xfrm>
          <a:prstGeom prst="rect">
            <a:avLst/>
          </a:prstGeom>
        </p:spPr>
        <p:txBody>
          <a:bodyPr lIns="91311" tIns="45658" rIns="91311" bIns="45658"/>
          <a:lstStyle/>
          <a:p>
            <a:pPr marL="375731" indent="-375731" defTabSz="913169" eaLnBrk="0" hangingPunct="0">
              <a:spcBef>
                <a:spcPct val="20000"/>
              </a:spcBef>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r>
              <a:rPr lang="en-US" sz="1800" kern="0" dirty="0" smtClean="0">
                <a:latin typeface="+mn-lt"/>
                <a:ea typeface="ＭＳ Ｐゴシック" charset="-128"/>
                <a:cs typeface="ＭＳ Ｐゴシック" charset="-128"/>
              </a:rPr>
              <a:t>Dynamically constructed structured overlay using hybrid staging cores</a:t>
            </a:r>
          </a:p>
          <a:p>
            <a:pPr marL="375731" indent="-375731" defTabSz="913169" eaLnBrk="0" hangingPunct="0">
              <a:spcBef>
                <a:spcPct val="20000"/>
              </a:spcBef>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r>
              <a:rPr lang="en-US" sz="1800" kern="0" dirty="0" smtClean="0">
                <a:latin typeface="+mn-lt"/>
                <a:ea typeface="ＭＳ Ｐゴシック" charset="-128"/>
                <a:cs typeface="ＭＳ Ｐゴシック" charset="-128"/>
              </a:rPr>
              <a:t>Index constructed online using SFC mappings and applications attributes</a:t>
            </a:r>
          </a:p>
          <a:p>
            <a:pPr marL="832266" lvl="1" indent="-375731" defTabSz="913169" eaLnBrk="0" hangingPunct="0">
              <a:spcBef>
                <a:spcPct val="20000"/>
              </a:spcBef>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r>
              <a:rPr lang="en-US" sz="1800" kern="0" dirty="0" smtClean="0">
                <a:latin typeface="+mn-lt"/>
                <a:ea typeface="ＭＳ Ｐゴシック" charset="-128"/>
                <a:cs typeface="ＭＳ Ｐゴシック" charset="-128"/>
              </a:rPr>
              <a:t>E.g., application domain, data, field values of interest, etc.   </a:t>
            </a:r>
          </a:p>
          <a:p>
            <a:pPr marL="375734" indent="-375731" eaLnBrk="0" hangingPunct="0">
              <a:spcBef>
                <a:spcPct val="20000"/>
              </a:spcBef>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r>
              <a:rPr lang="en-US" sz="1800" kern="0" dirty="0" smtClean="0">
                <a:latin typeface="+mn-lt"/>
                <a:ea typeface="ＭＳ Ｐゴシック" charset="-128"/>
                <a:cs typeface="ＭＳ Ｐゴシック"/>
              </a:rPr>
              <a:t>DHT used to </a:t>
            </a:r>
            <a:r>
              <a:rPr lang="en-US" sz="1800" kern="0" dirty="0">
                <a:latin typeface="+mn-lt"/>
                <a:ea typeface="ＭＳ Ｐゴシック" charset="-128"/>
                <a:cs typeface="ＭＳ Ｐゴシック"/>
              </a:rPr>
              <a:t>maintain meta-data </a:t>
            </a:r>
            <a:r>
              <a:rPr lang="en-US" sz="1800" kern="0" dirty="0" smtClean="0">
                <a:latin typeface="+mn-lt"/>
                <a:ea typeface="ＭＳ Ｐゴシック" charset="-128"/>
                <a:cs typeface="ＭＳ Ｐゴシック"/>
              </a:rPr>
              <a:t>information</a:t>
            </a:r>
          </a:p>
          <a:p>
            <a:pPr marL="832269" lvl="1" indent="-375731" eaLnBrk="0" hangingPunct="0">
              <a:spcBef>
                <a:spcPct val="20000"/>
              </a:spcBef>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r>
              <a:rPr lang="en-US" sz="1800" kern="0" dirty="0" smtClean="0">
                <a:latin typeface="+mn-lt"/>
                <a:ea typeface="ＭＳ Ｐゴシック" charset="-128"/>
                <a:cs typeface="ＭＳ Ｐゴシック"/>
              </a:rPr>
              <a:t>E.g</a:t>
            </a:r>
            <a:r>
              <a:rPr lang="en-US" sz="1800" kern="0" dirty="0">
                <a:latin typeface="+mn-lt"/>
                <a:ea typeface="ＭＳ Ｐゴシック" charset="-128"/>
                <a:cs typeface="ＭＳ Ｐゴシック"/>
              </a:rPr>
              <a:t>., geometric descriptors for the shared </a:t>
            </a:r>
            <a:r>
              <a:rPr lang="en-US" sz="1800" kern="0" dirty="0" smtClean="0">
                <a:latin typeface="+mn-lt"/>
                <a:ea typeface="ＭＳ Ｐゴシック" charset="-128"/>
                <a:cs typeface="ＭＳ Ｐゴシック"/>
              </a:rPr>
              <a:t>data, </a:t>
            </a:r>
            <a:r>
              <a:rPr lang="en-US" sz="1800" kern="0" dirty="0" err="1" smtClean="0">
                <a:latin typeface="+mn-lt"/>
                <a:ea typeface="ＭＳ Ｐゴシック" charset="-128"/>
                <a:cs typeface="ＭＳ Ｐゴシック"/>
              </a:rPr>
              <a:t>FastBit</a:t>
            </a:r>
            <a:r>
              <a:rPr lang="en-US" sz="1800" kern="0" dirty="0" smtClean="0">
                <a:latin typeface="+mn-lt"/>
                <a:ea typeface="ＭＳ Ｐゴシック" charset="-128"/>
                <a:cs typeface="ＭＳ Ｐゴシック"/>
              </a:rPr>
              <a:t> indices, etc.</a:t>
            </a:r>
          </a:p>
          <a:p>
            <a:pPr marL="375734" indent="-375731" eaLnBrk="0" hangingPunct="0">
              <a:spcBef>
                <a:spcPct val="20000"/>
              </a:spcBef>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defRPr/>
            </a:pPr>
            <a:r>
              <a:rPr lang="en-US" sz="1800" kern="0" dirty="0" smtClean="0">
                <a:latin typeface="+mn-lt"/>
                <a:ea typeface="ＭＳ Ｐゴシック" charset="-128"/>
                <a:cs typeface="ＭＳ Ｐゴシック"/>
              </a:rPr>
              <a:t>Data objects load-balanced separately across staging cores</a:t>
            </a:r>
            <a:endParaRPr lang="en-US" sz="1800" kern="0" dirty="0">
              <a:latin typeface="+mn-lt"/>
              <a:ea typeface="ＭＳ Ｐゴシック" charset="-128"/>
              <a:cs typeface="ＭＳ Ｐゴシック" charset="-128"/>
            </a:endParaRPr>
          </a:p>
          <a:p>
            <a:pPr defTabSz="913169" eaLnBrk="0" hangingPunct="0">
              <a:spcBef>
                <a:spcPct val="20000"/>
              </a:spcBef>
              <a:buClr>
                <a:srgbClr val="5F5F5F"/>
              </a:buClr>
              <a:tabLst>
                <a:tab pos="909999" algn="l"/>
                <a:tab pos="1823166" algn="l"/>
                <a:tab pos="2736333" algn="l"/>
                <a:tab pos="3649502" algn="l"/>
                <a:tab pos="4562672" algn="l"/>
                <a:tab pos="5475842" algn="l"/>
                <a:tab pos="6389008" algn="l"/>
                <a:tab pos="7302178" algn="l"/>
                <a:tab pos="8215345" algn="l"/>
                <a:tab pos="9128508" algn="l"/>
                <a:tab pos="10041682" algn="l"/>
              </a:tabLst>
              <a:defRPr/>
            </a:pPr>
            <a:endParaRPr lang="en-US" sz="1800" kern="0" dirty="0">
              <a:latin typeface="+mn-lt"/>
              <a:ea typeface="ＭＳ Ｐゴシック" charset="-128"/>
              <a:cs typeface="ＭＳ Ｐゴシック" charset="-128"/>
            </a:endParaRPr>
          </a:p>
        </p:txBody>
      </p:sp>
      <p:pic>
        <p:nvPicPr>
          <p:cNvPr id="4" name="Picture 3"/>
          <p:cNvPicPr>
            <a:picLocks noChangeAspect="1" noChangeArrowheads="1"/>
          </p:cNvPicPr>
          <p:nvPr/>
        </p:nvPicPr>
        <p:blipFill>
          <a:blip r:embed="rId3" cstate="print"/>
          <a:srcRect/>
          <a:stretch>
            <a:fillRect/>
          </a:stretch>
        </p:blipFill>
        <p:spPr bwMode="auto">
          <a:xfrm>
            <a:off x="4245856" y="1417356"/>
            <a:ext cx="4898094" cy="2834596"/>
          </a:xfrm>
          <a:prstGeom prst="rect">
            <a:avLst/>
          </a:prstGeom>
          <a:noFill/>
          <a:ln w="9525">
            <a:noFill/>
            <a:round/>
            <a:headEnd/>
            <a:tailEnd/>
          </a:ln>
        </p:spPr>
      </p:pic>
      <p:sp>
        <p:nvSpPr>
          <p:cNvPr id="5" name="Text Box 4"/>
          <p:cNvSpPr txBox="1">
            <a:spLocks noChangeArrowheads="1"/>
          </p:cNvSpPr>
          <p:nvPr/>
        </p:nvSpPr>
        <p:spPr bwMode="auto">
          <a:xfrm>
            <a:off x="4023366" y="4343315"/>
            <a:ext cx="5120584" cy="2468928"/>
          </a:xfrm>
          <a:prstGeom prst="rect">
            <a:avLst/>
          </a:prstGeom>
          <a:noFill/>
          <a:ln w="9525">
            <a:noFill/>
            <a:round/>
            <a:headEnd/>
            <a:tailEnd/>
          </a:ln>
        </p:spPr>
        <p:txBody>
          <a:bodyPr lIns="100670" tIns="50334" rIns="100670" bIns="50334"/>
          <a:lstStyle/>
          <a:p>
            <a:pPr marL="375731" indent="-375731">
              <a:spcAft>
                <a:spcPts val="725"/>
              </a:spcAft>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pPr>
            <a:r>
              <a:rPr lang="en-US" sz="1800" dirty="0">
                <a:latin typeface="+mn-lt"/>
              </a:rPr>
              <a:t>The SFC maps the global domain to a set of intervals</a:t>
            </a:r>
          </a:p>
          <a:p>
            <a:pPr marL="832269" lvl="1" indent="-375731">
              <a:lnSpc>
                <a:spcPct val="90000"/>
              </a:lnSpc>
              <a:spcAft>
                <a:spcPts val="725"/>
              </a:spcAft>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pPr>
            <a:r>
              <a:rPr lang="en-US" sz="1800" dirty="0">
                <a:latin typeface="+mn-lt"/>
              </a:rPr>
              <a:t>Intervals are non-contiguous and can lead to meta-data load imbalance</a:t>
            </a:r>
          </a:p>
          <a:p>
            <a:pPr marL="832269" lvl="1" indent="-375731">
              <a:lnSpc>
                <a:spcPct val="90000"/>
              </a:lnSpc>
              <a:spcAft>
                <a:spcPts val="725"/>
              </a:spcAft>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pPr>
            <a:r>
              <a:rPr lang="en-US" sz="1800" dirty="0">
                <a:latin typeface="+mn-lt"/>
              </a:rPr>
              <a:t>Second mapping compacts the intervals into a contiguous virtual interval </a:t>
            </a:r>
          </a:p>
          <a:p>
            <a:pPr marL="832269" lvl="1" indent="-375731">
              <a:lnSpc>
                <a:spcPct val="90000"/>
              </a:lnSpc>
              <a:spcAft>
                <a:spcPts val="725"/>
              </a:spcAft>
              <a:buClr>
                <a:srgbClr val="5F5F5F"/>
              </a:buClr>
              <a:buFont typeface="Formata BQ Regular" pitchFamily="48" charset="0"/>
              <a:buChar char="•"/>
              <a:tabLst>
                <a:tab pos="909999" algn="l"/>
                <a:tab pos="1823166" algn="l"/>
                <a:tab pos="2736333" algn="l"/>
                <a:tab pos="3649502" algn="l"/>
                <a:tab pos="4562672" algn="l"/>
                <a:tab pos="5475842" algn="l"/>
                <a:tab pos="6389008" algn="l"/>
                <a:tab pos="7302178" algn="l"/>
                <a:tab pos="8215345" algn="l"/>
                <a:tab pos="9128508" algn="l"/>
                <a:tab pos="10041682" algn="l"/>
              </a:tabLst>
            </a:pPr>
            <a:r>
              <a:rPr lang="en-US" sz="1800" dirty="0">
                <a:latin typeface="+mn-lt"/>
              </a:rPr>
              <a:t>Split the contiguous interval equally to the </a:t>
            </a:r>
            <a:r>
              <a:rPr lang="en-US" sz="1800" dirty="0" err="1">
                <a:latin typeface="+mn-lt"/>
              </a:rPr>
              <a:t>DataSpaces</a:t>
            </a:r>
            <a:r>
              <a:rPr lang="en-US" sz="1800" dirty="0">
                <a:latin typeface="+mn-lt"/>
              </a:rPr>
              <a:t> </a:t>
            </a:r>
            <a:r>
              <a:rPr lang="en-US" sz="1800" dirty="0" smtClean="0">
                <a:latin typeface="+mn-lt"/>
              </a:rPr>
              <a:t>nodes</a:t>
            </a:r>
            <a:endParaRPr lang="en-US" sz="1800" dirty="0">
              <a:latin typeface="+mn-lt"/>
            </a:endParaRPr>
          </a:p>
        </p:txBody>
      </p:sp>
    </p:spTree>
    <p:extLst>
      <p:ext uri="{BB962C8B-B14F-4D97-AF65-F5344CB8AC3E}">
        <p14:creationId xmlns:p14="http://schemas.microsoft.com/office/powerpoint/2010/main" val="12735898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DataSpaces</a:t>
            </a:r>
            <a:r>
              <a:rPr lang="en-US" b="1" dirty="0" smtClean="0"/>
              <a:t> Team @ RU</a:t>
            </a:r>
            <a:endParaRPr lang="en-US" b="1" dirty="0"/>
          </a:p>
        </p:txBody>
      </p:sp>
      <p:sp>
        <p:nvSpPr>
          <p:cNvPr id="4" name="Slide Number Placeholder 3"/>
          <p:cNvSpPr>
            <a:spLocks noGrp="1"/>
          </p:cNvSpPr>
          <p:nvPr>
            <p:ph type="sldNum" sz="quarter" idx="10"/>
          </p:nvPr>
        </p:nvSpPr>
        <p:spPr/>
        <p:txBody>
          <a:bodyPr/>
          <a:lstStyle/>
          <a:p>
            <a:pPr>
              <a:defRPr/>
            </a:pPr>
            <a:fld id="{AEECC384-26E8-449A-9E12-B5819A1B1231}" type="slidenum">
              <a:rPr lang="en-US" smtClean="0"/>
              <a:pPr>
                <a:defRPr/>
              </a:pPr>
              <a:t>2</a:t>
            </a:fld>
            <a:endParaRPr lang="en-US"/>
          </a:p>
        </p:txBody>
      </p:sp>
      <p:pic>
        <p:nvPicPr>
          <p:cNvPr id="6" name="Picture 5"/>
          <p:cNvPicPr>
            <a:picLocks noChangeAspect="1"/>
          </p:cNvPicPr>
          <p:nvPr/>
        </p:nvPicPr>
        <p:blipFill>
          <a:blip r:embed="rId2" cstate="print"/>
          <a:stretch>
            <a:fillRect/>
          </a:stretch>
        </p:blipFill>
        <p:spPr>
          <a:xfrm>
            <a:off x="1464100" y="1327887"/>
            <a:ext cx="6261739" cy="4696305"/>
          </a:xfrm>
          <a:prstGeom prst="rect">
            <a:avLst/>
          </a:prstGeom>
        </p:spPr>
      </p:pic>
      <p:sp>
        <p:nvSpPr>
          <p:cNvPr id="3" name="TextBox 2"/>
          <p:cNvSpPr txBox="1"/>
          <p:nvPr/>
        </p:nvSpPr>
        <p:spPr>
          <a:xfrm>
            <a:off x="1284942" y="6036238"/>
            <a:ext cx="6589058" cy="523220"/>
          </a:xfrm>
          <a:prstGeom prst="rect">
            <a:avLst/>
          </a:prstGeom>
          <a:noFill/>
        </p:spPr>
        <p:txBody>
          <a:bodyPr wrap="square" rtlCol="0">
            <a:spAutoFit/>
          </a:bodyPr>
          <a:lstStyle/>
          <a:p>
            <a:pPr algn="ctr"/>
            <a:r>
              <a:rPr lang="en-US" sz="1400" b="1" dirty="0" smtClean="0"/>
              <a:t>Left to Right: </a:t>
            </a:r>
            <a:r>
              <a:rPr lang="en-US" sz="1400" b="1" dirty="0" err="1" smtClean="0"/>
              <a:t>Qian</a:t>
            </a:r>
            <a:r>
              <a:rPr lang="en-US" sz="1400" b="1" dirty="0" smtClean="0"/>
              <a:t> Sun, Melissa Romanus, Tong Jin, Manish </a:t>
            </a:r>
            <a:r>
              <a:rPr lang="en-US" sz="1400" b="1" dirty="0" err="1" smtClean="0"/>
              <a:t>Parashar</a:t>
            </a:r>
            <a:r>
              <a:rPr lang="en-US" sz="1400" b="1" dirty="0" smtClean="0"/>
              <a:t>, Fan Zhang, Hoang Bui, and (not shown) Mehmet </a:t>
            </a:r>
            <a:r>
              <a:rPr lang="en-US" sz="1400" b="1" dirty="0" err="1" smtClean="0"/>
              <a:t>Aktas</a:t>
            </a:r>
            <a:endParaRPr lang="en-US" sz="1400" b="1" dirty="0"/>
          </a:p>
        </p:txBody>
      </p:sp>
    </p:spTree>
    <p:extLst>
      <p:ext uri="{BB962C8B-B14F-4D97-AF65-F5344CB8AC3E}">
        <p14:creationId xmlns:p14="http://schemas.microsoft.com/office/powerpoint/2010/main" val="3772608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a:xfrm>
            <a:off x="457200" y="594391"/>
            <a:ext cx="8229600" cy="838200"/>
          </a:xfrm>
        </p:spPr>
        <p:txBody>
          <a:bodyPr/>
          <a:lstStyle/>
          <a:p>
            <a:pPr eaLnBrk="1" hangingPunct="1">
              <a:defRPr/>
            </a:pPr>
            <a:r>
              <a:rPr lang="en-US" b="1" dirty="0" err="1" smtClean="0">
                <a:cs typeface="+mj-cs"/>
              </a:rPr>
              <a:t>DataSpaces</a:t>
            </a:r>
            <a:r>
              <a:rPr lang="en-US" b="1" dirty="0" smtClean="0">
                <a:cs typeface="+mj-cs"/>
              </a:rPr>
              <a:t>: Publish Data</a:t>
            </a:r>
          </a:p>
        </p:txBody>
      </p:sp>
      <p:grpSp>
        <p:nvGrpSpPr>
          <p:cNvPr id="360615" name="Group 167"/>
          <p:cNvGrpSpPr>
            <a:grpSpLocks/>
          </p:cNvGrpSpPr>
          <p:nvPr/>
        </p:nvGrpSpPr>
        <p:grpSpPr bwMode="auto">
          <a:xfrm>
            <a:off x="5783263" y="2070100"/>
            <a:ext cx="2662237" cy="2809875"/>
            <a:chOff x="3643" y="1304"/>
            <a:chExt cx="1677" cy="1770"/>
          </a:xfrm>
        </p:grpSpPr>
        <p:grpSp>
          <p:nvGrpSpPr>
            <p:cNvPr id="31860" name="Group 28"/>
            <p:cNvGrpSpPr>
              <a:grpSpLocks/>
            </p:cNvGrpSpPr>
            <p:nvPr/>
          </p:nvGrpSpPr>
          <p:grpSpPr bwMode="auto">
            <a:xfrm>
              <a:off x="4009" y="1304"/>
              <a:ext cx="1175" cy="953"/>
              <a:chOff x="3840" y="2064"/>
              <a:chExt cx="1175" cy="953"/>
            </a:xfrm>
          </p:grpSpPr>
          <p:sp>
            <p:nvSpPr>
              <p:cNvPr id="31863" name="Text Box 29"/>
              <p:cNvSpPr txBox="1">
                <a:spLocks noChangeAspect="1" noChangeArrowheads="1"/>
              </p:cNvSpPr>
              <p:nvPr/>
            </p:nvSpPr>
            <p:spPr bwMode="auto">
              <a:xfrm>
                <a:off x="4528" y="2064"/>
                <a:ext cx="36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0</a:t>
                </a:r>
                <a:endParaRPr lang="en-US" sz="1800"/>
              </a:p>
            </p:txBody>
          </p:sp>
          <p:sp>
            <p:nvSpPr>
              <p:cNvPr id="31864" name="Oval 30"/>
              <p:cNvSpPr>
                <a:spLocks noChangeAspect="1" noChangeArrowheads="1"/>
              </p:cNvSpPr>
              <p:nvPr/>
            </p:nvSpPr>
            <p:spPr bwMode="auto">
              <a:xfrm>
                <a:off x="4042" y="2161"/>
                <a:ext cx="730" cy="763"/>
              </a:xfrm>
              <a:prstGeom prst="ellipse">
                <a:avLst/>
              </a:prstGeom>
              <a:noFill/>
              <a:ln w="25400">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65" name="Oval 31"/>
              <p:cNvSpPr>
                <a:spLocks noChangeAspect="1" noChangeArrowheads="1"/>
              </p:cNvSpPr>
              <p:nvPr/>
            </p:nvSpPr>
            <p:spPr bwMode="auto">
              <a:xfrm>
                <a:off x="4736" y="2411"/>
                <a:ext cx="61" cy="63"/>
              </a:xfrm>
              <a:prstGeom prst="ellipse">
                <a:avLst/>
              </a:prstGeom>
              <a:solidFill>
                <a:srgbClr val="000000"/>
              </a:solidFill>
              <a:ln w="9525">
                <a:solidFill>
                  <a:srgbClr val="000000"/>
                </a:solidFill>
                <a:round/>
                <a:headEnd/>
                <a:tailEnd/>
              </a:ln>
            </p:spPr>
            <p:txBody>
              <a:bodyPr/>
              <a:lstStyle/>
              <a:p>
                <a:endParaRPr lang="en-US"/>
              </a:p>
            </p:txBody>
          </p:sp>
          <p:sp>
            <p:nvSpPr>
              <p:cNvPr id="31866" name="Oval 32"/>
              <p:cNvSpPr>
                <a:spLocks noChangeAspect="1" noChangeArrowheads="1"/>
              </p:cNvSpPr>
              <p:nvPr/>
            </p:nvSpPr>
            <p:spPr bwMode="auto">
              <a:xfrm>
                <a:off x="4077" y="2289"/>
                <a:ext cx="61" cy="63"/>
              </a:xfrm>
              <a:prstGeom prst="ellipse">
                <a:avLst/>
              </a:prstGeom>
              <a:solidFill>
                <a:srgbClr val="000000"/>
              </a:solidFill>
              <a:ln w="9525">
                <a:solidFill>
                  <a:srgbClr val="000000"/>
                </a:solidFill>
                <a:round/>
                <a:headEnd/>
                <a:tailEnd/>
              </a:ln>
            </p:spPr>
            <p:txBody>
              <a:bodyPr/>
              <a:lstStyle/>
              <a:p>
                <a:endParaRPr lang="en-US"/>
              </a:p>
            </p:txBody>
          </p:sp>
          <p:sp>
            <p:nvSpPr>
              <p:cNvPr id="31867" name="Oval 33"/>
              <p:cNvSpPr>
                <a:spLocks noChangeAspect="1" noChangeArrowheads="1"/>
              </p:cNvSpPr>
              <p:nvPr/>
            </p:nvSpPr>
            <p:spPr bwMode="auto">
              <a:xfrm>
                <a:off x="4450" y="2131"/>
                <a:ext cx="60" cy="63"/>
              </a:xfrm>
              <a:prstGeom prst="ellipse">
                <a:avLst/>
              </a:prstGeom>
              <a:solidFill>
                <a:srgbClr val="000000"/>
              </a:solidFill>
              <a:ln w="9525">
                <a:solidFill>
                  <a:srgbClr val="000000"/>
                </a:solidFill>
                <a:round/>
                <a:headEnd/>
                <a:tailEnd/>
              </a:ln>
            </p:spPr>
            <p:txBody>
              <a:bodyPr/>
              <a:lstStyle/>
              <a:p>
                <a:endParaRPr lang="en-US"/>
              </a:p>
            </p:txBody>
          </p:sp>
          <p:sp>
            <p:nvSpPr>
              <p:cNvPr id="31868" name="Oval 34"/>
              <p:cNvSpPr>
                <a:spLocks noChangeAspect="1" noChangeArrowheads="1"/>
              </p:cNvSpPr>
              <p:nvPr/>
            </p:nvSpPr>
            <p:spPr bwMode="auto">
              <a:xfrm>
                <a:off x="4082" y="2734"/>
                <a:ext cx="61" cy="63"/>
              </a:xfrm>
              <a:prstGeom prst="ellipse">
                <a:avLst/>
              </a:prstGeom>
              <a:solidFill>
                <a:srgbClr val="000000"/>
              </a:solidFill>
              <a:ln w="9525">
                <a:solidFill>
                  <a:srgbClr val="000000"/>
                </a:solidFill>
                <a:round/>
                <a:headEnd/>
                <a:tailEnd/>
              </a:ln>
            </p:spPr>
            <p:txBody>
              <a:bodyPr/>
              <a:lstStyle/>
              <a:p>
                <a:endParaRPr lang="en-US"/>
              </a:p>
            </p:txBody>
          </p:sp>
          <p:sp>
            <p:nvSpPr>
              <p:cNvPr id="31869" name="Oval 35"/>
              <p:cNvSpPr>
                <a:spLocks noChangeAspect="1" noChangeArrowheads="1"/>
              </p:cNvSpPr>
              <p:nvPr/>
            </p:nvSpPr>
            <p:spPr bwMode="auto">
              <a:xfrm>
                <a:off x="4588" y="2818"/>
                <a:ext cx="62" cy="64"/>
              </a:xfrm>
              <a:prstGeom prst="ellipse">
                <a:avLst/>
              </a:prstGeom>
              <a:solidFill>
                <a:srgbClr val="000000"/>
              </a:solidFill>
              <a:ln w="9525">
                <a:solidFill>
                  <a:srgbClr val="000000"/>
                </a:solidFill>
                <a:round/>
                <a:headEnd/>
                <a:tailEnd/>
              </a:ln>
            </p:spPr>
            <p:txBody>
              <a:bodyPr/>
              <a:lstStyle/>
              <a:p>
                <a:endParaRPr lang="en-US"/>
              </a:p>
            </p:txBody>
          </p:sp>
          <p:sp>
            <p:nvSpPr>
              <p:cNvPr id="31870" name="Arc 36"/>
              <p:cNvSpPr>
                <a:spLocks noChangeAspect="1"/>
              </p:cNvSpPr>
              <p:nvPr/>
            </p:nvSpPr>
            <p:spPr bwMode="auto">
              <a:xfrm rot="12966082" flipV="1">
                <a:off x="4224" y="2161"/>
                <a:ext cx="244" cy="318"/>
              </a:xfrm>
              <a:custGeom>
                <a:avLst/>
                <a:gdLst>
                  <a:gd name="T0" fmla="*/ 0 w 21600"/>
                  <a:gd name="T1" fmla="*/ 0 h 21600"/>
                  <a:gd name="T2" fmla="*/ 244 w 21600"/>
                  <a:gd name="T3" fmla="*/ 318 h 21600"/>
                  <a:gd name="T4" fmla="*/ 0 w 21600"/>
                  <a:gd name="T5" fmla="*/ 31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9525">
                <a:solidFill>
                  <a:srgbClr val="0000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71" name="Text Box 37"/>
              <p:cNvSpPr txBox="1">
                <a:spLocks noChangeAspect="1" noChangeArrowheads="1"/>
              </p:cNvSpPr>
              <p:nvPr/>
            </p:nvSpPr>
            <p:spPr bwMode="auto">
              <a:xfrm>
                <a:off x="4772" y="2445"/>
                <a:ext cx="230"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13</a:t>
                </a:r>
                <a:endParaRPr lang="en-US" sz="1800"/>
              </a:p>
            </p:txBody>
          </p:sp>
          <p:sp>
            <p:nvSpPr>
              <p:cNvPr id="31872" name="Text Box 38"/>
              <p:cNvSpPr txBox="1">
                <a:spLocks noChangeAspect="1" noChangeArrowheads="1"/>
              </p:cNvSpPr>
              <p:nvPr/>
            </p:nvSpPr>
            <p:spPr bwMode="auto">
              <a:xfrm>
                <a:off x="4650" y="2827"/>
                <a:ext cx="36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29</a:t>
                </a:r>
                <a:endParaRPr lang="en-US" sz="1800"/>
              </a:p>
            </p:txBody>
          </p:sp>
          <p:sp>
            <p:nvSpPr>
              <p:cNvPr id="31873" name="Text Box 39"/>
              <p:cNvSpPr txBox="1">
                <a:spLocks noChangeAspect="1" noChangeArrowheads="1"/>
              </p:cNvSpPr>
              <p:nvPr/>
            </p:nvSpPr>
            <p:spPr bwMode="auto">
              <a:xfrm>
                <a:off x="3840" y="2699"/>
                <a:ext cx="265"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40</a:t>
                </a:r>
                <a:endParaRPr lang="en-US" sz="1800"/>
              </a:p>
            </p:txBody>
          </p:sp>
          <p:sp>
            <p:nvSpPr>
              <p:cNvPr id="31874" name="Text Box 40"/>
              <p:cNvSpPr txBox="1">
                <a:spLocks noChangeAspect="1" noChangeArrowheads="1"/>
              </p:cNvSpPr>
              <p:nvPr/>
            </p:nvSpPr>
            <p:spPr bwMode="auto">
              <a:xfrm>
                <a:off x="3840" y="2236"/>
                <a:ext cx="265"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51</a:t>
                </a:r>
                <a:endParaRPr lang="en-US" sz="1800"/>
              </a:p>
            </p:txBody>
          </p:sp>
          <p:sp>
            <p:nvSpPr>
              <p:cNvPr id="360489" name="Arc 41"/>
              <p:cNvSpPr>
                <a:spLocks noChangeAspect="1"/>
              </p:cNvSpPr>
              <p:nvPr/>
            </p:nvSpPr>
            <p:spPr bwMode="auto">
              <a:xfrm rot="883884">
                <a:off x="4430" y="2207"/>
                <a:ext cx="375" cy="435"/>
              </a:xfrm>
              <a:custGeom>
                <a:avLst/>
                <a:gdLst>
                  <a:gd name="G0" fmla="+- 0 0 0"/>
                  <a:gd name="G1" fmla="+- 21600 0 0"/>
                  <a:gd name="G2" fmla="+- 21600 0 0"/>
                  <a:gd name="T0" fmla="*/ 0 w 20810"/>
                  <a:gd name="T1" fmla="*/ 0 h 21600"/>
                  <a:gd name="T2" fmla="*/ 20810 w 20810"/>
                  <a:gd name="T3" fmla="*/ 15811 h 21600"/>
                  <a:gd name="T4" fmla="*/ 0 w 20810"/>
                  <a:gd name="T5" fmla="*/ 21600 h 21600"/>
                </a:gdLst>
                <a:ahLst/>
                <a:cxnLst>
                  <a:cxn ang="0">
                    <a:pos x="T0" y="T1"/>
                  </a:cxn>
                  <a:cxn ang="0">
                    <a:pos x="T2" y="T3"/>
                  </a:cxn>
                  <a:cxn ang="0">
                    <a:pos x="T4" y="T5"/>
                  </a:cxn>
                </a:cxnLst>
                <a:rect l="0" t="0" r="r" b="b"/>
                <a:pathLst>
                  <a:path w="20810" h="21600" fill="none" extrusionOk="0">
                    <a:moveTo>
                      <a:pt x="0" y="-1"/>
                    </a:moveTo>
                    <a:cubicBezTo>
                      <a:pt x="9699" y="-1"/>
                      <a:pt x="18210" y="6466"/>
                      <a:pt x="20809" y="15811"/>
                    </a:cubicBezTo>
                  </a:path>
                  <a:path w="20810" h="21600" stroke="0" extrusionOk="0">
                    <a:moveTo>
                      <a:pt x="0" y="-1"/>
                    </a:moveTo>
                    <a:cubicBezTo>
                      <a:pt x="9699" y="-1"/>
                      <a:pt x="18210" y="6466"/>
                      <a:pt x="20809" y="15811"/>
                    </a:cubicBezTo>
                    <a:lnTo>
                      <a:pt x="0" y="2160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60490" name="Rectangle 42"/>
              <p:cNvSpPr>
                <a:spLocks noChangeAspect="1" noChangeArrowheads="1"/>
              </p:cNvSpPr>
              <p:nvPr/>
            </p:nvSpPr>
            <p:spPr bwMode="auto">
              <a:xfrm>
                <a:off x="4625" y="2237"/>
                <a:ext cx="94" cy="99"/>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60491" name="Freeform 43"/>
              <p:cNvSpPr>
                <a:spLocks noChangeAspect="1"/>
              </p:cNvSpPr>
              <p:nvPr/>
            </p:nvSpPr>
            <p:spPr bwMode="auto">
              <a:xfrm>
                <a:off x="4707" y="2210"/>
                <a:ext cx="101" cy="195"/>
              </a:xfrm>
              <a:custGeom>
                <a:avLst/>
                <a:gdLst>
                  <a:gd name="T0" fmla="*/ 0 w 112"/>
                  <a:gd name="T1" fmla="*/ 72 h 216"/>
                  <a:gd name="T2" fmla="*/ 96 w 112"/>
                  <a:gd name="T3" fmla="*/ 24 h 216"/>
                  <a:gd name="T4" fmla="*/ 96 w 112"/>
                  <a:gd name="T5" fmla="*/ 216 h 216"/>
                </a:gdLst>
                <a:ahLst/>
                <a:cxnLst>
                  <a:cxn ang="0">
                    <a:pos x="T0" y="T1"/>
                  </a:cxn>
                  <a:cxn ang="0">
                    <a:pos x="T2" y="T3"/>
                  </a:cxn>
                  <a:cxn ang="0">
                    <a:pos x="T4" y="T5"/>
                  </a:cxn>
                </a:cxnLst>
                <a:rect l="0" t="0" r="r" b="b"/>
                <a:pathLst>
                  <a:path w="112" h="216">
                    <a:moveTo>
                      <a:pt x="0" y="72"/>
                    </a:moveTo>
                    <a:cubicBezTo>
                      <a:pt x="40" y="36"/>
                      <a:pt x="80" y="0"/>
                      <a:pt x="96" y="24"/>
                    </a:cubicBezTo>
                    <a:cubicBezTo>
                      <a:pt x="112" y="48"/>
                      <a:pt x="104" y="132"/>
                      <a:pt x="96" y="216"/>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492" name="Text Box 44"/>
              <p:cNvSpPr txBox="1">
                <a:spLocks noChangeAspect="1" noChangeArrowheads="1"/>
              </p:cNvSpPr>
              <p:nvPr/>
            </p:nvSpPr>
            <p:spPr bwMode="auto">
              <a:xfrm>
                <a:off x="4598" y="2199"/>
                <a:ext cx="16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b="1">
                    <a:solidFill>
                      <a:schemeClr val="bg1"/>
                    </a:solidFill>
                    <a:cs typeface="+mn-cs"/>
                  </a:rPr>
                  <a:t>7</a:t>
                </a:r>
              </a:p>
            </p:txBody>
          </p:sp>
        </p:grpSp>
        <p:sp>
          <p:nvSpPr>
            <p:cNvPr id="360526" name="Line 78"/>
            <p:cNvSpPr>
              <a:spLocks noChangeShapeType="1"/>
            </p:cNvSpPr>
            <p:nvPr/>
          </p:nvSpPr>
          <p:spPr bwMode="auto">
            <a:xfrm>
              <a:off x="3643" y="1755"/>
              <a:ext cx="345" cy="1"/>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27" name="AutoShape 79"/>
            <p:cNvSpPr>
              <a:spLocks noChangeArrowheads="1"/>
            </p:cNvSpPr>
            <p:nvPr/>
          </p:nvSpPr>
          <p:spPr bwMode="auto">
            <a:xfrm rot="10800000">
              <a:off x="3696" y="2603"/>
              <a:ext cx="1624" cy="471"/>
            </a:xfrm>
            <a:prstGeom prst="wedgeRoundRectCallout">
              <a:avLst>
                <a:gd name="adj1" fmla="val -8130"/>
                <a:gd name="adj2" fmla="val 118153"/>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a:lstStyle/>
            <a:p>
              <a:pPr algn="ctr">
                <a:defRPr/>
              </a:pPr>
              <a:r>
                <a:rPr lang="en-US" sz="1200" b="1">
                  <a:cs typeface="+mn-cs"/>
                </a:rPr>
                <a:t>The data element is published at node 13 (the successor of SFC index 7)</a:t>
              </a:r>
            </a:p>
            <a:p>
              <a:pPr algn="ctr">
                <a:defRPr/>
              </a:pPr>
              <a:endParaRPr lang="en-US" sz="1200">
                <a:cs typeface="+mn-cs"/>
              </a:endParaRPr>
            </a:p>
          </p:txBody>
        </p:sp>
      </p:grpSp>
      <p:grpSp>
        <p:nvGrpSpPr>
          <p:cNvPr id="31749" name="Group 165"/>
          <p:cNvGrpSpPr>
            <a:grpSpLocks/>
          </p:cNvGrpSpPr>
          <p:nvPr/>
        </p:nvGrpSpPr>
        <p:grpSpPr bwMode="auto">
          <a:xfrm>
            <a:off x="801688" y="1573213"/>
            <a:ext cx="2541587" cy="3441700"/>
            <a:chOff x="505" y="991"/>
            <a:chExt cx="1601" cy="2168"/>
          </a:xfrm>
        </p:grpSpPr>
        <p:grpSp>
          <p:nvGrpSpPr>
            <p:cNvPr id="31831" name="Group 45"/>
            <p:cNvGrpSpPr>
              <a:grpSpLocks noChangeAspect="1"/>
            </p:cNvGrpSpPr>
            <p:nvPr/>
          </p:nvGrpSpPr>
          <p:grpSpPr bwMode="auto">
            <a:xfrm>
              <a:off x="739" y="1339"/>
              <a:ext cx="827" cy="822"/>
              <a:chOff x="1248" y="2112"/>
              <a:chExt cx="918" cy="912"/>
            </a:xfrm>
          </p:grpSpPr>
          <p:sp>
            <p:nvSpPr>
              <p:cNvPr id="360494" name="Line 46"/>
              <p:cNvSpPr>
                <a:spLocks noChangeAspect="1" noChangeShapeType="1"/>
              </p:cNvSpPr>
              <p:nvPr/>
            </p:nvSpPr>
            <p:spPr bwMode="auto">
              <a:xfrm>
                <a:off x="1706" y="2112"/>
                <a:ext cx="0" cy="912"/>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495" name="Line 47"/>
              <p:cNvSpPr>
                <a:spLocks noChangeAspect="1" noChangeShapeType="1"/>
              </p:cNvSpPr>
              <p:nvPr/>
            </p:nvSpPr>
            <p:spPr bwMode="auto">
              <a:xfrm>
                <a:off x="1250" y="2562"/>
                <a:ext cx="912"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31846" name="Group 48"/>
              <p:cNvGrpSpPr>
                <a:grpSpLocks noChangeAspect="1"/>
              </p:cNvGrpSpPr>
              <p:nvPr/>
            </p:nvGrpSpPr>
            <p:grpSpPr bwMode="auto">
              <a:xfrm>
                <a:off x="1248" y="2112"/>
                <a:ext cx="918" cy="912"/>
                <a:chOff x="1248" y="2112"/>
                <a:chExt cx="918" cy="912"/>
              </a:xfrm>
            </p:grpSpPr>
            <p:sp>
              <p:nvSpPr>
                <p:cNvPr id="360497" name="Rectangle 49"/>
                <p:cNvSpPr>
                  <a:spLocks noChangeAspect="1" noChangeArrowheads="1"/>
                </p:cNvSpPr>
                <p:nvPr/>
              </p:nvSpPr>
              <p:spPr bwMode="auto">
                <a:xfrm>
                  <a:off x="1250" y="2112"/>
                  <a:ext cx="912" cy="912"/>
                </a:xfrm>
                <a:prstGeom prst="rect">
                  <a:avLst/>
                </a:prstGeom>
                <a:noFill/>
                <a:ln w="952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60498" name="Line 50"/>
                <p:cNvSpPr>
                  <a:spLocks noChangeAspect="1" noChangeShapeType="1"/>
                </p:cNvSpPr>
                <p:nvPr/>
              </p:nvSpPr>
              <p:spPr bwMode="auto">
                <a:xfrm>
                  <a:off x="1474" y="2112"/>
                  <a:ext cx="0" cy="912"/>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499" name="Line 51"/>
                <p:cNvSpPr>
                  <a:spLocks noChangeAspect="1" noChangeShapeType="1"/>
                </p:cNvSpPr>
                <p:nvPr/>
              </p:nvSpPr>
              <p:spPr bwMode="auto">
                <a:xfrm>
                  <a:off x="1931" y="2112"/>
                  <a:ext cx="0" cy="912"/>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00" name="Line 52"/>
                <p:cNvSpPr>
                  <a:spLocks noChangeAspect="1" noChangeShapeType="1"/>
                </p:cNvSpPr>
                <p:nvPr/>
              </p:nvSpPr>
              <p:spPr bwMode="auto">
                <a:xfrm>
                  <a:off x="1248" y="2341"/>
                  <a:ext cx="912"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01" name="Line 53"/>
                <p:cNvSpPr>
                  <a:spLocks noChangeAspect="1" noChangeShapeType="1"/>
                </p:cNvSpPr>
                <p:nvPr/>
              </p:nvSpPr>
              <p:spPr bwMode="auto">
                <a:xfrm>
                  <a:off x="1254" y="2803"/>
                  <a:ext cx="912"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02" name="Line 54"/>
                <p:cNvSpPr>
                  <a:spLocks noChangeAspect="1" noChangeShapeType="1"/>
                </p:cNvSpPr>
                <p:nvPr/>
              </p:nvSpPr>
              <p:spPr bwMode="auto">
                <a:xfrm>
                  <a:off x="1248" y="2227"/>
                  <a:ext cx="918"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03" name="Line 55"/>
                <p:cNvSpPr>
                  <a:spLocks noChangeAspect="1" noChangeShapeType="1"/>
                </p:cNvSpPr>
                <p:nvPr/>
              </p:nvSpPr>
              <p:spPr bwMode="auto">
                <a:xfrm>
                  <a:off x="1248" y="2452"/>
                  <a:ext cx="918"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04" name="Line 56"/>
                <p:cNvSpPr>
                  <a:spLocks noChangeAspect="1" noChangeShapeType="1"/>
                </p:cNvSpPr>
                <p:nvPr/>
              </p:nvSpPr>
              <p:spPr bwMode="auto">
                <a:xfrm>
                  <a:off x="1248" y="2680"/>
                  <a:ext cx="918"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05" name="Line 57"/>
                <p:cNvSpPr>
                  <a:spLocks noChangeAspect="1" noChangeShapeType="1"/>
                </p:cNvSpPr>
                <p:nvPr/>
              </p:nvSpPr>
              <p:spPr bwMode="auto">
                <a:xfrm>
                  <a:off x="1248" y="2915"/>
                  <a:ext cx="918"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06" name="Line 58"/>
                <p:cNvSpPr>
                  <a:spLocks noChangeAspect="1" noChangeShapeType="1"/>
                </p:cNvSpPr>
                <p:nvPr/>
              </p:nvSpPr>
              <p:spPr bwMode="auto">
                <a:xfrm>
                  <a:off x="1358" y="2112"/>
                  <a:ext cx="0" cy="912"/>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07" name="Line 59"/>
                <p:cNvSpPr>
                  <a:spLocks noChangeAspect="1" noChangeShapeType="1"/>
                </p:cNvSpPr>
                <p:nvPr/>
              </p:nvSpPr>
              <p:spPr bwMode="auto">
                <a:xfrm>
                  <a:off x="1584" y="2112"/>
                  <a:ext cx="0" cy="912"/>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08" name="Line 60"/>
                <p:cNvSpPr>
                  <a:spLocks noChangeAspect="1" noChangeShapeType="1"/>
                </p:cNvSpPr>
                <p:nvPr/>
              </p:nvSpPr>
              <p:spPr bwMode="auto">
                <a:xfrm>
                  <a:off x="1815" y="2112"/>
                  <a:ext cx="0" cy="912"/>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09" name="Line 61"/>
                <p:cNvSpPr>
                  <a:spLocks noChangeAspect="1" noChangeShapeType="1"/>
                </p:cNvSpPr>
                <p:nvPr/>
              </p:nvSpPr>
              <p:spPr bwMode="auto">
                <a:xfrm>
                  <a:off x="2056" y="2112"/>
                  <a:ext cx="0" cy="912"/>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sp>
          <p:nvSpPr>
            <p:cNvPr id="31832" name="Text Box 63"/>
            <p:cNvSpPr txBox="1">
              <a:spLocks noChangeAspect="1" noChangeArrowheads="1"/>
            </p:cNvSpPr>
            <p:nvPr/>
          </p:nvSpPr>
          <p:spPr bwMode="auto">
            <a:xfrm rot="-5400000">
              <a:off x="263" y="1305"/>
              <a:ext cx="829"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000" b="1" dirty="0"/>
            </a:p>
          </p:txBody>
        </p:sp>
        <p:sp>
          <p:nvSpPr>
            <p:cNvPr id="31833" name="Line 64"/>
            <p:cNvSpPr>
              <a:spLocks noChangeAspect="1" noChangeShapeType="1"/>
            </p:cNvSpPr>
            <p:nvPr/>
          </p:nvSpPr>
          <p:spPr bwMode="auto">
            <a:xfrm flipV="1">
              <a:off x="738" y="1241"/>
              <a:ext cx="1" cy="924"/>
            </a:xfrm>
            <a:prstGeom prst="line">
              <a:avLst/>
            </a:prstGeom>
            <a:noFill/>
            <a:ln w="254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31834" name="Text Box 65"/>
            <p:cNvSpPr txBox="1">
              <a:spLocks noChangeAspect="1" noChangeArrowheads="1"/>
            </p:cNvSpPr>
            <p:nvPr/>
          </p:nvSpPr>
          <p:spPr bwMode="auto">
            <a:xfrm>
              <a:off x="1205" y="2155"/>
              <a:ext cx="901"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000" b="1" dirty="0"/>
            </a:p>
          </p:txBody>
        </p:sp>
        <p:sp>
          <p:nvSpPr>
            <p:cNvPr id="31835" name="Line 66"/>
            <p:cNvSpPr>
              <a:spLocks noChangeAspect="1" noChangeShapeType="1"/>
            </p:cNvSpPr>
            <p:nvPr/>
          </p:nvSpPr>
          <p:spPr bwMode="auto">
            <a:xfrm>
              <a:off x="738" y="2009"/>
              <a:ext cx="206" cy="0"/>
            </a:xfrm>
            <a:prstGeom prst="line">
              <a:avLst/>
            </a:prstGeom>
            <a:noFill/>
            <a:ln w="1905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1836" name="Line 67"/>
            <p:cNvSpPr>
              <a:spLocks noChangeAspect="1" noChangeShapeType="1"/>
            </p:cNvSpPr>
            <p:nvPr/>
          </p:nvSpPr>
          <p:spPr bwMode="auto">
            <a:xfrm flipV="1">
              <a:off x="976" y="1999"/>
              <a:ext cx="0" cy="151"/>
            </a:xfrm>
            <a:prstGeom prst="line">
              <a:avLst/>
            </a:prstGeom>
            <a:noFill/>
            <a:ln w="1905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1837" name="Line 68"/>
            <p:cNvSpPr>
              <a:spLocks noChangeAspect="1" noChangeShapeType="1"/>
            </p:cNvSpPr>
            <p:nvPr/>
          </p:nvSpPr>
          <p:spPr bwMode="auto">
            <a:xfrm flipH="1">
              <a:off x="1041" y="1731"/>
              <a:ext cx="266" cy="203"/>
            </a:xfrm>
            <a:prstGeom prst="line">
              <a:avLst/>
            </a:prstGeom>
            <a:noFill/>
            <a:ln w="9525">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31838" name="Text Box 69"/>
            <p:cNvSpPr txBox="1">
              <a:spLocks noChangeAspect="1" noChangeArrowheads="1"/>
            </p:cNvSpPr>
            <p:nvPr/>
          </p:nvSpPr>
          <p:spPr bwMode="auto">
            <a:xfrm>
              <a:off x="1252" y="1406"/>
              <a:ext cx="525"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b="1">
                  <a:solidFill>
                    <a:srgbClr val="CC3300"/>
                  </a:solidFill>
                </a:rPr>
                <a:t>Data element</a:t>
              </a:r>
            </a:p>
          </p:txBody>
        </p:sp>
        <p:sp>
          <p:nvSpPr>
            <p:cNvPr id="360518" name="Line 70"/>
            <p:cNvSpPr>
              <a:spLocks noChangeAspect="1" noChangeShapeType="1"/>
            </p:cNvSpPr>
            <p:nvPr/>
          </p:nvSpPr>
          <p:spPr bwMode="auto">
            <a:xfrm>
              <a:off x="739" y="2162"/>
              <a:ext cx="1038" cy="0"/>
            </a:xfrm>
            <a:prstGeom prst="line">
              <a:avLst/>
            </a:prstGeom>
            <a:noFill/>
            <a:ln w="254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19" name="Text Box 71"/>
            <p:cNvSpPr txBox="1">
              <a:spLocks noChangeAspect="1" noChangeArrowheads="1"/>
            </p:cNvSpPr>
            <p:nvPr/>
          </p:nvSpPr>
          <p:spPr bwMode="auto">
            <a:xfrm>
              <a:off x="895" y="2186"/>
              <a:ext cx="16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cs typeface="+mn-cs"/>
                </a:rPr>
                <a:t>2</a:t>
              </a:r>
            </a:p>
          </p:txBody>
        </p:sp>
        <p:sp>
          <p:nvSpPr>
            <p:cNvPr id="360520" name="Text Box 72"/>
            <p:cNvSpPr txBox="1">
              <a:spLocks noChangeAspect="1" noChangeArrowheads="1"/>
            </p:cNvSpPr>
            <p:nvPr/>
          </p:nvSpPr>
          <p:spPr bwMode="auto">
            <a:xfrm>
              <a:off x="609" y="1934"/>
              <a:ext cx="16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cs typeface="+mn-cs"/>
                </a:rPr>
                <a:t>1</a:t>
              </a:r>
            </a:p>
          </p:txBody>
        </p:sp>
        <p:sp>
          <p:nvSpPr>
            <p:cNvPr id="360521" name="Rectangle 73"/>
            <p:cNvSpPr>
              <a:spLocks noChangeAspect="1" noChangeArrowheads="1"/>
            </p:cNvSpPr>
            <p:nvPr/>
          </p:nvSpPr>
          <p:spPr bwMode="auto">
            <a:xfrm>
              <a:off x="948" y="1966"/>
              <a:ext cx="93" cy="98"/>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60609" name="AutoShape 161"/>
            <p:cNvSpPr>
              <a:spLocks noChangeArrowheads="1"/>
            </p:cNvSpPr>
            <p:nvPr/>
          </p:nvSpPr>
          <p:spPr bwMode="auto">
            <a:xfrm rot="10800000">
              <a:off x="505" y="2727"/>
              <a:ext cx="1593" cy="432"/>
            </a:xfrm>
            <a:prstGeom prst="wedgeRoundRectCallout">
              <a:avLst>
                <a:gd name="adj1" fmla="val 10514"/>
                <a:gd name="adj2" fmla="val 134259"/>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a:lstStyle/>
            <a:p>
              <a:pPr algn="ctr">
                <a:defRPr/>
              </a:pPr>
              <a:r>
                <a:rPr lang="en-US" sz="1200" b="1" dirty="0">
                  <a:cs typeface="+mn-cs"/>
                </a:rPr>
                <a:t>Data element is represented in a 2D </a:t>
              </a:r>
              <a:r>
                <a:rPr lang="en-US" sz="1200" b="1" dirty="0" smtClean="0">
                  <a:cs typeface="+mn-cs"/>
                </a:rPr>
                <a:t>info. space</a:t>
              </a:r>
              <a:r>
                <a:rPr lang="en-US" sz="1200" b="1" dirty="0">
                  <a:cs typeface="+mn-cs"/>
                </a:rPr>
                <a:t>, as point (2, 1).</a:t>
              </a:r>
              <a:endParaRPr lang="en-US" sz="1200" dirty="0">
                <a:cs typeface="+mn-cs"/>
              </a:endParaRPr>
            </a:p>
          </p:txBody>
        </p:sp>
      </p:grpSp>
      <p:grpSp>
        <p:nvGrpSpPr>
          <p:cNvPr id="360614" name="Group 166"/>
          <p:cNvGrpSpPr>
            <a:grpSpLocks/>
          </p:cNvGrpSpPr>
          <p:nvPr/>
        </p:nvGrpSpPr>
        <p:grpSpPr bwMode="auto">
          <a:xfrm>
            <a:off x="3087688" y="1606550"/>
            <a:ext cx="3309937" cy="3948113"/>
            <a:chOff x="1945" y="1012"/>
            <a:chExt cx="2085" cy="2487"/>
          </a:xfrm>
        </p:grpSpPr>
        <p:sp>
          <p:nvSpPr>
            <p:cNvPr id="360523" name="Line 75"/>
            <p:cNvSpPr>
              <a:spLocks noChangeShapeType="1"/>
            </p:cNvSpPr>
            <p:nvPr/>
          </p:nvSpPr>
          <p:spPr bwMode="auto">
            <a:xfrm>
              <a:off x="1945" y="1787"/>
              <a:ext cx="345" cy="1"/>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24" name="AutoShape 76"/>
            <p:cNvSpPr>
              <a:spLocks noChangeArrowheads="1"/>
            </p:cNvSpPr>
            <p:nvPr/>
          </p:nvSpPr>
          <p:spPr bwMode="auto">
            <a:xfrm rot="10800000">
              <a:off x="2143" y="3159"/>
              <a:ext cx="1598" cy="340"/>
            </a:xfrm>
            <a:prstGeom prst="wedgeRoundRectCallout">
              <a:avLst>
                <a:gd name="adj1" fmla="val -12644"/>
                <a:gd name="adj2" fmla="val 267352"/>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a:lstStyle/>
            <a:p>
              <a:pPr algn="ctr">
                <a:defRPr/>
              </a:pPr>
              <a:r>
                <a:rPr lang="en-US" sz="1200" b="1">
                  <a:cs typeface="+mn-cs"/>
                </a:rPr>
                <a:t>The point (2, 1) is mapped to index 7 using the Hilbert SFC.</a:t>
              </a:r>
            </a:p>
            <a:p>
              <a:pPr algn="ctr">
                <a:defRPr/>
              </a:pPr>
              <a:endParaRPr lang="en-US" sz="1200">
                <a:cs typeface="+mn-cs"/>
              </a:endParaRPr>
            </a:p>
          </p:txBody>
        </p:sp>
        <p:grpSp>
          <p:nvGrpSpPr>
            <p:cNvPr id="31753" name="Group 82"/>
            <p:cNvGrpSpPr>
              <a:grpSpLocks noChangeAspect="1"/>
            </p:cNvGrpSpPr>
            <p:nvPr/>
          </p:nvGrpSpPr>
          <p:grpSpPr bwMode="auto">
            <a:xfrm>
              <a:off x="2652" y="1352"/>
              <a:ext cx="829" cy="824"/>
              <a:chOff x="3888" y="2208"/>
              <a:chExt cx="1200" cy="1200"/>
            </a:xfrm>
          </p:grpSpPr>
          <p:sp>
            <p:nvSpPr>
              <p:cNvPr id="360531" name="Rectangle 83"/>
              <p:cNvSpPr>
                <a:spLocks noChangeAspect="1" noChangeArrowheads="1"/>
              </p:cNvSpPr>
              <p:nvPr/>
            </p:nvSpPr>
            <p:spPr bwMode="auto">
              <a:xfrm>
                <a:off x="3891" y="2208"/>
                <a:ext cx="1193" cy="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60532" name="Line 84"/>
              <p:cNvSpPr>
                <a:spLocks noChangeAspect="1" noChangeShapeType="1"/>
              </p:cNvSpPr>
              <p:nvPr/>
            </p:nvSpPr>
            <p:spPr bwMode="auto">
              <a:xfrm>
                <a:off x="4487" y="2208"/>
                <a:ext cx="0" cy="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33" name="Line 85"/>
              <p:cNvSpPr>
                <a:spLocks noChangeAspect="1" noChangeShapeType="1"/>
              </p:cNvSpPr>
              <p:nvPr/>
            </p:nvSpPr>
            <p:spPr bwMode="auto">
              <a:xfrm>
                <a:off x="3891" y="2801"/>
                <a:ext cx="119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34" name="Line 86"/>
              <p:cNvSpPr>
                <a:spLocks noChangeAspect="1" noChangeShapeType="1"/>
              </p:cNvSpPr>
              <p:nvPr/>
            </p:nvSpPr>
            <p:spPr bwMode="auto">
              <a:xfrm>
                <a:off x="4183" y="2208"/>
                <a:ext cx="0" cy="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35" name="Line 87"/>
              <p:cNvSpPr>
                <a:spLocks noChangeAspect="1" noChangeShapeType="1"/>
              </p:cNvSpPr>
              <p:nvPr/>
            </p:nvSpPr>
            <p:spPr bwMode="auto">
              <a:xfrm>
                <a:off x="4781" y="2208"/>
                <a:ext cx="0" cy="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36" name="Line 88"/>
              <p:cNvSpPr>
                <a:spLocks noChangeAspect="1" noChangeShapeType="1"/>
              </p:cNvSpPr>
              <p:nvPr/>
            </p:nvSpPr>
            <p:spPr bwMode="auto">
              <a:xfrm>
                <a:off x="3888" y="2509"/>
                <a:ext cx="119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37" name="Line 89"/>
              <p:cNvSpPr>
                <a:spLocks noChangeAspect="1" noChangeShapeType="1"/>
              </p:cNvSpPr>
              <p:nvPr/>
            </p:nvSpPr>
            <p:spPr bwMode="auto">
              <a:xfrm>
                <a:off x="3895" y="3117"/>
                <a:ext cx="119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38" name="Line 90"/>
              <p:cNvSpPr>
                <a:spLocks noChangeAspect="1" noChangeShapeType="1"/>
              </p:cNvSpPr>
              <p:nvPr/>
            </p:nvSpPr>
            <p:spPr bwMode="auto">
              <a:xfrm>
                <a:off x="3888" y="2359"/>
                <a:ext cx="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39" name="Line 91"/>
              <p:cNvSpPr>
                <a:spLocks noChangeAspect="1" noChangeShapeType="1"/>
              </p:cNvSpPr>
              <p:nvPr/>
            </p:nvSpPr>
            <p:spPr bwMode="auto">
              <a:xfrm>
                <a:off x="3888" y="2654"/>
                <a:ext cx="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40" name="Line 92"/>
              <p:cNvSpPr>
                <a:spLocks noChangeAspect="1" noChangeShapeType="1"/>
              </p:cNvSpPr>
              <p:nvPr/>
            </p:nvSpPr>
            <p:spPr bwMode="auto">
              <a:xfrm>
                <a:off x="3888" y="2957"/>
                <a:ext cx="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41" name="Line 93"/>
              <p:cNvSpPr>
                <a:spLocks noChangeAspect="1" noChangeShapeType="1"/>
              </p:cNvSpPr>
              <p:nvPr/>
            </p:nvSpPr>
            <p:spPr bwMode="auto">
              <a:xfrm>
                <a:off x="3888" y="3265"/>
                <a:ext cx="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42" name="Line 94"/>
              <p:cNvSpPr>
                <a:spLocks noChangeAspect="1" noChangeShapeType="1"/>
              </p:cNvSpPr>
              <p:nvPr/>
            </p:nvSpPr>
            <p:spPr bwMode="auto">
              <a:xfrm>
                <a:off x="4031" y="2208"/>
                <a:ext cx="0" cy="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43" name="Line 95"/>
              <p:cNvSpPr>
                <a:spLocks noChangeAspect="1" noChangeShapeType="1"/>
              </p:cNvSpPr>
              <p:nvPr/>
            </p:nvSpPr>
            <p:spPr bwMode="auto">
              <a:xfrm>
                <a:off x="4327" y="2208"/>
                <a:ext cx="0" cy="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44" name="Line 96"/>
              <p:cNvSpPr>
                <a:spLocks noChangeAspect="1" noChangeShapeType="1"/>
              </p:cNvSpPr>
              <p:nvPr/>
            </p:nvSpPr>
            <p:spPr bwMode="auto">
              <a:xfrm>
                <a:off x="4629" y="2208"/>
                <a:ext cx="0" cy="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45" name="Line 97"/>
              <p:cNvSpPr>
                <a:spLocks noChangeAspect="1" noChangeShapeType="1"/>
              </p:cNvSpPr>
              <p:nvPr/>
            </p:nvSpPr>
            <p:spPr bwMode="auto">
              <a:xfrm>
                <a:off x="4945" y="2208"/>
                <a:ext cx="0" cy="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46" name="Line 98"/>
              <p:cNvSpPr>
                <a:spLocks noChangeAspect="1" noChangeShapeType="1"/>
              </p:cNvSpPr>
              <p:nvPr/>
            </p:nvSpPr>
            <p:spPr bwMode="auto">
              <a:xfrm rot="5400000">
                <a:off x="4782" y="2375"/>
                <a:ext cx="154"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47" name="Line 99"/>
              <p:cNvSpPr>
                <a:spLocks noChangeAspect="1" noChangeShapeType="1"/>
              </p:cNvSpPr>
              <p:nvPr/>
            </p:nvSpPr>
            <p:spPr bwMode="auto">
              <a:xfrm rot="5400000">
                <a:off x="4627" y="2375"/>
                <a:ext cx="154"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48" name="Line 100"/>
              <p:cNvSpPr>
                <a:spLocks noChangeAspect="1" noChangeShapeType="1"/>
              </p:cNvSpPr>
              <p:nvPr/>
            </p:nvSpPr>
            <p:spPr bwMode="auto">
              <a:xfrm>
                <a:off x="5004" y="2298"/>
                <a:ext cx="0" cy="288"/>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49" name="Line 101"/>
              <p:cNvSpPr>
                <a:spLocks noChangeAspect="1" noChangeShapeType="1"/>
              </p:cNvSpPr>
              <p:nvPr/>
            </p:nvSpPr>
            <p:spPr bwMode="auto">
              <a:xfrm>
                <a:off x="4560" y="2298"/>
                <a:ext cx="0" cy="288"/>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50" name="Line 102"/>
              <p:cNvSpPr>
                <a:spLocks noChangeAspect="1" noChangeShapeType="1"/>
              </p:cNvSpPr>
              <p:nvPr/>
            </p:nvSpPr>
            <p:spPr bwMode="auto">
              <a:xfrm>
                <a:off x="4554" y="2298"/>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51" name="Line 103"/>
              <p:cNvSpPr>
                <a:spLocks noChangeAspect="1" noChangeShapeType="1"/>
              </p:cNvSpPr>
              <p:nvPr/>
            </p:nvSpPr>
            <p:spPr bwMode="auto">
              <a:xfrm>
                <a:off x="4854" y="2298"/>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52" name="Line 104"/>
              <p:cNvSpPr>
                <a:spLocks noChangeAspect="1" noChangeShapeType="1"/>
              </p:cNvSpPr>
              <p:nvPr/>
            </p:nvSpPr>
            <p:spPr bwMode="auto">
              <a:xfrm>
                <a:off x="4704" y="2448"/>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53" name="Line 105"/>
              <p:cNvSpPr>
                <a:spLocks noChangeAspect="1" noChangeShapeType="1"/>
              </p:cNvSpPr>
              <p:nvPr/>
            </p:nvSpPr>
            <p:spPr bwMode="auto">
              <a:xfrm>
                <a:off x="4560" y="2579"/>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54" name="Line 106"/>
              <p:cNvSpPr>
                <a:spLocks noChangeAspect="1" noChangeShapeType="1"/>
              </p:cNvSpPr>
              <p:nvPr/>
            </p:nvSpPr>
            <p:spPr bwMode="auto">
              <a:xfrm>
                <a:off x="4848" y="2579"/>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55" name="Line 107"/>
              <p:cNvSpPr>
                <a:spLocks noChangeAspect="1" noChangeShapeType="1"/>
              </p:cNvSpPr>
              <p:nvPr/>
            </p:nvSpPr>
            <p:spPr bwMode="auto">
              <a:xfrm rot="5400000">
                <a:off x="4632" y="2657"/>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56" name="Line 108"/>
              <p:cNvSpPr>
                <a:spLocks noChangeAspect="1" noChangeShapeType="1"/>
              </p:cNvSpPr>
              <p:nvPr/>
            </p:nvSpPr>
            <p:spPr bwMode="auto">
              <a:xfrm rot="5400000">
                <a:off x="4320" y="2949"/>
                <a:ext cx="156"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57" name="Line 109"/>
              <p:cNvSpPr>
                <a:spLocks noChangeAspect="1" noChangeShapeType="1"/>
              </p:cNvSpPr>
              <p:nvPr/>
            </p:nvSpPr>
            <p:spPr bwMode="auto">
              <a:xfrm rot="10800000">
                <a:off x="4243" y="3179"/>
                <a:ext cx="155"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58" name="Line 110"/>
              <p:cNvSpPr>
                <a:spLocks noChangeAspect="1" noChangeShapeType="1"/>
              </p:cNvSpPr>
              <p:nvPr/>
            </p:nvSpPr>
            <p:spPr bwMode="auto">
              <a:xfrm rot="5400000">
                <a:off x="4260" y="2730"/>
                <a:ext cx="0" cy="287"/>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59" name="Line 111"/>
              <p:cNvSpPr>
                <a:spLocks noChangeAspect="1" noChangeShapeType="1"/>
              </p:cNvSpPr>
              <p:nvPr/>
            </p:nvSpPr>
            <p:spPr bwMode="auto">
              <a:xfrm rot="10800000">
                <a:off x="4248" y="3018"/>
                <a:ext cx="155"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60" name="Line 112"/>
              <p:cNvSpPr>
                <a:spLocks noChangeAspect="1" noChangeShapeType="1"/>
              </p:cNvSpPr>
              <p:nvPr/>
            </p:nvSpPr>
            <p:spPr bwMode="auto">
              <a:xfrm rot="5400000">
                <a:off x="4254" y="3180"/>
                <a:ext cx="0" cy="288"/>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61" name="Line 113"/>
              <p:cNvSpPr>
                <a:spLocks noChangeAspect="1" noChangeShapeType="1"/>
              </p:cNvSpPr>
              <p:nvPr/>
            </p:nvSpPr>
            <p:spPr bwMode="auto">
              <a:xfrm rot="5400000">
                <a:off x="4320" y="3251"/>
                <a:ext cx="156"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62" name="Line 114"/>
              <p:cNvSpPr>
                <a:spLocks noChangeAspect="1" noChangeShapeType="1"/>
              </p:cNvSpPr>
              <p:nvPr/>
            </p:nvSpPr>
            <p:spPr bwMode="auto">
              <a:xfrm rot="5400000">
                <a:off x="4176" y="3101"/>
                <a:ext cx="156"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63" name="Line 115"/>
              <p:cNvSpPr>
                <a:spLocks noChangeAspect="1" noChangeShapeType="1"/>
              </p:cNvSpPr>
              <p:nvPr/>
            </p:nvSpPr>
            <p:spPr bwMode="auto">
              <a:xfrm rot="5400000">
                <a:off x="4050" y="2957"/>
                <a:ext cx="156"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64" name="Line 116"/>
              <p:cNvSpPr>
                <a:spLocks noChangeAspect="1" noChangeShapeType="1"/>
              </p:cNvSpPr>
              <p:nvPr/>
            </p:nvSpPr>
            <p:spPr bwMode="auto">
              <a:xfrm rot="5400000">
                <a:off x="4032" y="3251"/>
                <a:ext cx="156"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65" name="Line 117"/>
              <p:cNvSpPr>
                <a:spLocks noChangeAspect="1" noChangeShapeType="1"/>
              </p:cNvSpPr>
              <p:nvPr/>
            </p:nvSpPr>
            <p:spPr bwMode="auto">
              <a:xfrm rot="10800000">
                <a:off x="3960" y="3024"/>
                <a:ext cx="155"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66" name="Line 118"/>
              <p:cNvSpPr>
                <a:spLocks noChangeAspect="1" noChangeShapeType="1"/>
              </p:cNvSpPr>
              <p:nvPr/>
            </p:nvSpPr>
            <p:spPr bwMode="auto">
              <a:xfrm rot="10800000">
                <a:off x="3960" y="3179"/>
                <a:ext cx="155" cy="0"/>
              </a:xfrm>
              <a:prstGeom prst="line">
                <a:avLst/>
              </a:prstGeom>
              <a:noFill/>
              <a:ln w="254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67" name="Line 119"/>
              <p:cNvSpPr>
                <a:spLocks noChangeAspect="1" noChangeShapeType="1"/>
              </p:cNvSpPr>
              <p:nvPr/>
            </p:nvSpPr>
            <p:spPr bwMode="auto">
              <a:xfrm rot="5400000">
                <a:off x="4776" y="2657"/>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31799" name="Group 120"/>
              <p:cNvGrpSpPr>
                <a:grpSpLocks noChangeAspect="1"/>
              </p:cNvGrpSpPr>
              <p:nvPr/>
            </p:nvGrpSpPr>
            <p:grpSpPr bwMode="auto">
              <a:xfrm>
                <a:off x="3960" y="2286"/>
                <a:ext cx="461" cy="443"/>
                <a:chOff x="3672" y="2292"/>
                <a:chExt cx="461" cy="443"/>
              </a:xfrm>
            </p:grpSpPr>
            <p:sp>
              <p:nvSpPr>
                <p:cNvPr id="360569" name="Line 121"/>
                <p:cNvSpPr>
                  <a:spLocks noChangeAspect="1" noChangeShapeType="1"/>
                </p:cNvSpPr>
                <p:nvPr/>
              </p:nvSpPr>
              <p:spPr bwMode="auto">
                <a:xfrm>
                  <a:off x="3675" y="2298"/>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70" name="Line 122"/>
                <p:cNvSpPr>
                  <a:spLocks noChangeAspect="1" noChangeShapeType="1"/>
                </p:cNvSpPr>
                <p:nvPr/>
              </p:nvSpPr>
              <p:spPr bwMode="auto">
                <a:xfrm rot="5400000">
                  <a:off x="3906" y="2376"/>
                  <a:ext cx="154"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71" name="Line 123"/>
                <p:cNvSpPr>
                  <a:spLocks noChangeAspect="1" noChangeShapeType="1"/>
                </p:cNvSpPr>
                <p:nvPr/>
              </p:nvSpPr>
              <p:spPr bwMode="auto">
                <a:xfrm>
                  <a:off x="3678" y="2293"/>
                  <a:ext cx="0" cy="288"/>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72" name="Line 124"/>
                <p:cNvSpPr>
                  <a:spLocks noChangeAspect="1" noChangeShapeType="1"/>
                </p:cNvSpPr>
                <p:nvPr/>
              </p:nvSpPr>
              <p:spPr bwMode="auto">
                <a:xfrm rot="5400000">
                  <a:off x="3744" y="2370"/>
                  <a:ext cx="154"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73" name="Line 125"/>
                <p:cNvSpPr>
                  <a:spLocks noChangeAspect="1" noChangeShapeType="1"/>
                </p:cNvSpPr>
                <p:nvPr/>
              </p:nvSpPr>
              <p:spPr bwMode="auto">
                <a:xfrm>
                  <a:off x="4128" y="2298"/>
                  <a:ext cx="0" cy="288"/>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74" name="Line 126"/>
                <p:cNvSpPr>
                  <a:spLocks noChangeAspect="1" noChangeShapeType="1"/>
                </p:cNvSpPr>
                <p:nvPr/>
              </p:nvSpPr>
              <p:spPr bwMode="auto">
                <a:xfrm>
                  <a:off x="3978" y="2298"/>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75" name="Line 127"/>
                <p:cNvSpPr>
                  <a:spLocks noChangeAspect="1" noChangeShapeType="1"/>
                </p:cNvSpPr>
                <p:nvPr/>
              </p:nvSpPr>
              <p:spPr bwMode="auto">
                <a:xfrm>
                  <a:off x="3829" y="2443"/>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76" name="Line 128"/>
                <p:cNvSpPr>
                  <a:spLocks noChangeAspect="1" noChangeShapeType="1"/>
                </p:cNvSpPr>
                <p:nvPr/>
              </p:nvSpPr>
              <p:spPr bwMode="auto">
                <a:xfrm>
                  <a:off x="3672" y="2581"/>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77" name="Line 129"/>
                <p:cNvSpPr>
                  <a:spLocks noChangeAspect="1" noChangeShapeType="1"/>
                </p:cNvSpPr>
                <p:nvPr/>
              </p:nvSpPr>
              <p:spPr bwMode="auto">
                <a:xfrm>
                  <a:off x="3978" y="2587"/>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78" name="Line 130"/>
                <p:cNvSpPr>
                  <a:spLocks noChangeAspect="1" noChangeShapeType="1"/>
                </p:cNvSpPr>
                <p:nvPr/>
              </p:nvSpPr>
              <p:spPr bwMode="auto">
                <a:xfrm rot="5400000">
                  <a:off x="3752" y="2658"/>
                  <a:ext cx="154"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79" name="Line 131"/>
                <p:cNvSpPr>
                  <a:spLocks noChangeAspect="1" noChangeShapeType="1"/>
                </p:cNvSpPr>
                <p:nvPr/>
              </p:nvSpPr>
              <p:spPr bwMode="auto">
                <a:xfrm rot="5400000">
                  <a:off x="3906" y="2658"/>
                  <a:ext cx="154"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31800" name="Group 132"/>
              <p:cNvGrpSpPr>
                <a:grpSpLocks noChangeAspect="1"/>
              </p:cNvGrpSpPr>
              <p:nvPr/>
            </p:nvGrpSpPr>
            <p:grpSpPr bwMode="auto">
              <a:xfrm rot="-5400000">
                <a:off x="4557" y="2889"/>
                <a:ext cx="461" cy="443"/>
                <a:chOff x="3672" y="2292"/>
                <a:chExt cx="461" cy="443"/>
              </a:xfrm>
            </p:grpSpPr>
            <p:sp>
              <p:nvSpPr>
                <p:cNvPr id="360581" name="Line 133"/>
                <p:cNvSpPr>
                  <a:spLocks noChangeAspect="1" noChangeShapeType="1"/>
                </p:cNvSpPr>
                <p:nvPr/>
              </p:nvSpPr>
              <p:spPr bwMode="auto">
                <a:xfrm>
                  <a:off x="3675" y="2296"/>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82" name="Line 134"/>
                <p:cNvSpPr>
                  <a:spLocks noChangeAspect="1" noChangeShapeType="1"/>
                </p:cNvSpPr>
                <p:nvPr/>
              </p:nvSpPr>
              <p:spPr bwMode="auto">
                <a:xfrm rot="5400000">
                  <a:off x="3908" y="2373"/>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83" name="Line 135"/>
                <p:cNvSpPr>
                  <a:spLocks noChangeAspect="1" noChangeShapeType="1"/>
                </p:cNvSpPr>
                <p:nvPr/>
              </p:nvSpPr>
              <p:spPr bwMode="auto">
                <a:xfrm>
                  <a:off x="3676" y="2290"/>
                  <a:ext cx="0" cy="288"/>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84" name="Line 136"/>
                <p:cNvSpPr>
                  <a:spLocks noChangeAspect="1" noChangeShapeType="1"/>
                </p:cNvSpPr>
                <p:nvPr/>
              </p:nvSpPr>
              <p:spPr bwMode="auto">
                <a:xfrm rot="5400000">
                  <a:off x="3743" y="2367"/>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85" name="Line 137"/>
                <p:cNvSpPr>
                  <a:spLocks noChangeAspect="1" noChangeShapeType="1"/>
                </p:cNvSpPr>
                <p:nvPr/>
              </p:nvSpPr>
              <p:spPr bwMode="auto">
                <a:xfrm>
                  <a:off x="4129" y="2296"/>
                  <a:ext cx="0" cy="288"/>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86" name="Line 138"/>
                <p:cNvSpPr>
                  <a:spLocks noChangeAspect="1" noChangeShapeType="1"/>
                </p:cNvSpPr>
                <p:nvPr/>
              </p:nvSpPr>
              <p:spPr bwMode="auto">
                <a:xfrm>
                  <a:off x="3979" y="2296"/>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87" name="Line 139"/>
                <p:cNvSpPr>
                  <a:spLocks noChangeAspect="1" noChangeShapeType="1"/>
                </p:cNvSpPr>
                <p:nvPr/>
              </p:nvSpPr>
              <p:spPr bwMode="auto">
                <a:xfrm>
                  <a:off x="3829" y="2441"/>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88" name="Line 140"/>
                <p:cNvSpPr>
                  <a:spLocks noChangeAspect="1" noChangeShapeType="1"/>
                </p:cNvSpPr>
                <p:nvPr/>
              </p:nvSpPr>
              <p:spPr bwMode="auto">
                <a:xfrm>
                  <a:off x="3672" y="2580"/>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89" name="Line 141"/>
                <p:cNvSpPr>
                  <a:spLocks noChangeAspect="1" noChangeShapeType="1"/>
                </p:cNvSpPr>
                <p:nvPr/>
              </p:nvSpPr>
              <p:spPr bwMode="auto">
                <a:xfrm>
                  <a:off x="3979" y="2585"/>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90" name="Line 142"/>
                <p:cNvSpPr>
                  <a:spLocks noChangeAspect="1" noChangeShapeType="1"/>
                </p:cNvSpPr>
                <p:nvPr/>
              </p:nvSpPr>
              <p:spPr bwMode="auto">
                <a:xfrm rot="5400000">
                  <a:off x="3749" y="2657"/>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91" name="Line 143"/>
                <p:cNvSpPr>
                  <a:spLocks noChangeAspect="1" noChangeShapeType="1"/>
                </p:cNvSpPr>
                <p:nvPr/>
              </p:nvSpPr>
              <p:spPr bwMode="auto">
                <a:xfrm rot="5400000">
                  <a:off x="3908" y="2657"/>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360592" name="Line 144"/>
              <p:cNvSpPr>
                <a:spLocks noChangeAspect="1" noChangeShapeType="1"/>
              </p:cNvSpPr>
              <p:nvPr/>
            </p:nvSpPr>
            <p:spPr bwMode="auto">
              <a:xfrm>
                <a:off x="4998" y="2737"/>
                <a:ext cx="0" cy="287"/>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93" name="Line 145"/>
              <p:cNvSpPr>
                <a:spLocks noChangeAspect="1" noChangeShapeType="1"/>
              </p:cNvSpPr>
              <p:nvPr/>
            </p:nvSpPr>
            <p:spPr bwMode="auto">
              <a:xfrm>
                <a:off x="4848" y="2737"/>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94" name="Line 146"/>
              <p:cNvSpPr>
                <a:spLocks noChangeAspect="1" noChangeShapeType="1"/>
              </p:cNvSpPr>
              <p:nvPr/>
            </p:nvSpPr>
            <p:spPr bwMode="auto">
              <a:xfrm>
                <a:off x="3966" y="2737"/>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95" name="Line 147"/>
              <p:cNvSpPr>
                <a:spLocks noChangeAspect="1" noChangeShapeType="1"/>
              </p:cNvSpPr>
              <p:nvPr/>
            </p:nvSpPr>
            <p:spPr bwMode="auto">
              <a:xfrm rot="5400000">
                <a:off x="3888" y="3251"/>
                <a:ext cx="156"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96" name="Line 148"/>
              <p:cNvSpPr>
                <a:spLocks noChangeAspect="1" noChangeShapeType="1"/>
              </p:cNvSpPr>
              <p:nvPr/>
            </p:nvSpPr>
            <p:spPr bwMode="auto">
              <a:xfrm rot="5400000">
                <a:off x="4926" y="3257"/>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97" name="Line 149"/>
              <p:cNvSpPr>
                <a:spLocks noChangeAspect="1" noChangeShapeType="1"/>
              </p:cNvSpPr>
              <p:nvPr/>
            </p:nvSpPr>
            <p:spPr bwMode="auto">
              <a:xfrm>
                <a:off x="4266" y="2729"/>
                <a:ext cx="443"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98" name="Line 150"/>
              <p:cNvSpPr>
                <a:spLocks noChangeAspect="1" noChangeShapeType="1"/>
              </p:cNvSpPr>
              <p:nvPr/>
            </p:nvSpPr>
            <p:spPr bwMode="auto">
              <a:xfrm rot="5400000">
                <a:off x="3888" y="2807"/>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599" name="Line 151"/>
              <p:cNvSpPr>
                <a:spLocks noChangeAspect="1" noChangeShapeType="1"/>
              </p:cNvSpPr>
              <p:nvPr/>
            </p:nvSpPr>
            <p:spPr bwMode="auto">
              <a:xfrm rot="5400000">
                <a:off x="3888" y="2951"/>
                <a:ext cx="156"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360600" name="Rectangle 152"/>
            <p:cNvSpPr>
              <a:spLocks noChangeAspect="1" noChangeArrowheads="1"/>
            </p:cNvSpPr>
            <p:nvPr/>
          </p:nvSpPr>
          <p:spPr bwMode="auto">
            <a:xfrm>
              <a:off x="2863" y="1981"/>
              <a:ext cx="94" cy="98"/>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60601" name="Line 153"/>
            <p:cNvSpPr>
              <a:spLocks noChangeShapeType="1"/>
            </p:cNvSpPr>
            <p:nvPr/>
          </p:nvSpPr>
          <p:spPr bwMode="auto">
            <a:xfrm flipV="1">
              <a:off x="2953" y="2120"/>
              <a:ext cx="192"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0602" name="Text Box 154"/>
            <p:cNvSpPr txBox="1">
              <a:spLocks noChangeArrowheads="1"/>
            </p:cNvSpPr>
            <p:nvPr/>
          </p:nvSpPr>
          <p:spPr bwMode="auto">
            <a:xfrm>
              <a:off x="2469" y="2267"/>
              <a:ext cx="58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b="1">
                  <a:solidFill>
                    <a:srgbClr val="DC4900"/>
                  </a:solidFill>
                  <a:cs typeface="+mn-cs"/>
                </a:rPr>
                <a:t>SFC</a:t>
              </a:r>
              <a:r>
                <a:rPr lang="en-US" sz="1200" b="1">
                  <a:solidFill>
                    <a:srgbClr val="CC3300"/>
                  </a:solidFill>
                  <a:cs typeface="+mn-cs"/>
                </a:rPr>
                <a:t> </a:t>
              </a:r>
              <a:r>
                <a:rPr lang="en-US" sz="1200" b="1">
                  <a:solidFill>
                    <a:srgbClr val="DC4900"/>
                  </a:solidFill>
                  <a:cs typeface="+mn-cs"/>
                </a:rPr>
                <a:t>index</a:t>
              </a:r>
            </a:p>
          </p:txBody>
        </p:sp>
        <p:sp>
          <p:nvSpPr>
            <p:cNvPr id="360603" name="Text Box 155"/>
            <p:cNvSpPr txBox="1">
              <a:spLocks noChangeAspect="1" noChangeArrowheads="1"/>
            </p:cNvSpPr>
            <p:nvPr/>
          </p:nvSpPr>
          <p:spPr bwMode="auto">
            <a:xfrm>
              <a:off x="2836" y="1943"/>
              <a:ext cx="16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b="1">
                  <a:solidFill>
                    <a:schemeClr val="bg1"/>
                  </a:solidFill>
                  <a:cs typeface="+mn-cs"/>
                </a:rPr>
                <a:t>7</a:t>
              </a:r>
            </a:p>
          </p:txBody>
        </p:sp>
        <p:sp>
          <p:nvSpPr>
            <p:cNvPr id="31758" name="Line 157"/>
            <p:cNvSpPr>
              <a:spLocks noChangeAspect="1" noChangeShapeType="1"/>
            </p:cNvSpPr>
            <p:nvPr/>
          </p:nvSpPr>
          <p:spPr bwMode="auto">
            <a:xfrm flipV="1">
              <a:off x="2650" y="1249"/>
              <a:ext cx="1" cy="924"/>
            </a:xfrm>
            <a:prstGeom prst="line">
              <a:avLst/>
            </a:prstGeom>
            <a:noFill/>
            <a:ln w="254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360607" name="Line 159"/>
            <p:cNvSpPr>
              <a:spLocks noChangeAspect="1" noChangeShapeType="1"/>
            </p:cNvSpPr>
            <p:nvPr/>
          </p:nvSpPr>
          <p:spPr bwMode="auto">
            <a:xfrm>
              <a:off x="2651" y="2170"/>
              <a:ext cx="1038" cy="0"/>
            </a:xfrm>
            <a:prstGeom prst="line">
              <a:avLst/>
            </a:prstGeom>
            <a:noFill/>
            <a:ln w="254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1760" name="Text Box 162"/>
            <p:cNvSpPr txBox="1">
              <a:spLocks noChangeAspect="1" noChangeArrowheads="1"/>
            </p:cNvSpPr>
            <p:nvPr/>
          </p:nvSpPr>
          <p:spPr bwMode="auto">
            <a:xfrm>
              <a:off x="3129" y="2166"/>
              <a:ext cx="901"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000" b="1" dirty="0"/>
            </a:p>
          </p:txBody>
        </p:sp>
        <p:sp>
          <p:nvSpPr>
            <p:cNvPr id="31761" name="Text Box 163"/>
            <p:cNvSpPr txBox="1">
              <a:spLocks noChangeAspect="1" noChangeArrowheads="1"/>
            </p:cNvSpPr>
            <p:nvPr/>
          </p:nvSpPr>
          <p:spPr bwMode="auto">
            <a:xfrm rot="-5400000">
              <a:off x="2174" y="1326"/>
              <a:ext cx="829"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000" b="1" dirty="0"/>
            </a:p>
          </p:txBody>
        </p:sp>
      </p:grpSp>
    </p:spTree>
    <p:extLst>
      <p:ext uri="{BB962C8B-B14F-4D97-AF65-F5344CB8AC3E}">
        <p14:creationId xmlns:p14="http://schemas.microsoft.com/office/powerpoint/2010/main" val="31101278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06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0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457200" y="610892"/>
            <a:ext cx="8229600" cy="806450"/>
          </a:xfrm>
        </p:spPr>
        <p:txBody>
          <a:bodyPr/>
          <a:lstStyle/>
          <a:p>
            <a:pPr eaLnBrk="1" hangingPunct="1">
              <a:defRPr/>
            </a:pPr>
            <a:r>
              <a:rPr lang="en-US" b="1" dirty="0" err="1" smtClean="0">
                <a:cs typeface="+mj-cs"/>
              </a:rPr>
              <a:t>DataSpaces</a:t>
            </a:r>
            <a:r>
              <a:rPr lang="en-US" b="1" dirty="0" smtClean="0">
                <a:cs typeface="+mj-cs"/>
              </a:rPr>
              <a:t>: Query Data</a:t>
            </a:r>
          </a:p>
        </p:txBody>
      </p:sp>
      <p:sp>
        <p:nvSpPr>
          <p:cNvPr id="302401" name="Text Box 321"/>
          <p:cNvSpPr txBox="1">
            <a:spLocks noChangeArrowheads="1"/>
          </p:cNvSpPr>
          <p:nvPr/>
        </p:nvSpPr>
        <p:spPr bwMode="auto">
          <a:xfrm>
            <a:off x="1066800" y="313848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cs typeface="+mn-cs"/>
              </a:rPr>
              <a:t>4</a:t>
            </a:r>
          </a:p>
        </p:txBody>
      </p:sp>
      <p:grpSp>
        <p:nvGrpSpPr>
          <p:cNvPr id="302966" name="Group 886"/>
          <p:cNvGrpSpPr>
            <a:grpSpLocks/>
          </p:cNvGrpSpPr>
          <p:nvPr/>
        </p:nvGrpSpPr>
        <p:grpSpPr bwMode="auto">
          <a:xfrm>
            <a:off x="1295400" y="2033588"/>
            <a:ext cx="1279525" cy="1322387"/>
            <a:chOff x="816" y="1281"/>
            <a:chExt cx="806" cy="833"/>
          </a:xfrm>
        </p:grpSpPr>
        <p:sp>
          <p:nvSpPr>
            <p:cNvPr id="33967" name="Rectangle 318" descr="Light vertical"/>
            <p:cNvSpPr>
              <a:spLocks noChangeArrowheads="1"/>
            </p:cNvSpPr>
            <p:nvPr/>
          </p:nvSpPr>
          <p:spPr bwMode="auto">
            <a:xfrm>
              <a:off x="1420" y="2010"/>
              <a:ext cx="202" cy="104"/>
            </a:xfrm>
            <a:prstGeom prst="rect">
              <a:avLst/>
            </a:prstGeom>
            <a:pattFill prst="ltVert">
              <a:fgClr>
                <a:srgbClr val="000000"/>
              </a:fgClr>
              <a:bgClr>
                <a:srgbClr val="FF0000"/>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968" name="Rectangle 319" descr="Light downward diagonal"/>
            <p:cNvSpPr>
              <a:spLocks noChangeArrowheads="1"/>
            </p:cNvSpPr>
            <p:nvPr/>
          </p:nvSpPr>
          <p:spPr bwMode="auto">
            <a:xfrm>
              <a:off x="1016" y="2010"/>
              <a:ext cx="403" cy="104"/>
            </a:xfrm>
            <a:prstGeom prst="rect">
              <a:avLst/>
            </a:prstGeom>
            <a:pattFill prst="ltDnDiag">
              <a:fgClr>
                <a:srgbClr val="000000"/>
              </a:fgClr>
              <a:bgClr>
                <a:srgbClr val="FFFF00"/>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969" name="Rectangle 320" descr="25%"/>
            <p:cNvSpPr>
              <a:spLocks noChangeArrowheads="1"/>
            </p:cNvSpPr>
            <p:nvPr/>
          </p:nvSpPr>
          <p:spPr bwMode="auto">
            <a:xfrm>
              <a:off x="816" y="2010"/>
              <a:ext cx="202" cy="104"/>
            </a:xfrm>
            <a:prstGeom prst="rect">
              <a:avLst/>
            </a:prstGeom>
            <a:pattFill prst="pct25">
              <a:fgClr>
                <a:srgbClr val="000000"/>
              </a:fgClr>
              <a:bgClr>
                <a:srgbClr val="A35590"/>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2402" name="Line 322"/>
            <p:cNvSpPr>
              <a:spLocks noChangeShapeType="1"/>
            </p:cNvSpPr>
            <p:nvPr/>
          </p:nvSpPr>
          <p:spPr bwMode="auto">
            <a:xfrm flipH="1">
              <a:off x="1368" y="1281"/>
              <a:ext cx="93" cy="7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302405" name="Text Box 325"/>
          <p:cNvSpPr txBox="1">
            <a:spLocks noChangeArrowheads="1"/>
          </p:cNvSpPr>
          <p:nvPr/>
        </p:nvSpPr>
        <p:spPr bwMode="auto">
          <a:xfrm>
            <a:off x="1866900" y="39497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cs typeface="+mn-cs"/>
              </a:rPr>
              <a:t>4</a:t>
            </a:r>
          </a:p>
        </p:txBody>
      </p:sp>
      <p:sp>
        <p:nvSpPr>
          <p:cNvPr id="302406" name="Text Box 326"/>
          <p:cNvSpPr txBox="1">
            <a:spLocks noChangeArrowheads="1"/>
          </p:cNvSpPr>
          <p:nvPr/>
        </p:nvSpPr>
        <p:spPr bwMode="auto">
          <a:xfrm>
            <a:off x="2352675" y="39497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cs typeface="+mn-cs"/>
              </a:rPr>
              <a:t>7</a:t>
            </a:r>
          </a:p>
        </p:txBody>
      </p:sp>
      <p:sp>
        <p:nvSpPr>
          <p:cNvPr id="302407" name="Text Box 327"/>
          <p:cNvSpPr txBox="1">
            <a:spLocks noChangeArrowheads="1"/>
          </p:cNvSpPr>
          <p:nvPr/>
        </p:nvSpPr>
        <p:spPr bwMode="auto">
          <a:xfrm>
            <a:off x="1057275" y="37671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cs typeface="+mn-cs"/>
              </a:rPr>
              <a:t>0</a:t>
            </a:r>
          </a:p>
        </p:txBody>
      </p:sp>
      <p:sp>
        <p:nvSpPr>
          <p:cNvPr id="302408" name="Text Box 328"/>
          <p:cNvSpPr txBox="1">
            <a:spLocks noChangeArrowheads="1"/>
          </p:cNvSpPr>
          <p:nvPr/>
        </p:nvSpPr>
        <p:spPr bwMode="auto">
          <a:xfrm>
            <a:off x="1076325" y="3300413"/>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cs typeface="+mn-cs"/>
              </a:rPr>
              <a:t>3</a:t>
            </a:r>
          </a:p>
        </p:txBody>
      </p:sp>
      <p:grpSp>
        <p:nvGrpSpPr>
          <p:cNvPr id="302965" name="Group 885"/>
          <p:cNvGrpSpPr>
            <a:grpSpLocks/>
          </p:cNvGrpSpPr>
          <p:nvPr/>
        </p:nvGrpSpPr>
        <p:grpSpPr bwMode="auto">
          <a:xfrm>
            <a:off x="1335088" y="2033588"/>
            <a:ext cx="1827212" cy="3509962"/>
            <a:chOff x="841" y="1281"/>
            <a:chExt cx="1151" cy="2211"/>
          </a:xfrm>
        </p:grpSpPr>
        <p:grpSp>
          <p:nvGrpSpPr>
            <p:cNvPr id="33963" name="Group 879"/>
            <p:cNvGrpSpPr>
              <a:grpSpLocks/>
            </p:cNvGrpSpPr>
            <p:nvPr/>
          </p:nvGrpSpPr>
          <p:grpSpPr bwMode="auto">
            <a:xfrm>
              <a:off x="914" y="1281"/>
              <a:ext cx="712" cy="1234"/>
              <a:chOff x="914" y="1281"/>
              <a:chExt cx="712" cy="1234"/>
            </a:xfrm>
          </p:grpSpPr>
          <p:sp>
            <p:nvSpPr>
              <p:cNvPr id="33965" name="Rectangle 324"/>
              <p:cNvSpPr>
                <a:spLocks noChangeArrowheads="1"/>
              </p:cNvSpPr>
              <p:nvPr/>
            </p:nvSpPr>
            <p:spPr bwMode="auto">
              <a:xfrm>
                <a:off x="1223" y="2112"/>
                <a:ext cx="403" cy="403"/>
              </a:xfrm>
              <a:prstGeom prst="rect">
                <a:avLst/>
              </a:prstGeom>
              <a:solidFill>
                <a:srgbClr val="6666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2409" name="Line 329"/>
              <p:cNvSpPr>
                <a:spLocks noChangeShapeType="1"/>
              </p:cNvSpPr>
              <p:nvPr/>
            </p:nvSpPr>
            <p:spPr bwMode="auto">
              <a:xfrm>
                <a:off x="914" y="1281"/>
                <a:ext cx="350" cy="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302410" name="AutoShape 330"/>
            <p:cNvSpPr>
              <a:spLocks noChangeArrowheads="1"/>
            </p:cNvSpPr>
            <p:nvPr/>
          </p:nvSpPr>
          <p:spPr bwMode="auto">
            <a:xfrm>
              <a:off x="841" y="3006"/>
              <a:ext cx="1151" cy="486"/>
            </a:xfrm>
            <a:prstGeom prst="wedgeRoundRectCallout">
              <a:avLst>
                <a:gd name="adj1" fmla="val -24023"/>
                <a:gd name="adj2" fmla="val -132718"/>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sz="1200" b="1">
                  <a:cs typeface="+mn-cs"/>
                </a:rPr>
                <a:t>Generate the clusters associated with the query</a:t>
              </a:r>
              <a:endParaRPr lang="en-US" sz="1200">
                <a:cs typeface="+mn-cs"/>
              </a:endParaRPr>
            </a:p>
          </p:txBody>
        </p:sp>
      </p:grpSp>
      <p:sp>
        <p:nvSpPr>
          <p:cNvPr id="33803" name="Text Box 331"/>
          <p:cNvSpPr txBox="1">
            <a:spLocks noChangeAspect="1" noChangeArrowheads="1"/>
          </p:cNvSpPr>
          <p:nvPr/>
        </p:nvSpPr>
        <p:spPr bwMode="auto">
          <a:xfrm rot="-5400000">
            <a:off x="625475" y="2462213"/>
            <a:ext cx="11303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000" b="1" dirty="0"/>
          </a:p>
        </p:txBody>
      </p:sp>
      <p:sp>
        <p:nvSpPr>
          <p:cNvPr id="33804" name="Text Box 332"/>
          <p:cNvSpPr txBox="1">
            <a:spLocks noChangeAspect="1" noChangeArrowheads="1"/>
          </p:cNvSpPr>
          <p:nvPr/>
        </p:nvSpPr>
        <p:spPr bwMode="auto">
          <a:xfrm>
            <a:off x="2524125" y="3986213"/>
            <a:ext cx="138430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000" b="1" dirty="0"/>
          </a:p>
        </p:txBody>
      </p:sp>
      <p:sp>
        <p:nvSpPr>
          <p:cNvPr id="302413" name="Line 333"/>
          <p:cNvSpPr>
            <a:spLocks noChangeShapeType="1"/>
          </p:cNvSpPr>
          <p:nvPr/>
        </p:nvSpPr>
        <p:spPr bwMode="auto">
          <a:xfrm>
            <a:off x="1304925" y="3978275"/>
            <a:ext cx="1603375" cy="0"/>
          </a:xfrm>
          <a:prstGeom prst="line">
            <a:avLst/>
          </a:prstGeom>
          <a:noFill/>
          <a:ln w="15875">
            <a:solidFill>
              <a:srgbClr val="0000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3806" name="Line 334"/>
          <p:cNvSpPr>
            <a:spLocks noChangeShapeType="1"/>
          </p:cNvSpPr>
          <p:nvPr/>
        </p:nvSpPr>
        <p:spPr bwMode="auto">
          <a:xfrm flipV="1">
            <a:off x="1298575" y="2557463"/>
            <a:ext cx="0" cy="1425575"/>
          </a:xfrm>
          <a:prstGeom prst="line">
            <a:avLst/>
          </a:prstGeom>
          <a:noFill/>
          <a:ln w="15875">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302415" name="Rectangle 335"/>
          <p:cNvSpPr>
            <a:spLocks noChangeArrowheads="1"/>
          </p:cNvSpPr>
          <p:nvPr/>
        </p:nvSpPr>
        <p:spPr bwMode="auto">
          <a:xfrm>
            <a:off x="1300163" y="2720975"/>
            <a:ext cx="1270000" cy="12684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CC9900"/>
                </a:solid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nchor="ctr"/>
          <a:lstStyle/>
          <a:p>
            <a:pPr>
              <a:defRPr/>
            </a:pPr>
            <a:endParaRPr lang="en-US">
              <a:cs typeface="+mn-cs"/>
            </a:endParaRPr>
          </a:p>
        </p:txBody>
      </p:sp>
      <p:sp>
        <p:nvSpPr>
          <p:cNvPr id="302416" name="Line 336"/>
          <p:cNvSpPr>
            <a:spLocks noChangeShapeType="1"/>
          </p:cNvSpPr>
          <p:nvPr/>
        </p:nvSpPr>
        <p:spPr bwMode="auto">
          <a:xfrm>
            <a:off x="1935163" y="2720975"/>
            <a:ext cx="0" cy="12684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17" name="Line 337"/>
          <p:cNvSpPr>
            <a:spLocks noChangeShapeType="1"/>
          </p:cNvSpPr>
          <p:nvPr/>
        </p:nvSpPr>
        <p:spPr bwMode="auto">
          <a:xfrm>
            <a:off x="1300163" y="3348038"/>
            <a:ext cx="127000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18" name="Line 338"/>
          <p:cNvSpPr>
            <a:spLocks noChangeShapeType="1"/>
          </p:cNvSpPr>
          <p:nvPr/>
        </p:nvSpPr>
        <p:spPr bwMode="auto">
          <a:xfrm>
            <a:off x="1612900" y="2720975"/>
            <a:ext cx="0" cy="12684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19" name="Line 339"/>
          <p:cNvSpPr>
            <a:spLocks noChangeShapeType="1"/>
          </p:cNvSpPr>
          <p:nvPr/>
        </p:nvSpPr>
        <p:spPr bwMode="auto">
          <a:xfrm>
            <a:off x="2247900" y="2720975"/>
            <a:ext cx="0" cy="12684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20" name="Line 340"/>
          <p:cNvSpPr>
            <a:spLocks noChangeShapeType="1"/>
          </p:cNvSpPr>
          <p:nvPr/>
        </p:nvSpPr>
        <p:spPr bwMode="auto">
          <a:xfrm>
            <a:off x="1296988" y="3040063"/>
            <a:ext cx="127000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21" name="Line 341"/>
          <p:cNvSpPr>
            <a:spLocks noChangeShapeType="1"/>
          </p:cNvSpPr>
          <p:nvPr/>
        </p:nvSpPr>
        <p:spPr bwMode="auto">
          <a:xfrm>
            <a:off x="1304925" y="3681413"/>
            <a:ext cx="127000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22" name="Line 342"/>
          <p:cNvSpPr>
            <a:spLocks noChangeShapeType="1"/>
          </p:cNvSpPr>
          <p:nvPr/>
        </p:nvSpPr>
        <p:spPr bwMode="auto">
          <a:xfrm>
            <a:off x="1296988" y="2881313"/>
            <a:ext cx="1277937"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23" name="Line 343"/>
          <p:cNvSpPr>
            <a:spLocks noChangeShapeType="1"/>
          </p:cNvSpPr>
          <p:nvPr/>
        </p:nvSpPr>
        <p:spPr bwMode="auto">
          <a:xfrm>
            <a:off x="1296988" y="3192463"/>
            <a:ext cx="1277937"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24" name="Line 344"/>
          <p:cNvSpPr>
            <a:spLocks noChangeShapeType="1"/>
          </p:cNvSpPr>
          <p:nvPr/>
        </p:nvSpPr>
        <p:spPr bwMode="auto">
          <a:xfrm>
            <a:off x="1296988" y="3511550"/>
            <a:ext cx="1277937"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25" name="Line 345"/>
          <p:cNvSpPr>
            <a:spLocks noChangeShapeType="1"/>
          </p:cNvSpPr>
          <p:nvPr/>
        </p:nvSpPr>
        <p:spPr bwMode="auto">
          <a:xfrm>
            <a:off x="1296988" y="3838575"/>
            <a:ext cx="1277937"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26" name="Line 346"/>
          <p:cNvSpPr>
            <a:spLocks noChangeShapeType="1"/>
          </p:cNvSpPr>
          <p:nvPr/>
        </p:nvSpPr>
        <p:spPr bwMode="auto">
          <a:xfrm>
            <a:off x="1450975" y="2720975"/>
            <a:ext cx="0" cy="12684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27" name="Line 347"/>
          <p:cNvSpPr>
            <a:spLocks noChangeShapeType="1"/>
          </p:cNvSpPr>
          <p:nvPr/>
        </p:nvSpPr>
        <p:spPr bwMode="auto">
          <a:xfrm>
            <a:off x="1765300" y="2720975"/>
            <a:ext cx="0" cy="12684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28" name="Line 348"/>
          <p:cNvSpPr>
            <a:spLocks noChangeShapeType="1"/>
          </p:cNvSpPr>
          <p:nvPr/>
        </p:nvSpPr>
        <p:spPr bwMode="auto">
          <a:xfrm>
            <a:off x="2085975" y="2720975"/>
            <a:ext cx="0" cy="12684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29" name="Line 349"/>
          <p:cNvSpPr>
            <a:spLocks noChangeShapeType="1"/>
          </p:cNvSpPr>
          <p:nvPr/>
        </p:nvSpPr>
        <p:spPr bwMode="auto">
          <a:xfrm>
            <a:off x="2422525" y="2720975"/>
            <a:ext cx="0" cy="12684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30" name="Line 350"/>
          <p:cNvSpPr>
            <a:spLocks noChangeShapeType="1"/>
          </p:cNvSpPr>
          <p:nvPr/>
        </p:nvSpPr>
        <p:spPr bwMode="auto">
          <a:xfrm rot="5400000">
            <a:off x="2250281" y="2897982"/>
            <a:ext cx="163513"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31" name="Line 351"/>
          <p:cNvSpPr>
            <a:spLocks noChangeShapeType="1"/>
          </p:cNvSpPr>
          <p:nvPr/>
        </p:nvSpPr>
        <p:spPr bwMode="auto">
          <a:xfrm rot="5400000">
            <a:off x="2083593" y="2897982"/>
            <a:ext cx="163513"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32" name="Line 352"/>
          <p:cNvSpPr>
            <a:spLocks noChangeShapeType="1"/>
          </p:cNvSpPr>
          <p:nvPr/>
        </p:nvSpPr>
        <p:spPr bwMode="auto">
          <a:xfrm>
            <a:off x="2486025" y="2816225"/>
            <a:ext cx="0" cy="30480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33" name="Line 353"/>
          <p:cNvSpPr>
            <a:spLocks noChangeShapeType="1"/>
          </p:cNvSpPr>
          <p:nvPr/>
        </p:nvSpPr>
        <p:spPr bwMode="auto">
          <a:xfrm>
            <a:off x="2012950" y="2816225"/>
            <a:ext cx="0" cy="30480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34" name="Line 354"/>
          <p:cNvSpPr>
            <a:spLocks noChangeShapeType="1"/>
          </p:cNvSpPr>
          <p:nvPr/>
        </p:nvSpPr>
        <p:spPr bwMode="auto">
          <a:xfrm>
            <a:off x="2006600" y="2816225"/>
            <a:ext cx="165100"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35" name="Line 355"/>
          <p:cNvSpPr>
            <a:spLocks noChangeShapeType="1"/>
          </p:cNvSpPr>
          <p:nvPr/>
        </p:nvSpPr>
        <p:spPr bwMode="auto">
          <a:xfrm>
            <a:off x="2325688" y="2816225"/>
            <a:ext cx="165100"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36" name="Line 356"/>
          <p:cNvSpPr>
            <a:spLocks noChangeShapeType="1"/>
          </p:cNvSpPr>
          <p:nvPr/>
        </p:nvSpPr>
        <p:spPr bwMode="auto">
          <a:xfrm>
            <a:off x="2165350" y="2974975"/>
            <a:ext cx="165100"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37" name="Line 357"/>
          <p:cNvSpPr>
            <a:spLocks noChangeShapeType="1"/>
          </p:cNvSpPr>
          <p:nvPr/>
        </p:nvSpPr>
        <p:spPr bwMode="auto">
          <a:xfrm>
            <a:off x="2012950" y="3114675"/>
            <a:ext cx="165100"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38" name="Line 358"/>
          <p:cNvSpPr>
            <a:spLocks noChangeShapeType="1"/>
          </p:cNvSpPr>
          <p:nvPr/>
        </p:nvSpPr>
        <p:spPr bwMode="auto">
          <a:xfrm>
            <a:off x="2319338" y="3114675"/>
            <a:ext cx="165100"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39" name="Line 359"/>
          <p:cNvSpPr>
            <a:spLocks noChangeShapeType="1"/>
          </p:cNvSpPr>
          <p:nvPr/>
        </p:nvSpPr>
        <p:spPr bwMode="auto">
          <a:xfrm rot="5400000">
            <a:off x="2089943" y="3196432"/>
            <a:ext cx="163513"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40" name="Line 360"/>
          <p:cNvSpPr>
            <a:spLocks noChangeShapeType="1"/>
          </p:cNvSpPr>
          <p:nvPr/>
        </p:nvSpPr>
        <p:spPr bwMode="auto">
          <a:xfrm rot="5400000">
            <a:off x="2243931" y="3196432"/>
            <a:ext cx="163513"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grpSp>
        <p:nvGrpSpPr>
          <p:cNvPr id="33833" name="Group 361"/>
          <p:cNvGrpSpPr>
            <a:grpSpLocks/>
          </p:cNvGrpSpPr>
          <p:nvPr/>
        </p:nvGrpSpPr>
        <p:grpSpPr bwMode="auto">
          <a:xfrm>
            <a:off x="1374775" y="2803525"/>
            <a:ext cx="490538" cy="468313"/>
            <a:chOff x="3672" y="2292"/>
            <a:chExt cx="461" cy="443"/>
          </a:xfrm>
        </p:grpSpPr>
        <p:sp>
          <p:nvSpPr>
            <p:cNvPr id="302442" name="Line 362"/>
            <p:cNvSpPr>
              <a:spLocks noChangeShapeType="1"/>
            </p:cNvSpPr>
            <p:nvPr/>
          </p:nvSpPr>
          <p:spPr bwMode="auto">
            <a:xfrm>
              <a:off x="3675" y="2298"/>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43" name="Line 363"/>
            <p:cNvSpPr>
              <a:spLocks noChangeShapeType="1"/>
            </p:cNvSpPr>
            <p:nvPr/>
          </p:nvSpPr>
          <p:spPr bwMode="auto">
            <a:xfrm rot="5400000">
              <a:off x="3906" y="2375"/>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44" name="Line 364"/>
            <p:cNvSpPr>
              <a:spLocks noChangeShapeType="1"/>
            </p:cNvSpPr>
            <p:nvPr/>
          </p:nvSpPr>
          <p:spPr bwMode="auto">
            <a:xfrm>
              <a:off x="3678" y="2292"/>
              <a:ext cx="0" cy="288"/>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45" name="Line 365"/>
            <p:cNvSpPr>
              <a:spLocks noChangeShapeType="1"/>
            </p:cNvSpPr>
            <p:nvPr/>
          </p:nvSpPr>
          <p:spPr bwMode="auto">
            <a:xfrm rot="5400000">
              <a:off x="3745" y="2369"/>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46" name="Line 366"/>
            <p:cNvSpPr>
              <a:spLocks noChangeShapeType="1"/>
            </p:cNvSpPr>
            <p:nvPr/>
          </p:nvSpPr>
          <p:spPr bwMode="auto">
            <a:xfrm>
              <a:off x="4129" y="2298"/>
              <a:ext cx="0" cy="288"/>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47" name="Line 367"/>
            <p:cNvSpPr>
              <a:spLocks noChangeShapeType="1"/>
            </p:cNvSpPr>
            <p:nvPr/>
          </p:nvSpPr>
          <p:spPr bwMode="auto">
            <a:xfrm>
              <a:off x="3978" y="2298"/>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48" name="Line 368"/>
            <p:cNvSpPr>
              <a:spLocks noChangeShapeType="1"/>
            </p:cNvSpPr>
            <p:nvPr/>
          </p:nvSpPr>
          <p:spPr bwMode="auto">
            <a:xfrm>
              <a:off x="3829" y="2442"/>
              <a:ext cx="154"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49" name="Line 369"/>
            <p:cNvSpPr>
              <a:spLocks noChangeShapeType="1"/>
            </p:cNvSpPr>
            <p:nvPr/>
          </p:nvSpPr>
          <p:spPr bwMode="auto">
            <a:xfrm>
              <a:off x="3672" y="2580"/>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50" name="Line 370"/>
            <p:cNvSpPr>
              <a:spLocks noChangeShapeType="1"/>
            </p:cNvSpPr>
            <p:nvPr/>
          </p:nvSpPr>
          <p:spPr bwMode="auto">
            <a:xfrm>
              <a:off x="3978" y="2586"/>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51" name="Line 371"/>
            <p:cNvSpPr>
              <a:spLocks noChangeShapeType="1"/>
            </p:cNvSpPr>
            <p:nvPr/>
          </p:nvSpPr>
          <p:spPr bwMode="auto">
            <a:xfrm rot="5400000">
              <a:off x="3751" y="2658"/>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52" name="Line 372"/>
            <p:cNvSpPr>
              <a:spLocks noChangeShapeType="1"/>
            </p:cNvSpPr>
            <p:nvPr/>
          </p:nvSpPr>
          <p:spPr bwMode="auto">
            <a:xfrm rot="5400000">
              <a:off x="3906" y="2658"/>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grpSp>
      <p:grpSp>
        <p:nvGrpSpPr>
          <p:cNvPr id="33834" name="Group 373"/>
          <p:cNvGrpSpPr>
            <a:grpSpLocks/>
          </p:cNvGrpSpPr>
          <p:nvPr/>
        </p:nvGrpSpPr>
        <p:grpSpPr bwMode="auto">
          <a:xfrm rot="-5400000">
            <a:off x="2011362" y="3440113"/>
            <a:ext cx="487363" cy="471488"/>
            <a:chOff x="3672" y="2292"/>
            <a:chExt cx="461" cy="443"/>
          </a:xfrm>
        </p:grpSpPr>
        <p:sp>
          <p:nvSpPr>
            <p:cNvPr id="302454" name="Line 374"/>
            <p:cNvSpPr>
              <a:spLocks noChangeShapeType="1"/>
            </p:cNvSpPr>
            <p:nvPr/>
          </p:nvSpPr>
          <p:spPr bwMode="auto">
            <a:xfrm>
              <a:off x="3675" y="2296"/>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55" name="Line 375"/>
            <p:cNvSpPr>
              <a:spLocks noChangeShapeType="1"/>
            </p:cNvSpPr>
            <p:nvPr/>
          </p:nvSpPr>
          <p:spPr bwMode="auto">
            <a:xfrm rot="5400000">
              <a:off x="3907" y="2374"/>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56" name="Line 376"/>
            <p:cNvSpPr>
              <a:spLocks noChangeShapeType="1"/>
            </p:cNvSpPr>
            <p:nvPr/>
          </p:nvSpPr>
          <p:spPr bwMode="auto">
            <a:xfrm>
              <a:off x="3677" y="2291"/>
              <a:ext cx="0" cy="288"/>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57" name="Line 377"/>
            <p:cNvSpPr>
              <a:spLocks noChangeShapeType="1"/>
            </p:cNvSpPr>
            <p:nvPr/>
          </p:nvSpPr>
          <p:spPr bwMode="auto">
            <a:xfrm rot="5400000">
              <a:off x="3743" y="2368"/>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58" name="Line 378"/>
            <p:cNvSpPr>
              <a:spLocks noChangeShapeType="1"/>
            </p:cNvSpPr>
            <p:nvPr/>
          </p:nvSpPr>
          <p:spPr bwMode="auto">
            <a:xfrm>
              <a:off x="4128" y="2296"/>
              <a:ext cx="0" cy="288"/>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59" name="Line 379"/>
            <p:cNvSpPr>
              <a:spLocks noChangeShapeType="1"/>
            </p:cNvSpPr>
            <p:nvPr/>
          </p:nvSpPr>
          <p:spPr bwMode="auto">
            <a:xfrm>
              <a:off x="3980" y="2296"/>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60" name="Line 380"/>
            <p:cNvSpPr>
              <a:spLocks noChangeShapeType="1"/>
            </p:cNvSpPr>
            <p:nvPr/>
          </p:nvSpPr>
          <p:spPr bwMode="auto">
            <a:xfrm>
              <a:off x="3830" y="2441"/>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61" name="Line 381"/>
            <p:cNvSpPr>
              <a:spLocks noChangeShapeType="1"/>
            </p:cNvSpPr>
            <p:nvPr/>
          </p:nvSpPr>
          <p:spPr bwMode="auto">
            <a:xfrm>
              <a:off x="3672" y="2580"/>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62" name="Line 382"/>
            <p:cNvSpPr>
              <a:spLocks noChangeShapeType="1"/>
            </p:cNvSpPr>
            <p:nvPr/>
          </p:nvSpPr>
          <p:spPr bwMode="auto">
            <a:xfrm>
              <a:off x="3980" y="2586"/>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63" name="Line 383"/>
            <p:cNvSpPr>
              <a:spLocks noChangeShapeType="1"/>
            </p:cNvSpPr>
            <p:nvPr/>
          </p:nvSpPr>
          <p:spPr bwMode="auto">
            <a:xfrm rot="5400000">
              <a:off x="3749" y="2657"/>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64" name="Line 384"/>
            <p:cNvSpPr>
              <a:spLocks noChangeShapeType="1"/>
            </p:cNvSpPr>
            <p:nvPr/>
          </p:nvSpPr>
          <p:spPr bwMode="auto">
            <a:xfrm rot="5400000">
              <a:off x="3907" y="2657"/>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grpSp>
      <p:sp>
        <p:nvSpPr>
          <p:cNvPr id="302465" name="Line 385"/>
          <p:cNvSpPr>
            <a:spLocks noChangeShapeType="1"/>
          </p:cNvSpPr>
          <p:nvPr/>
        </p:nvSpPr>
        <p:spPr bwMode="auto">
          <a:xfrm>
            <a:off x="2479675" y="3279775"/>
            <a:ext cx="0" cy="30480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66" name="Line 386"/>
          <p:cNvSpPr>
            <a:spLocks noChangeShapeType="1"/>
          </p:cNvSpPr>
          <p:nvPr/>
        </p:nvSpPr>
        <p:spPr bwMode="auto">
          <a:xfrm>
            <a:off x="2319338" y="3279775"/>
            <a:ext cx="165100"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67" name="Line 387"/>
          <p:cNvSpPr>
            <a:spLocks noChangeShapeType="1"/>
          </p:cNvSpPr>
          <p:nvPr/>
        </p:nvSpPr>
        <p:spPr bwMode="auto">
          <a:xfrm>
            <a:off x="1381125" y="3279775"/>
            <a:ext cx="165100"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68" name="Line 388"/>
          <p:cNvSpPr>
            <a:spLocks noChangeShapeType="1"/>
          </p:cNvSpPr>
          <p:nvPr/>
        </p:nvSpPr>
        <p:spPr bwMode="auto">
          <a:xfrm rot="5400000">
            <a:off x="2403475" y="3830638"/>
            <a:ext cx="165100"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69" name="Line 389"/>
          <p:cNvSpPr>
            <a:spLocks noChangeShapeType="1"/>
          </p:cNvSpPr>
          <p:nvPr/>
        </p:nvSpPr>
        <p:spPr bwMode="auto">
          <a:xfrm>
            <a:off x="1700213" y="3273425"/>
            <a:ext cx="471487"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70" name="Line 390"/>
          <p:cNvSpPr>
            <a:spLocks noChangeShapeType="1"/>
          </p:cNvSpPr>
          <p:nvPr/>
        </p:nvSpPr>
        <p:spPr bwMode="auto">
          <a:xfrm rot="5400000">
            <a:off x="1299368" y="3355182"/>
            <a:ext cx="163513"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grpSp>
        <p:nvGrpSpPr>
          <p:cNvPr id="33841" name="Group 391"/>
          <p:cNvGrpSpPr>
            <a:grpSpLocks/>
          </p:cNvGrpSpPr>
          <p:nvPr/>
        </p:nvGrpSpPr>
        <p:grpSpPr bwMode="auto">
          <a:xfrm>
            <a:off x="1374775" y="3429000"/>
            <a:ext cx="471488" cy="484188"/>
            <a:chOff x="842" y="2523"/>
            <a:chExt cx="297" cy="305"/>
          </a:xfrm>
        </p:grpSpPr>
        <p:sp>
          <p:nvSpPr>
            <p:cNvPr id="302472" name="Line 392"/>
            <p:cNvSpPr>
              <a:spLocks noChangeShapeType="1"/>
            </p:cNvSpPr>
            <p:nvPr/>
          </p:nvSpPr>
          <p:spPr bwMode="auto">
            <a:xfrm rot="10800000">
              <a:off x="1035" y="2617"/>
              <a:ext cx="103"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73" name="Line 393"/>
            <p:cNvSpPr>
              <a:spLocks noChangeShapeType="1"/>
            </p:cNvSpPr>
            <p:nvPr/>
          </p:nvSpPr>
          <p:spPr bwMode="auto">
            <a:xfrm rot="5400000">
              <a:off x="1083" y="2575"/>
              <a:ext cx="103"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74" name="Line 394"/>
            <p:cNvSpPr>
              <a:spLocks noChangeShapeType="1"/>
            </p:cNvSpPr>
            <p:nvPr/>
          </p:nvSpPr>
          <p:spPr bwMode="auto">
            <a:xfrm rot="10800000">
              <a:off x="1031" y="2722"/>
              <a:ext cx="103"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75" name="Line 395"/>
            <p:cNvSpPr>
              <a:spLocks noChangeShapeType="1"/>
            </p:cNvSpPr>
            <p:nvPr/>
          </p:nvSpPr>
          <p:spPr bwMode="auto">
            <a:xfrm rot="5400000">
              <a:off x="1042" y="2428"/>
              <a:ext cx="0" cy="193"/>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76" name="Line 396"/>
            <p:cNvSpPr>
              <a:spLocks noChangeShapeType="1"/>
            </p:cNvSpPr>
            <p:nvPr/>
          </p:nvSpPr>
          <p:spPr bwMode="auto">
            <a:xfrm rot="5400000">
              <a:off x="1038" y="2727"/>
              <a:ext cx="0" cy="193"/>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77" name="Line 397"/>
            <p:cNvSpPr>
              <a:spLocks noChangeShapeType="1"/>
            </p:cNvSpPr>
            <p:nvPr/>
          </p:nvSpPr>
          <p:spPr bwMode="auto">
            <a:xfrm rot="5400000">
              <a:off x="1083" y="2776"/>
              <a:ext cx="104"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78" name="Line 398"/>
            <p:cNvSpPr>
              <a:spLocks noChangeShapeType="1"/>
            </p:cNvSpPr>
            <p:nvPr/>
          </p:nvSpPr>
          <p:spPr bwMode="auto">
            <a:xfrm rot="5400000">
              <a:off x="987" y="2669"/>
              <a:ext cx="103"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79" name="Line 399"/>
            <p:cNvSpPr>
              <a:spLocks noChangeShapeType="1"/>
            </p:cNvSpPr>
            <p:nvPr/>
          </p:nvSpPr>
          <p:spPr bwMode="auto">
            <a:xfrm rot="5400000">
              <a:off x="902" y="2581"/>
              <a:ext cx="103"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80" name="Line 400"/>
            <p:cNvSpPr>
              <a:spLocks noChangeShapeType="1"/>
            </p:cNvSpPr>
            <p:nvPr/>
          </p:nvSpPr>
          <p:spPr bwMode="auto">
            <a:xfrm rot="5400000">
              <a:off x="890" y="2776"/>
              <a:ext cx="104"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81" name="Line 401"/>
            <p:cNvSpPr>
              <a:spLocks noChangeShapeType="1"/>
            </p:cNvSpPr>
            <p:nvPr/>
          </p:nvSpPr>
          <p:spPr bwMode="auto">
            <a:xfrm rot="10800000">
              <a:off x="842" y="2625"/>
              <a:ext cx="104"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82" name="Line 402"/>
            <p:cNvSpPr>
              <a:spLocks noChangeShapeType="1"/>
            </p:cNvSpPr>
            <p:nvPr/>
          </p:nvSpPr>
          <p:spPr bwMode="auto">
            <a:xfrm rot="10800000">
              <a:off x="842" y="2728"/>
              <a:ext cx="104"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83" name="Line 403"/>
            <p:cNvSpPr>
              <a:spLocks noChangeShapeType="1"/>
            </p:cNvSpPr>
            <p:nvPr/>
          </p:nvSpPr>
          <p:spPr bwMode="auto">
            <a:xfrm rot="5400000">
              <a:off x="794" y="2776"/>
              <a:ext cx="104"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sp>
          <p:nvSpPr>
            <p:cNvPr id="302484" name="Line 404"/>
            <p:cNvSpPr>
              <a:spLocks noChangeShapeType="1"/>
            </p:cNvSpPr>
            <p:nvPr/>
          </p:nvSpPr>
          <p:spPr bwMode="auto">
            <a:xfrm rot="5400000">
              <a:off x="794" y="2577"/>
              <a:ext cx="103"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5F5F5F">
                        <a:alpha val="74998"/>
                      </a:srgbClr>
                    </a:outerShdw>
                  </a:effectLst>
                </a14:hiddenEffects>
              </a:ext>
            </a:extLst>
          </p:spPr>
          <p:txBody>
            <a:bodyPr/>
            <a:lstStyle/>
            <a:p>
              <a:pPr>
                <a:defRPr/>
              </a:pPr>
              <a:endParaRPr lang="en-US">
                <a:cs typeface="+mn-cs"/>
              </a:endParaRPr>
            </a:p>
          </p:txBody>
        </p:sp>
      </p:grpSp>
      <p:sp>
        <p:nvSpPr>
          <p:cNvPr id="33842" name="Text Box 405"/>
          <p:cNvSpPr txBox="1">
            <a:spLocks noChangeArrowheads="1"/>
          </p:cNvSpPr>
          <p:nvPr/>
        </p:nvSpPr>
        <p:spPr bwMode="auto">
          <a:xfrm>
            <a:off x="5138738" y="2360613"/>
            <a:ext cx="342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0</a:t>
            </a:r>
            <a:endParaRPr lang="en-US" sz="1800"/>
          </a:p>
        </p:txBody>
      </p:sp>
      <p:sp>
        <p:nvSpPr>
          <p:cNvPr id="33843" name="Oval 406"/>
          <p:cNvSpPr>
            <a:spLocks noChangeArrowheads="1"/>
          </p:cNvSpPr>
          <p:nvPr/>
        </p:nvSpPr>
        <p:spPr bwMode="auto">
          <a:xfrm>
            <a:off x="4410075" y="2614613"/>
            <a:ext cx="1284288" cy="1341437"/>
          </a:xfrm>
          <a:prstGeom prst="ellipse">
            <a:avLst/>
          </a:prstGeom>
          <a:noFill/>
          <a:ln w="25400">
            <a:solidFill>
              <a:srgbClr val="8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44" name="Oval 407"/>
          <p:cNvSpPr>
            <a:spLocks noChangeArrowheads="1"/>
          </p:cNvSpPr>
          <p:nvPr/>
        </p:nvSpPr>
        <p:spPr bwMode="auto">
          <a:xfrm>
            <a:off x="5632450" y="3052763"/>
            <a:ext cx="106363" cy="111125"/>
          </a:xfrm>
          <a:prstGeom prst="ellipse">
            <a:avLst/>
          </a:prstGeom>
          <a:solidFill>
            <a:srgbClr val="000000"/>
          </a:solidFill>
          <a:ln w="9525">
            <a:solidFill>
              <a:srgbClr val="000000"/>
            </a:solidFill>
            <a:round/>
            <a:headEnd/>
            <a:tailEnd/>
          </a:ln>
        </p:spPr>
        <p:txBody>
          <a:bodyPr/>
          <a:lstStyle/>
          <a:p>
            <a:endParaRPr lang="en-US"/>
          </a:p>
        </p:txBody>
      </p:sp>
      <p:sp>
        <p:nvSpPr>
          <p:cNvPr id="33845" name="Oval 408"/>
          <p:cNvSpPr>
            <a:spLocks noChangeArrowheads="1"/>
          </p:cNvSpPr>
          <p:nvPr/>
        </p:nvSpPr>
        <p:spPr bwMode="auto">
          <a:xfrm>
            <a:off x="5127625" y="2560638"/>
            <a:ext cx="106363" cy="111125"/>
          </a:xfrm>
          <a:prstGeom prst="ellipse">
            <a:avLst/>
          </a:prstGeom>
          <a:solidFill>
            <a:srgbClr val="000000"/>
          </a:solidFill>
          <a:ln w="9525">
            <a:solidFill>
              <a:srgbClr val="000000"/>
            </a:solidFill>
            <a:round/>
            <a:headEnd/>
            <a:tailEnd/>
          </a:ln>
        </p:spPr>
        <p:txBody>
          <a:bodyPr/>
          <a:lstStyle/>
          <a:p>
            <a:endParaRPr lang="en-US"/>
          </a:p>
        </p:txBody>
      </p:sp>
      <p:sp>
        <p:nvSpPr>
          <p:cNvPr id="33846" name="Oval 409"/>
          <p:cNvSpPr>
            <a:spLocks noChangeArrowheads="1"/>
          </p:cNvSpPr>
          <p:nvPr/>
        </p:nvSpPr>
        <p:spPr bwMode="auto">
          <a:xfrm>
            <a:off x="4370388" y="3357563"/>
            <a:ext cx="107950" cy="111125"/>
          </a:xfrm>
          <a:prstGeom prst="ellipse">
            <a:avLst/>
          </a:prstGeom>
          <a:solidFill>
            <a:schemeClr val="tx1"/>
          </a:solidFill>
          <a:ln w="9525">
            <a:solidFill>
              <a:schemeClr val="tx1"/>
            </a:solidFill>
            <a:round/>
            <a:headEnd/>
            <a:tailEnd/>
          </a:ln>
        </p:spPr>
        <p:txBody>
          <a:bodyPr/>
          <a:lstStyle/>
          <a:p>
            <a:endParaRPr lang="en-US"/>
          </a:p>
        </p:txBody>
      </p:sp>
      <p:sp>
        <p:nvSpPr>
          <p:cNvPr id="33847" name="Oval 410"/>
          <p:cNvSpPr>
            <a:spLocks noChangeArrowheads="1"/>
          </p:cNvSpPr>
          <p:nvPr/>
        </p:nvSpPr>
        <p:spPr bwMode="auto">
          <a:xfrm>
            <a:off x="5119688" y="3884613"/>
            <a:ext cx="107950" cy="112712"/>
          </a:xfrm>
          <a:prstGeom prst="ellipse">
            <a:avLst/>
          </a:prstGeom>
          <a:solidFill>
            <a:schemeClr val="tx1"/>
          </a:solidFill>
          <a:ln w="9525">
            <a:solidFill>
              <a:srgbClr val="000000"/>
            </a:solidFill>
            <a:round/>
            <a:headEnd/>
            <a:tailEnd/>
          </a:ln>
        </p:spPr>
        <p:txBody>
          <a:bodyPr/>
          <a:lstStyle/>
          <a:p>
            <a:endParaRPr lang="en-US"/>
          </a:p>
        </p:txBody>
      </p:sp>
      <p:sp>
        <p:nvSpPr>
          <p:cNvPr id="33848" name="Text Box 411"/>
          <p:cNvSpPr txBox="1">
            <a:spLocks noChangeArrowheads="1"/>
          </p:cNvSpPr>
          <p:nvPr/>
        </p:nvSpPr>
        <p:spPr bwMode="auto">
          <a:xfrm>
            <a:off x="5684838" y="2982913"/>
            <a:ext cx="342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13</a:t>
            </a:r>
            <a:endParaRPr lang="en-US" sz="1800"/>
          </a:p>
        </p:txBody>
      </p:sp>
      <p:sp>
        <p:nvSpPr>
          <p:cNvPr id="33849" name="Text Box 412"/>
          <p:cNvSpPr txBox="1">
            <a:spLocks noChangeArrowheads="1"/>
          </p:cNvSpPr>
          <p:nvPr/>
        </p:nvSpPr>
        <p:spPr bwMode="auto">
          <a:xfrm>
            <a:off x="5005388" y="3690938"/>
            <a:ext cx="342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33</a:t>
            </a:r>
            <a:endParaRPr lang="en-US" sz="1800"/>
          </a:p>
        </p:txBody>
      </p:sp>
      <p:sp>
        <p:nvSpPr>
          <p:cNvPr id="33850" name="Text Box 413"/>
          <p:cNvSpPr txBox="1">
            <a:spLocks noChangeArrowheads="1"/>
          </p:cNvSpPr>
          <p:nvPr/>
        </p:nvSpPr>
        <p:spPr bwMode="auto">
          <a:xfrm>
            <a:off x="4116388" y="3306763"/>
            <a:ext cx="354012"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47</a:t>
            </a:r>
            <a:endParaRPr lang="en-US" sz="1800"/>
          </a:p>
        </p:txBody>
      </p:sp>
      <p:sp>
        <p:nvSpPr>
          <p:cNvPr id="33851" name="Text Box 414"/>
          <p:cNvSpPr txBox="1">
            <a:spLocks noChangeArrowheads="1"/>
          </p:cNvSpPr>
          <p:nvPr/>
        </p:nvSpPr>
        <p:spPr bwMode="auto">
          <a:xfrm>
            <a:off x="4427538" y="2557463"/>
            <a:ext cx="3540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51</a:t>
            </a:r>
            <a:endParaRPr lang="en-US" sz="1800"/>
          </a:p>
        </p:txBody>
      </p:sp>
      <p:sp>
        <p:nvSpPr>
          <p:cNvPr id="33852" name="Arc 415"/>
          <p:cNvSpPr>
            <a:spLocks/>
          </p:cNvSpPr>
          <p:nvPr/>
        </p:nvSpPr>
        <p:spPr bwMode="auto">
          <a:xfrm rot="12966082" flipV="1">
            <a:off x="4730750" y="2614613"/>
            <a:ext cx="428625" cy="558800"/>
          </a:xfrm>
          <a:custGeom>
            <a:avLst/>
            <a:gdLst>
              <a:gd name="T0" fmla="*/ 0 w 21600"/>
              <a:gd name="T1" fmla="*/ 0 h 21600"/>
              <a:gd name="T2" fmla="*/ 428625 w 21600"/>
              <a:gd name="T3" fmla="*/ 558800 h 21600"/>
              <a:gd name="T4" fmla="*/ 0 w 21600"/>
              <a:gd name="T5" fmla="*/ 5588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9525">
            <a:solidFill>
              <a:srgbClr val="0000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53" name="Oval 416"/>
          <p:cNvSpPr>
            <a:spLocks noChangeArrowheads="1"/>
          </p:cNvSpPr>
          <p:nvPr/>
        </p:nvSpPr>
        <p:spPr bwMode="auto">
          <a:xfrm>
            <a:off x="4668838" y="3795713"/>
            <a:ext cx="106362" cy="111125"/>
          </a:xfrm>
          <a:prstGeom prst="ellipse">
            <a:avLst/>
          </a:prstGeom>
          <a:solidFill>
            <a:srgbClr val="000000"/>
          </a:solidFill>
          <a:ln w="9525">
            <a:solidFill>
              <a:srgbClr val="000000"/>
            </a:solidFill>
            <a:round/>
            <a:headEnd/>
            <a:tailEnd/>
          </a:ln>
        </p:spPr>
        <p:txBody>
          <a:bodyPr/>
          <a:lstStyle/>
          <a:p>
            <a:endParaRPr lang="en-US"/>
          </a:p>
        </p:txBody>
      </p:sp>
      <p:sp>
        <p:nvSpPr>
          <p:cNvPr id="33854" name="Text Box 417"/>
          <p:cNvSpPr txBox="1">
            <a:spLocks noChangeArrowheads="1"/>
          </p:cNvSpPr>
          <p:nvPr/>
        </p:nvSpPr>
        <p:spPr bwMode="auto">
          <a:xfrm>
            <a:off x="4433888" y="3763963"/>
            <a:ext cx="40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40</a:t>
            </a:r>
            <a:endParaRPr lang="en-US" sz="1800"/>
          </a:p>
        </p:txBody>
      </p:sp>
      <p:grpSp>
        <p:nvGrpSpPr>
          <p:cNvPr id="302501" name="Group 421"/>
          <p:cNvGrpSpPr>
            <a:grpSpLocks/>
          </p:cNvGrpSpPr>
          <p:nvPr/>
        </p:nvGrpSpPr>
        <p:grpSpPr bwMode="auto">
          <a:xfrm>
            <a:off x="2058988" y="1387475"/>
            <a:ext cx="863600" cy="533400"/>
            <a:chOff x="800" y="1152"/>
            <a:chExt cx="544" cy="336"/>
          </a:xfrm>
        </p:grpSpPr>
        <p:sp>
          <p:nvSpPr>
            <p:cNvPr id="302502" name="Text Box 422"/>
            <p:cNvSpPr txBox="1">
              <a:spLocks noChangeArrowheads="1"/>
            </p:cNvSpPr>
            <p:nvPr/>
          </p:nvSpPr>
          <p:spPr bwMode="auto">
            <a:xfrm>
              <a:off x="816" y="1296"/>
              <a:ext cx="35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cs typeface="+mn-cs"/>
                </a:rPr>
                <a:t>(*, 4)</a:t>
              </a:r>
            </a:p>
          </p:txBody>
        </p:sp>
        <p:sp>
          <p:nvSpPr>
            <p:cNvPr id="302503" name="Text Box 423"/>
            <p:cNvSpPr txBox="1">
              <a:spLocks noChangeArrowheads="1"/>
            </p:cNvSpPr>
            <p:nvPr/>
          </p:nvSpPr>
          <p:spPr bwMode="auto">
            <a:xfrm>
              <a:off x="800" y="1152"/>
              <a:ext cx="54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solidFill>
                    <a:srgbClr val="A35590"/>
                  </a:solidFill>
                  <a:cs typeface="+mn-cs"/>
                </a:rPr>
                <a:t>Query 2:</a:t>
              </a:r>
            </a:p>
          </p:txBody>
        </p:sp>
      </p:grpSp>
      <p:sp>
        <p:nvSpPr>
          <p:cNvPr id="33856" name="Line 426"/>
          <p:cNvSpPr>
            <a:spLocks noChangeShapeType="1"/>
          </p:cNvSpPr>
          <p:nvPr/>
        </p:nvSpPr>
        <p:spPr bwMode="auto">
          <a:xfrm>
            <a:off x="3162300" y="3371850"/>
            <a:ext cx="4572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57" name="Oval 428"/>
          <p:cNvSpPr>
            <a:spLocks noChangeArrowheads="1"/>
          </p:cNvSpPr>
          <p:nvPr/>
        </p:nvSpPr>
        <p:spPr bwMode="auto">
          <a:xfrm>
            <a:off x="4624388" y="2671763"/>
            <a:ext cx="106362" cy="111125"/>
          </a:xfrm>
          <a:prstGeom prst="ellipse">
            <a:avLst/>
          </a:prstGeom>
          <a:solidFill>
            <a:schemeClr val="tx1"/>
          </a:solidFill>
          <a:ln w="9525">
            <a:solidFill>
              <a:srgbClr val="000000"/>
            </a:solidFill>
            <a:round/>
            <a:headEnd/>
            <a:tailEnd/>
          </a:ln>
        </p:spPr>
        <p:txBody>
          <a:bodyPr/>
          <a:lstStyle/>
          <a:p>
            <a:endParaRPr lang="en-US"/>
          </a:p>
        </p:txBody>
      </p:sp>
      <p:grpSp>
        <p:nvGrpSpPr>
          <p:cNvPr id="302969" name="Group 889"/>
          <p:cNvGrpSpPr>
            <a:grpSpLocks/>
          </p:cNvGrpSpPr>
          <p:nvPr/>
        </p:nvGrpSpPr>
        <p:grpSpPr bwMode="auto">
          <a:xfrm>
            <a:off x="4090988" y="1936750"/>
            <a:ext cx="1936750" cy="3606800"/>
            <a:chOff x="2577" y="1220"/>
            <a:chExt cx="1220" cy="2272"/>
          </a:xfrm>
        </p:grpSpPr>
        <p:grpSp>
          <p:nvGrpSpPr>
            <p:cNvPr id="33917" name="Group 883"/>
            <p:cNvGrpSpPr>
              <a:grpSpLocks/>
            </p:cNvGrpSpPr>
            <p:nvPr/>
          </p:nvGrpSpPr>
          <p:grpSpPr bwMode="auto">
            <a:xfrm>
              <a:off x="2577" y="1220"/>
              <a:ext cx="1220" cy="2272"/>
              <a:chOff x="2577" y="1220"/>
              <a:chExt cx="1220" cy="2272"/>
            </a:xfrm>
          </p:grpSpPr>
          <p:sp>
            <p:nvSpPr>
              <p:cNvPr id="302507" name="AutoShape 427"/>
              <p:cNvSpPr>
                <a:spLocks noChangeArrowheads="1"/>
              </p:cNvSpPr>
              <p:nvPr/>
            </p:nvSpPr>
            <p:spPr bwMode="auto">
              <a:xfrm>
                <a:off x="2577" y="3156"/>
                <a:ext cx="1220" cy="336"/>
              </a:xfrm>
              <a:prstGeom prst="wedgeRoundRectCallout">
                <a:avLst>
                  <a:gd name="adj1" fmla="val -16806"/>
                  <a:gd name="adj2" fmla="val -184819"/>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sz="1200" b="1">
                    <a:cs typeface="+mn-cs"/>
                  </a:rPr>
                  <a:t>Query the nodes that store the clusters</a:t>
                </a:r>
              </a:p>
            </p:txBody>
          </p:sp>
          <p:grpSp>
            <p:nvGrpSpPr>
              <p:cNvPr id="33921" name="Group 880"/>
              <p:cNvGrpSpPr>
                <a:grpSpLocks/>
              </p:cNvGrpSpPr>
              <p:nvPr/>
            </p:nvGrpSpPr>
            <p:grpSpPr bwMode="auto">
              <a:xfrm>
                <a:off x="2750" y="1220"/>
                <a:ext cx="582" cy="891"/>
                <a:chOff x="2750" y="1220"/>
                <a:chExt cx="582" cy="891"/>
              </a:xfrm>
            </p:grpSpPr>
            <p:sp>
              <p:nvSpPr>
                <p:cNvPr id="33922" name="Line 430"/>
                <p:cNvSpPr>
                  <a:spLocks noChangeShapeType="1"/>
                </p:cNvSpPr>
                <p:nvPr/>
              </p:nvSpPr>
              <p:spPr bwMode="auto">
                <a:xfrm flipH="1">
                  <a:off x="2961" y="1407"/>
                  <a:ext cx="92" cy="24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923" name="Line 431"/>
                <p:cNvSpPr>
                  <a:spLocks noChangeShapeType="1"/>
                </p:cNvSpPr>
                <p:nvPr/>
              </p:nvSpPr>
              <p:spPr bwMode="auto">
                <a:xfrm>
                  <a:off x="3116" y="1407"/>
                  <a:ext cx="124" cy="19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924" name="Arc 432"/>
                <p:cNvSpPr>
                  <a:spLocks/>
                </p:cNvSpPr>
                <p:nvPr/>
              </p:nvSpPr>
              <p:spPr bwMode="auto">
                <a:xfrm rot="-854938">
                  <a:off x="2750" y="1687"/>
                  <a:ext cx="521" cy="424"/>
                </a:xfrm>
                <a:custGeom>
                  <a:avLst/>
                  <a:gdLst>
                    <a:gd name="T0" fmla="*/ 0 w 27902"/>
                    <a:gd name="T1" fmla="*/ 314 h 21600"/>
                    <a:gd name="T2" fmla="*/ 521 w 27902"/>
                    <a:gd name="T3" fmla="*/ 23 h 21600"/>
                    <a:gd name="T4" fmla="*/ 389 w 27902"/>
                    <a:gd name="T5" fmla="*/ 424 h 21600"/>
                    <a:gd name="T6" fmla="*/ 0 60000 65536"/>
                    <a:gd name="T7" fmla="*/ 0 60000 65536"/>
                    <a:gd name="T8" fmla="*/ 0 60000 65536"/>
                  </a:gdLst>
                  <a:ahLst/>
                  <a:cxnLst>
                    <a:cxn ang="T6">
                      <a:pos x="T0" y="T1"/>
                    </a:cxn>
                    <a:cxn ang="T7">
                      <a:pos x="T2" y="T3"/>
                    </a:cxn>
                    <a:cxn ang="T8">
                      <a:pos x="T4" y="T5"/>
                    </a:cxn>
                  </a:cxnLst>
                  <a:rect l="0" t="0" r="r" b="b"/>
                  <a:pathLst>
                    <a:path w="27902" h="21600" fill="none" extrusionOk="0">
                      <a:moveTo>
                        <a:pt x="0" y="15978"/>
                      </a:moveTo>
                      <a:cubicBezTo>
                        <a:pt x="2541" y="6550"/>
                        <a:pt x="11091" y="-1"/>
                        <a:pt x="20856" y="-1"/>
                      </a:cubicBezTo>
                      <a:cubicBezTo>
                        <a:pt x="23254" y="-1"/>
                        <a:pt x="25635" y="399"/>
                        <a:pt x="27902" y="1181"/>
                      </a:cubicBezTo>
                    </a:path>
                    <a:path w="27902" h="21600" stroke="0" extrusionOk="0">
                      <a:moveTo>
                        <a:pt x="0" y="15978"/>
                      </a:moveTo>
                      <a:cubicBezTo>
                        <a:pt x="2541" y="6550"/>
                        <a:pt x="11091" y="-1"/>
                        <a:pt x="20856" y="-1"/>
                      </a:cubicBezTo>
                      <a:cubicBezTo>
                        <a:pt x="23254" y="-1"/>
                        <a:pt x="25635" y="399"/>
                        <a:pt x="27902" y="1181"/>
                      </a:cubicBezTo>
                      <a:lnTo>
                        <a:pt x="20856" y="21600"/>
                      </a:lnTo>
                      <a:lnTo>
                        <a:pt x="0" y="15978"/>
                      </a:lnTo>
                      <a:close/>
                    </a:path>
                  </a:pathLst>
                </a:custGeom>
                <a:noFill/>
                <a:ln w="63500">
                  <a:solidFill>
                    <a:srgbClr val="666699"/>
                  </a:solidFill>
                  <a:round/>
                  <a:headEnd/>
                  <a:tailEnd/>
                </a:ln>
                <a:extLst>
                  <a:ext uri="{909E8E84-426E-40dd-AFC4-6F175D3DCCD1}">
                    <a14:hiddenFill xmlns:a14="http://schemas.microsoft.com/office/drawing/2010/main">
                      <a:solidFill>
                        <a:srgbClr val="666699"/>
                      </a:solidFill>
                    </a14:hiddenFill>
                  </a:ext>
                </a:extLst>
              </p:spPr>
              <p:txBody>
                <a:bodyPr/>
                <a:lstStyle/>
                <a:p>
                  <a:endParaRPr lang="en-US"/>
                </a:p>
              </p:txBody>
            </p:sp>
            <p:sp>
              <p:nvSpPr>
                <p:cNvPr id="33925" name="Text Box 433"/>
                <p:cNvSpPr txBox="1">
                  <a:spLocks noChangeArrowheads="1"/>
                </p:cNvSpPr>
                <p:nvPr/>
              </p:nvSpPr>
              <p:spPr bwMode="auto">
                <a:xfrm>
                  <a:off x="2900" y="1220"/>
                  <a:ext cx="43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6551AD"/>
                      </a:solidFill>
                    </a:rPr>
                    <a:t>Query 1</a:t>
                  </a:r>
                  <a:endParaRPr lang="en-US" sz="1800" b="1">
                    <a:solidFill>
                      <a:srgbClr val="6551AD"/>
                    </a:solidFill>
                  </a:endParaRPr>
                </a:p>
              </p:txBody>
            </p:sp>
          </p:grpSp>
        </p:grpSp>
        <p:sp>
          <p:nvSpPr>
            <p:cNvPr id="33918" name="Oval 455"/>
            <p:cNvSpPr>
              <a:spLocks noChangeArrowheads="1"/>
            </p:cNvSpPr>
            <p:nvPr/>
          </p:nvSpPr>
          <p:spPr bwMode="auto">
            <a:xfrm>
              <a:off x="2910" y="1682"/>
              <a:ext cx="67" cy="70"/>
            </a:xfrm>
            <a:prstGeom prst="ellipse">
              <a:avLst/>
            </a:prstGeom>
            <a:solidFill>
              <a:srgbClr val="000080"/>
            </a:solidFill>
            <a:ln w="9525">
              <a:solidFill>
                <a:srgbClr val="000000"/>
              </a:solidFill>
              <a:round/>
              <a:headEnd/>
              <a:tailEnd/>
            </a:ln>
          </p:spPr>
          <p:txBody>
            <a:bodyPr/>
            <a:lstStyle/>
            <a:p>
              <a:endParaRPr lang="en-US"/>
            </a:p>
          </p:txBody>
        </p:sp>
        <p:sp>
          <p:nvSpPr>
            <p:cNvPr id="33919" name="Oval 456"/>
            <p:cNvSpPr>
              <a:spLocks noChangeArrowheads="1"/>
            </p:cNvSpPr>
            <p:nvPr/>
          </p:nvSpPr>
          <p:spPr bwMode="auto">
            <a:xfrm>
              <a:off x="3227" y="1611"/>
              <a:ext cx="67" cy="70"/>
            </a:xfrm>
            <a:prstGeom prst="ellipse">
              <a:avLst/>
            </a:prstGeom>
            <a:solidFill>
              <a:srgbClr val="000080"/>
            </a:solidFill>
            <a:ln w="9525">
              <a:solidFill>
                <a:srgbClr val="000000"/>
              </a:solidFill>
              <a:round/>
              <a:headEnd/>
              <a:tailEnd/>
            </a:ln>
          </p:spPr>
          <p:txBody>
            <a:bodyPr/>
            <a:lstStyle/>
            <a:p>
              <a:endParaRPr lang="en-US"/>
            </a:p>
          </p:txBody>
        </p:sp>
      </p:grpSp>
      <p:grpSp>
        <p:nvGrpSpPr>
          <p:cNvPr id="302967" name="Group 887"/>
          <p:cNvGrpSpPr>
            <a:grpSpLocks/>
          </p:cNvGrpSpPr>
          <p:nvPr/>
        </p:nvGrpSpPr>
        <p:grpSpPr bwMode="auto">
          <a:xfrm>
            <a:off x="4371975" y="3228975"/>
            <a:ext cx="1343025" cy="1304925"/>
            <a:chOff x="2754" y="2034"/>
            <a:chExt cx="846" cy="822"/>
          </a:xfrm>
        </p:grpSpPr>
        <p:sp>
          <p:nvSpPr>
            <p:cNvPr id="33909" name="Arc 461"/>
            <p:cNvSpPr>
              <a:spLocks/>
            </p:cNvSpPr>
            <p:nvPr/>
          </p:nvSpPr>
          <p:spPr bwMode="auto">
            <a:xfrm rot="8030517">
              <a:off x="3159" y="2081"/>
              <a:ext cx="206" cy="418"/>
            </a:xfrm>
            <a:custGeom>
              <a:avLst/>
              <a:gdLst>
                <a:gd name="T0" fmla="*/ 62 w 11004"/>
                <a:gd name="T1" fmla="*/ 0 h 21345"/>
                <a:gd name="T2" fmla="*/ 206 w 11004"/>
                <a:gd name="T3" fmla="*/ 54 h 21345"/>
                <a:gd name="T4" fmla="*/ 0 w 11004"/>
                <a:gd name="T5" fmla="*/ 418 h 21345"/>
                <a:gd name="T6" fmla="*/ 0 60000 65536"/>
                <a:gd name="T7" fmla="*/ 0 60000 65536"/>
                <a:gd name="T8" fmla="*/ 0 60000 65536"/>
              </a:gdLst>
              <a:ahLst/>
              <a:cxnLst>
                <a:cxn ang="T6">
                  <a:pos x="T0" y="T1"/>
                </a:cxn>
                <a:cxn ang="T7">
                  <a:pos x="T2" y="T3"/>
                </a:cxn>
                <a:cxn ang="T8">
                  <a:pos x="T4" y="T5"/>
                </a:cxn>
              </a:cxnLst>
              <a:rect l="0" t="0" r="r" b="b"/>
              <a:pathLst>
                <a:path w="11004" h="21345" fill="none" extrusionOk="0">
                  <a:moveTo>
                    <a:pt x="3309" y="0"/>
                  </a:moveTo>
                  <a:cubicBezTo>
                    <a:pt x="6026" y="421"/>
                    <a:pt x="8638" y="1357"/>
                    <a:pt x="11003" y="2758"/>
                  </a:cubicBezTo>
                </a:path>
                <a:path w="11004" h="21345" stroke="0" extrusionOk="0">
                  <a:moveTo>
                    <a:pt x="3309" y="0"/>
                  </a:moveTo>
                  <a:cubicBezTo>
                    <a:pt x="6026" y="421"/>
                    <a:pt x="8638" y="1357"/>
                    <a:pt x="11003" y="2758"/>
                  </a:cubicBezTo>
                  <a:lnTo>
                    <a:pt x="0" y="21345"/>
                  </a:lnTo>
                  <a:lnTo>
                    <a:pt x="3309" y="0"/>
                  </a:lnTo>
                  <a:close/>
                </a:path>
              </a:pathLst>
            </a:custGeom>
            <a:noFill/>
            <a:ln w="63500">
              <a:pattFill prst="ltDnDiag">
                <a:fgClr>
                  <a:srgbClr val="000000"/>
                </a:fgClr>
                <a:bgClr>
                  <a:srgbClr val="FFFF00"/>
                </a:bgClr>
              </a:pattFill>
              <a:round/>
              <a:headEnd/>
              <a:tailEnd/>
            </a:ln>
            <a:extLst>
              <a:ext uri="{909E8E84-426E-40dd-AFC4-6F175D3DCCD1}">
                <a14:hiddenFill xmlns:a14="http://schemas.microsoft.com/office/drawing/2010/main">
                  <a:solidFill>
                    <a:srgbClr val="000000"/>
                  </a:solidFill>
                </a14:hiddenFill>
              </a:ext>
            </a:extLst>
          </p:spPr>
          <p:txBody>
            <a:bodyPr/>
            <a:lstStyle/>
            <a:p>
              <a:endParaRPr lang="en-US"/>
            </a:p>
          </p:txBody>
        </p:sp>
        <p:sp>
          <p:nvSpPr>
            <p:cNvPr id="33910" name="Line 462"/>
            <p:cNvSpPr>
              <a:spLocks noChangeShapeType="1"/>
            </p:cNvSpPr>
            <p:nvPr/>
          </p:nvSpPr>
          <p:spPr bwMode="auto">
            <a:xfrm flipV="1">
              <a:off x="3237" y="2531"/>
              <a:ext cx="19" cy="18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911" name="Text Box 463"/>
            <p:cNvSpPr txBox="1">
              <a:spLocks noChangeArrowheads="1"/>
            </p:cNvSpPr>
            <p:nvPr/>
          </p:nvSpPr>
          <p:spPr bwMode="auto">
            <a:xfrm>
              <a:off x="3116" y="2712"/>
              <a:ext cx="43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A35590"/>
                  </a:solidFill>
                </a:rPr>
                <a:t>Query 2</a:t>
              </a:r>
              <a:endParaRPr lang="en-US" sz="1800" b="1">
                <a:solidFill>
                  <a:srgbClr val="A35590"/>
                </a:solidFill>
              </a:endParaRPr>
            </a:p>
          </p:txBody>
        </p:sp>
        <p:sp>
          <p:nvSpPr>
            <p:cNvPr id="33912" name="Arc 464"/>
            <p:cNvSpPr>
              <a:spLocks/>
            </p:cNvSpPr>
            <p:nvPr/>
          </p:nvSpPr>
          <p:spPr bwMode="auto">
            <a:xfrm rot="4778220">
              <a:off x="3323" y="1888"/>
              <a:ext cx="132" cy="423"/>
            </a:xfrm>
            <a:custGeom>
              <a:avLst/>
              <a:gdLst>
                <a:gd name="T0" fmla="*/ 0 w 7046"/>
                <a:gd name="T1" fmla="*/ 0 h 21600"/>
                <a:gd name="T2" fmla="*/ 132 w 7046"/>
                <a:gd name="T3" fmla="*/ 23 h 21600"/>
                <a:gd name="T4" fmla="*/ 0 w 7046"/>
                <a:gd name="T5" fmla="*/ 423 h 21600"/>
                <a:gd name="T6" fmla="*/ 0 60000 65536"/>
                <a:gd name="T7" fmla="*/ 0 60000 65536"/>
                <a:gd name="T8" fmla="*/ 0 60000 65536"/>
              </a:gdLst>
              <a:ahLst/>
              <a:cxnLst>
                <a:cxn ang="T6">
                  <a:pos x="T0" y="T1"/>
                </a:cxn>
                <a:cxn ang="T7">
                  <a:pos x="T2" y="T3"/>
                </a:cxn>
                <a:cxn ang="T8">
                  <a:pos x="T4" y="T5"/>
                </a:cxn>
              </a:cxnLst>
              <a:rect l="0" t="0" r="r" b="b"/>
              <a:pathLst>
                <a:path w="7046" h="21600" fill="none" extrusionOk="0">
                  <a:moveTo>
                    <a:pt x="0" y="-1"/>
                  </a:moveTo>
                  <a:cubicBezTo>
                    <a:pt x="2398" y="-1"/>
                    <a:pt x="4779" y="399"/>
                    <a:pt x="7046" y="1181"/>
                  </a:cubicBezTo>
                </a:path>
                <a:path w="7046" h="21600" stroke="0" extrusionOk="0">
                  <a:moveTo>
                    <a:pt x="0" y="-1"/>
                  </a:moveTo>
                  <a:cubicBezTo>
                    <a:pt x="2398" y="-1"/>
                    <a:pt x="4779" y="399"/>
                    <a:pt x="7046" y="1181"/>
                  </a:cubicBezTo>
                  <a:lnTo>
                    <a:pt x="0" y="21600"/>
                  </a:lnTo>
                  <a:lnTo>
                    <a:pt x="0" y="-1"/>
                  </a:lnTo>
                  <a:close/>
                </a:path>
              </a:pathLst>
            </a:custGeom>
            <a:noFill/>
            <a:ln w="63500">
              <a:pattFill prst="pct25">
                <a:fgClr>
                  <a:srgbClr val="000000"/>
                </a:fgClr>
                <a:bgClr>
                  <a:srgbClr val="A35590"/>
                </a:bgClr>
              </a:pattFill>
              <a:round/>
              <a:headEnd/>
              <a:tailEnd/>
            </a:ln>
            <a:extLst>
              <a:ext uri="{909E8E84-426E-40dd-AFC4-6F175D3DCCD1}">
                <a14:hiddenFill xmlns:a14="http://schemas.microsoft.com/office/drawing/2010/main">
                  <a:solidFill>
                    <a:srgbClr val="000000"/>
                  </a:solidFill>
                </a14:hiddenFill>
              </a:ext>
            </a:extLst>
          </p:spPr>
          <p:txBody>
            <a:bodyPr/>
            <a:lstStyle/>
            <a:p>
              <a:endParaRPr lang="en-US"/>
            </a:p>
          </p:txBody>
        </p:sp>
        <p:sp>
          <p:nvSpPr>
            <p:cNvPr id="33913" name="Arc 465"/>
            <p:cNvSpPr>
              <a:spLocks/>
            </p:cNvSpPr>
            <p:nvPr/>
          </p:nvSpPr>
          <p:spPr bwMode="auto">
            <a:xfrm rot="-7505208">
              <a:off x="2919" y="1922"/>
              <a:ext cx="132" cy="423"/>
            </a:xfrm>
            <a:custGeom>
              <a:avLst/>
              <a:gdLst>
                <a:gd name="T0" fmla="*/ 0 w 7046"/>
                <a:gd name="T1" fmla="*/ 0 h 21600"/>
                <a:gd name="T2" fmla="*/ 132 w 7046"/>
                <a:gd name="T3" fmla="*/ 23 h 21600"/>
                <a:gd name="T4" fmla="*/ 0 w 7046"/>
                <a:gd name="T5" fmla="*/ 423 h 21600"/>
                <a:gd name="T6" fmla="*/ 0 60000 65536"/>
                <a:gd name="T7" fmla="*/ 0 60000 65536"/>
                <a:gd name="T8" fmla="*/ 0 60000 65536"/>
              </a:gdLst>
              <a:ahLst/>
              <a:cxnLst>
                <a:cxn ang="T6">
                  <a:pos x="T0" y="T1"/>
                </a:cxn>
                <a:cxn ang="T7">
                  <a:pos x="T2" y="T3"/>
                </a:cxn>
                <a:cxn ang="T8">
                  <a:pos x="T4" y="T5"/>
                </a:cxn>
              </a:cxnLst>
              <a:rect l="0" t="0" r="r" b="b"/>
              <a:pathLst>
                <a:path w="7046" h="21600" fill="none" extrusionOk="0">
                  <a:moveTo>
                    <a:pt x="0" y="-1"/>
                  </a:moveTo>
                  <a:cubicBezTo>
                    <a:pt x="2398" y="-1"/>
                    <a:pt x="4779" y="399"/>
                    <a:pt x="7046" y="1181"/>
                  </a:cubicBezTo>
                </a:path>
                <a:path w="7046" h="21600" stroke="0" extrusionOk="0">
                  <a:moveTo>
                    <a:pt x="0" y="-1"/>
                  </a:moveTo>
                  <a:cubicBezTo>
                    <a:pt x="2398" y="-1"/>
                    <a:pt x="4779" y="399"/>
                    <a:pt x="7046" y="1181"/>
                  </a:cubicBezTo>
                  <a:lnTo>
                    <a:pt x="0" y="21600"/>
                  </a:lnTo>
                  <a:lnTo>
                    <a:pt x="0" y="-1"/>
                  </a:lnTo>
                  <a:close/>
                </a:path>
              </a:pathLst>
            </a:custGeom>
            <a:noFill/>
            <a:ln w="63500">
              <a:pattFill prst="ltVert">
                <a:fgClr>
                  <a:srgbClr val="000000"/>
                </a:fgClr>
                <a:bgClr>
                  <a:srgbClr val="FF0000"/>
                </a:bgClr>
              </a:pattFill>
              <a:round/>
              <a:headEnd/>
              <a:tailEnd/>
            </a:ln>
            <a:extLst>
              <a:ext uri="{909E8E84-426E-40dd-AFC4-6F175D3DCCD1}">
                <a14:hiddenFill xmlns:a14="http://schemas.microsoft.com/office/drawing/2010/main">
                  <a:solidFill>
                    <a:srgbClr val="000000"/>
                  </a:solidFill>
                </a14:hiddenFill>
              </a:ext>
            </a:extLst>
          </p:spPr>
          <p:txBody>
            <a:bodyPr/>
            <a:lstStyle/>
            <a:p>
              <a:endParaRPr lang="en-US"/>
            </a:p>
          </p:txBody>
        </p:sp>
        <p:sp>
          <p:nvSpPr>
            <p:cNvPr id="33914" name="Line 466"/>
            <p:cNvSpPr>
              <a:spLocks noChangeShapeType="1"/>
            </p:cNvSpPr>
            <p:nvPr/>
          </p:nvSpPr>
          <p:spPr bwMode="auto">
            <a:xfrm flipH="1" flipV="1">
              <a:off x="2832" y="2170"/>
              <a:ext cx="364" cy="54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915" name="Oval 488"/>
            <p:cNvSpPr>
              <a:spLocks noChangeArrowheads="1"/>
            </p:cNvSpPr>
            <p:nvPr/>
          </p:nvSpPr>
          <p:spPr bwMode="auto">
            <a:xfrm>
              <a:off x="2754" y="2115"/>
              <a:ext cx="68" cy="70"/>
            </a:xfrm>
            <a:prstGeom prst="ellipse">
              <a:avLst/>
            </a:prstGeom>
            <a:solidFill>
              <a:srgbClr val="A35590"/>
            </a:solidFill>
            <a:ln w="9525">
              <a:solidFill>
                <a:schemeClr val="tx1"/>
              </a:solidFill>
              <a:round/>
              <a:headEnd/>
              <a:tailEnd/>
            </a:ln>
          </p:spPr>
          <p:txBody>
            <a:bodyPr/>
            <a:lstStyle/>
            <a:p>
              <a:endParaRPr lang="en-US"/>
            </a:p>
          </p:txBody>
        </p:sp>
        <p:sp>
          <p:nvSpPr>
            <p:cNvPr id="33916" name="Oval 489"/>
            <p:cNvSpPr>
              <a:spLocks noChangeArrowheads="1"/>
            </p:cNvSpPr>
            <p:nvPr/>
          </p:nvSpPr>
          <p:spPr bwMode="auto">
            <a:xfrm>
              <a:off x="3225" y="2448"/>
              <a:ext cx="68" cy="70"/>
            </a:xfrm>
            <a:prstGeom prst="ellipse">
              <a:avLst/>
            </a:prstGeom>
            <a:solidFill>
              <a:srgbClr val="A35590"/>
            </a:solidFill>
            <a:ln w="9525">
              <a:solidFill>
                <a:schemeClr val="tx1"/>
              </a:solidFill>
              <a:round/>
              <a:headEnd/>
              <a:tailEnd/>
            </a:ln>
          </p:spPr>
          <p:txBody>
            <a:bodyPr/>
            <a:lstStyle/>
            <a:p>
              <a:endParaRPr lang="en-US"/>
            </a:p>
          </p:txBody>
        </p:sp>
      </p:grpSp>
      <p:grpSp>
        <p:nvGrpSpPr>
          <p:cNvPr id="302916" name="Group 836"/>
          <p:cNvGrpSpPr>
            <a:grpSpLocks/>
          </p:cNvGrpSpPr>
          <p:nvPr/>
        </p:nvGrpSpPr>
        <p:grpSpPr bwMode="auto">
          <a:xfrm>
            <a:off x="874713" y="1403350"/>
            <a:ext cx="938212" cy="533400"/>
            <a:chOff x="336" y="720"/>
            <a:chExt cx="591" cy="336"/>
          </a:xfrm>
        </p:grpSpPr>
        <p:sp>
          <p:nvSpPr>
            <p:cNvPr id="302917" name="Text Box 837"/>
            <p:cNvSpPr txBox="1">
              <a:spLocks noChangeArrowheads="1"/>
            </p:cNvSpPr>
            <p:nvPr/>
          </p:nvSpPr>
          <p:spPr bwMode="auto">
            <a:xfrm>
              <a:off x="384" y="864"/>
              <a:ext cx="54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cs typeface="+mn-cs"/>
                </a:rPr>
                <a:t>(4-7,0-3)</a:t>
              </a:r>
            </a:p>
          </p:txBody>
        </p:sp>
        <p:sp>
          <p:nvSpPr>
            <p:cNvPr id="302918" name="Text Box 838"/>
            <p:cNvSpPr txBox="1">
              <a:spLocks noChangeArrowheads="1"/>
            </p:cNvSpPr>
            <p:nvPr/>
          </p:nvSpPr>
          <p:spPr bwMode="auto">
            <a:xfrm>
              <a:off x="336" y="720"/>
              <a:ext cx="54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solidFill>
                    <a:srgbClr val="6551AD"/>
                  </a:solidFill>
                  <a:cs typeface="+mn-cs"/>
                </a:rPr>
                <a:t>Query 1:</a:t>
              </a:r>
            </a:p>
          </p:txBody>
        </p:sp>
      </p:grpSp>
      <p:grpSp>
        <p:nvGrpSpPr>
          <p:cNvPr id="302970" name="Group 890"/>
          <p:cNvGrpSpPr>
            <a:grpSpLocks/>
          </p:cNvGrpSpPr>
          <p:nvPr/>
        </p:nvGrpSpPr>
        <p:grpSpPr bwMode="auto">
          <a:xfrm>
            <a:off x="5289550" y="2165350"/>
            <a:ext cx="3271838" cy="3436938"/>
            <a:chOff x="3332" y="1364"/>
            <a:chExt cx="2061" cy="2165"/>
          </a:xfrm>
        </p:grpSpPr>
        <p:sp>
          <p:nvSpPr>
            <p:cNvPr id="302548" name="Text Box 468"/>
            <p:cNvSpPr txBox="1">
              <a:spLocks noChangeArrowheads="1"/>
            </p:cNvSpPr>
            <p:nvPr/>
          </p:nvSpPr>
          <p:spPr bwMode="auto">
            <a:xfrm>
              <a:off x="4533" y="2546"/>
              <a:ext cx="81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a:cs typeface="+mn-cs"/>
                </a:rPr>
                <a:t>Matching data</a:t>
              </a:r>
            </a:p>
          </p:txBody>
        </p:sp>
        <p:grpSp>
          <p:nvGrpSpPr>
            <p:cNvPr id="33884" name="Group 884"/>
            <p:cNvGrpSpPr>
              <a:grpSpLocks/>
            </p:cNvGrpSpPr>
            <p:nvPr/>
          </p:nvGrpSpPr>
          <p:grpSpPr bwMode="auto">
            <a:xfrm>
              <a:off x="3332" y="1364"/>
              <a:ext cx="2061" cy="2165"/>
              <a:chOff x="3332" y="1364"/>
              <a:chExt cx="2061" cy="2165"/>
            </a:xfrm>
          </p:grpSpPr>
          <p:sp>
            <p:nvSpPr>
              <p:cNvPr id="302539" name="AutoShape 459"/>
              <p:cNvSpPr>
                <a:spLocks noChangeArrowheads="1"/>
              </p:cNvSpPr>
              <p:nvPr/>
            </p:nvSpPr>
            <p:spPr bwMode="auto">
              <a:xfrm>
                <a:off x="4287" y="3219"/>
                <a:ext cx="1106" cy="310"/>
              </a:xfrm>
              <a:prstGeom prst="wedgeRoundRectCallout">
                <a:avLst>
                  <a:gd name="adj1" fmla="val -16005"/>
                  <a:gd name="adj2" fmla="val -190000"/>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rIns="0"/>
              <a:lstStyle/>
              <a:p>
                <a:pPr algn="ctr">
                  <a:defRPr/>
                </a:pPr>
                <a:r>
                  <a:rPr lang="en-US" sz="1200" b="1">
                    <a:cs typeface="+mn-cs"/>
                  </a:rPr>
                  <a:t>Send the results to the requesting node</a:t>
                </a:r>
              </a:p>
            </p:txBody>
          </p:sp>
          <p:grpSp>
            <p:nvGrpSpPr>
              <p:cNvPr id="33886" name="Group 881"/>
              <p:cNvGrpSpPr>
                <a:grpSpLocks/>
              </p:cNvGrpSpPr>
              <p:nvPr/>
            </p:nvGrpSpPr>
            <p:grpSpPr bwMode="auto">
              <a:xfrm>
                <a:off x="3332" y="1364"/>
                <a:ext cx="1597" cy="551"/>
                <a:chOff x="3332" y="1364"/>
                <a:chExt cx="1597" cy="551"/>
              </a:xfrm>
            </p:grpSpPr>
            <p:sp>
              <p:nvSpPr>
                <p:cNvPr id="33887" name="Line 839"/>
                <p:cNvSpPr>
                  <a:spLocks noChangeShapeType="1"/>
                </p:cNvSpPr>
                <p:nvPr/>
              </p:nvSpPr>
              <p:spPr bwMode="auto">
                <a:xfrm>
                  <a:off x="3332" y="1364"/>
                  <a:ext cx="1147" cy="33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33888" name="Group 841"/>
                <p:cNvGrpSpPr>
                  <a:grpSpLocks noChangeAspect="1"/>
                </p:cNvGrpSpPr>
                <p:nvPr/>
              </p:nvGrpSpPr>
              <p:grpSpPr bwMode="auto">
                <a:xfrm>
                  <a:off x="4544" y="1500"/>
                  <a:ext cx="385" cy="415"/>
                  <a:chOff x="4416" y="2208"/>
                  <a:chExt cx="624" cy="672"/>
                </a:xfrm>
              </p:grpSpPr>
              <p:grpSp>
                <p:nvGrpSpPr>
                  <p:cNvPr id="33889" name="Group 842"/>
                  <p:cNvGrpSpPr>
                    <a:grpSpLocks noChangeAspect="1"/>
                  </p:cNvGrpSpPr>
                  <p:nvPr/>
                </p:nvGrpSpPr>
                <p:grpSpPr bwMode="auto">
                  <a:xfrm>
                    <a:off x="4416" y="2208"/>
                    <a:ext cx="432" cy="480"/>
                    <a:chOff x="432" y="864"/>
                    <a:chExt cx="480" cy="576"/>
                  </a:xfrm>
                </p:grpSpPr>
                <p:sp>
                  <p:nvSpPr>
                    <p:cNvPr id="302923" name="Rectangle 843"/>
                    <p:cNvSpPr>
                      <a:spLocks noChangeAspect="1" noChangeArrowheads="1"/>
                    </p:cNvSpPr>
                    <p:nvPr/>
                  </p:nvSpPr>
                  <p:spPr bwMode="auto">
                    <a:xfrm>
                      <a:off x="432" y="864"/>
                      <a:ext cx="481" cy="575"/>
                    </a:xfrm>
                    <a:prstGeom prst="rect">
                      <a:avLst/>
                    </a:prstGeom>
                    <a:solidFill>
                      <a:schemeClr val="bg1"/>
                    </a:solidFill>
                    <a:ln w="9525">
                      <a:solidFill>
                        <a:srgbClr val="333399"/>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2924" name="Freeform 844"/>
                    <p:cNvSpPr>
                      <a:spLocks noChangeAspect="1"/>
                    </p:cNvSpPr>
                    <p:nvPr/>
                  </p:nvSpPr>
                  <p:spPr bwMode="auto">
                    <a:xfrm>
                      <a:off x="481" y="959"/>
                      <a:ext cx="337" cy="49"/>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2925" name="Freeform 845"/>
                    <p:cNvSpPr>
                      <a:spLocks noChangeAspect="1"/>
                    </p:cNvSpPr>
                    <p:nvPr/>
                  </p:nvSpPr>
                  <p:spPr bwMode="auto">
                    <a:xfrm>
                      <a:off x="481" y="1080"/>
                      <a:ext cx="337" cy="49"/>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2926" name="Freeform 846"/>
                    <p:cNvSpPr>
                      <a:spLocks noChangeAspect="1"/>
                    </p:cNvSpPr>
                    <p:nvPr/>
                  </p:nvSpPr>
                  <p:spPr bwMode="auto">
                    <a:xfrm>
                      <a:off x="491" y="1194"/>
                      <a:ext cx="337" cy="47"/>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2927" name="Freeform 847"/>
                    <p:cNvSpPr>
                      <a:spLocks noChangeAspect="1"/>
                    </p:cNvSpPr>
                    <p:nvPr/>
                  </p:nvSpPr>
                  <p:spPr bwMode="auto">
                    <a:xfrm>
                      <a:off x="499" y="1295"/>
                      <a:ext cx="337" cy="49"/>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33890" name="Group 848"/>
                  <p:cNvGrpSpPr>
                    <a:grpSpLocks noChangeAspect="1"/>
                  </p:cNvGrpSpPr>
                  <p:nvPr/>
                </p:nvGrpSpPr>
                <p:grpSpPr bwMode="auto">
                  <a:xfrm>
                    <a:off x="4512" y="2304"/>
                    <a:ext cx="432" cy="480"/>
                    <a:chOff x="432" y="864"/>
                    <a:chExt cx="480" cy="576"/>
                  </a:xfrm>
                </p:grpSpPr>
                <p:sp>
                  <p:nvSpPr>
                    <p:cNvPr id="302929" name="Rectangle 849"/>
                    <p:cNvSpPr>
                      <a:spLocks noChangeAspect="1" noChangeArrowheads="1"/>
                    </p:cNvSpPr>
                    <p:nvPr/>
                  </p:nvSpPr>
                  <p:spPr bwMode="auto">
                    <a:xfrm>
                      <a:off x="432" y="863"/>
                      <a:ext cx="481" cy="577"/>
                    </a:xfrm>
                    <a:prstGeom prst="rect">
                      <a:avLst/>
                    </a:prstGeom>
                    <a:solidFill>
                      <a:schemeClr val="bg1"/>
                    </a:solidFill>
                    <a:ln w="9525">
                      <a:solidFill>
                        <a:srgbClr val="333399"/>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2930" name="Freeform 850"/>
                    <p:cNvSpPr>
                      <a:spLocks noChangeAspect="1"/>
                    </p:cNvSpPr>
                    <p:nvPr/>
                  </p:nvSpPr>
                  <p:spPr bwMode="auto">
                    <a:xfrm>
                      <a:off x="480" y="961"/>
                      <a:ext cx="337" cy="47"/>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2931" name="Freeform 851"/>
                    <p:cNvSpPr>
                      <a:spLocks noChangeAspect="1"/>
                    </p:cNvSpPr>
                    <p:nvPr/>
                  </p:nvSpPr>
                  <p:spPr bwMode="auto">
                    <a:xfrm>
                      <a:off x="480" y="1079"/>
                      <a:ext cx="337" cy="49"/>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2932" name="Freeform 852"/>
                    <p:cNvSpPr>
                      <a:spLocks noChangeAspect="1"/>
                    </p:cNvSpPr>
                    <p:nvPr/>
                  </p:nvSpPr>
                  <p:spPr bwMode="auto">
                    <a:xfrm>
                      <a:off x="491" y="1194"/>
                      <a:ext cx="337" cy="49"/>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2933" name="Freeform 853"/>
                    <p:cNvSpPr>
                      <a:spLocks noChangeAspect="1"/>
                    </p:cNvSpPr>
                    <p:nvPr/>
                  </p:nvSpPr>
                  <p:spPr bwMode="auto">
                    <a:xfrm>
                      <a:off x="498" y="1297"/>
                      <a:ext cx="337" cy="49"/>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33891" name="Group 854"/>
                  <p:cNvGrpSpPr>
                    <a:grpSpLocks noChangeAspect="1"/>
                  </p:cNvGrpSpPr>
                  <p:nvPr/>
                </p:nvGrpSpPr>
                <p:grpSpPr bwMode="auto">
                  <a:xfrm>
                    <a:off x="4608" y="2400"/>
                    <a:ext cx="432" cy="480"/>
                    <a:chOff x="432" y="864"/>
                    <a:chExt cx="480" cy="576"/>
                  </a:xfrm>
                </p:grpSpPr>
                <p:sp>
                  <p:nvSpPr>
                    <p:cNvPr id="302935" name="Rectangle 855"/>
                    <p:cNvSpPr>
                      <a:spLocks noChangeAspect="1" noChangeArrowheads="1"/>
                    </p:cNvSpPr>
                    <p:nvPr/>
                  </p:nvSpPr>
                  <p:spPr bwMode="auto">
                    <a:xfrm>
                      <a:off x="431" y="865"/>
                      <a:ext cx="481" cy="575"/>
                    </a:xfrm>
                    <a:prstGeom prst="rect">
                      <a:avLst/>
                    </a:prstGeom>
                    <a:solidFill>
                      <a:schemeClr val="bg1"/>
                    </a:solidFill>
                    <a:ln w="9525">
                      <a:solidFill>
                        <a:srgbClr val="333399"/>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2936" name="Freeform 856"/>
                    <p:cNvSpPr>
                      <a:spLocks noChangeAspect="1"/>
                    </p:cNvSpPr>
                    <p:nvPr/>
                  </p:nvSpPr>
                  <p:spPr bwMode="auto">
                    <a:xfrm>
                      <a:off x="480" y="960"/>
                      <a:ext cx="337" cy="49"/>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2937" name="Freeform 857"/>
                    <p:cNvSpPr>
                      <a:spLocks noChangeAspect="1"/>
                    </p:cNvSpPr>
                    <p:nvPr/>
                  </p:nvSpPr>
                  <p:spPr bwMode="auto">
                    <a:xfrm>
                      <a:off x="480" y="1081"/>
                      <a:ext cx="337" cy="49"/>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2938" name="Freeform 858"/>
                    <p:cNvSpPr>
                      <a:spLocks noChangeAspect="1"/>
                    </p:cNvSpPr>
                    <p:nvPr/>
                  </p:nvSpPr>
                  <p:spPr bwMode="auto">
                    <a:xfrm>
                      <a:off x="491" y="1195"/>
                      <a:ext cx="337" cy="47"/>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2939" name="Freeform 859"/>
                    <p:cNvSpPr>
                      <a:spLocks noChangeAspect="1"/>
                    </p:cNvSpPr>
                    <p:nvPr/>
                  </p:nvSpPr>
                  <p:spPr bwMode="auto">
                    <a:xfrm>
                      <a:off x="498" y="1296"/>
                      <a:ext cx="337" cy="49"/>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grpSp>
        </p:grpSp>
      </p:grpSp>
      <p:grpSp>
        <p:nvGrpSpPr>
          <p:cNvPr id="302968" name="Group 888"/>
          <p:cNvGrpSpPr>
            <a:grpSpLocks/>
          </p:cNvGrpSpPr>
          <p:nvPr/>
        </p:nvGrpSpPr>
        <p:grpSpPr bwMode="auto">
          <a:xfrm>
            <a:off x="5481638" y="3260725"/>
            <a:ext cx="2325687" cy="963613"/>
            <a:chOff x="3453" y="2054"/>
            <a:chExt cx="1465" cy="607"/>
          </a:xfrm>
        </p:grpSpPr>
        <p:sp>
          <p:nvSpPr>
            <p:cNvPr id="302920" name="Line 840"/>
            <p:cNvSpPr>
              <a:spLocks noChangeShapeType="1"/>
            </p:cNvSpPr>
            <p:nvPr/>
          </p:nvSpPr>
          <p:spPr bwMode="auto">
            <a:xfrm flipV="1">
              <a:off x="3453" y="2284"/>
              <a:ext cx="1026" cy="37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a:defRPr/>
              </a:pPr>
              <a:endParaRPr lang="en-US">
                <a:cs typeface="+mn-cs"/>
              </a:endParaRPr>
            </a:p>
          </p:txBody>
        </p:sp>
        <p:grpSp>
          <p:nvGrpSpPr>
            <p:cNvPr id="33864" name="Group 860"/>
            <p:cNvGrpSpPr>
              <a:grpSpLocks noChangeAspect="1"/>
            </p:cNvGrpSpPr>
            <p:nvPr/>
          </p:nvGrpSpPr>
          <p:grpSpPr bwMode="auto">
            <a:xfrm>
              <a:off x="4533" y="2054"/>
              <a:ext cx="385" cy="415"/>
              <a:chOff x="4416" y="2208"/>
              <a:chExt cx="624" cy="672"/>
            </a:xfrm>
          </p:grpSpPr>
          <p:grpSp>
            <p:nvGrpSpPr>
              <p:cNvPr id="33865" name="Group 861"/>
              <p:cNvGrpSpPr>
                <a:grpSpLocks noChangeAspect="1"/>
              </p:cNvGrpSpPr>
              <p:nvPr/>
            </p:nvGrpSpPr>
            <p:grpSpPr bwMode="auto">
              <a:xfrm>
                <a:off x="4416" y="2208"/>
                <a:ext cx="432" cy="480"/>
                <a:chOff x="432" y="864"/>
                <a:chExt cx="480" cy="576"/>
              </a:xfrm>
            </p:grpSpPr>
            <p:sp>
              <p:nvSpPr>
                <p:cNvPr id="302942" name="Rectangle 862"/>
                <p:cNvSpPr>
                  <a:spLocks noChangeAspect="1" noChangeArrowheads="1"/>
                </p:cNvSpPr>
                <p:nvPr/>
              </p:nvSpPr>
              <p:spPr bwMode="auto">
                <a:xfrm>
                  <a:off x="432" y="864"/>
                  <a:ext cx="481" cy="575"/>
                </a:xfrm>
                <a:prstGeom prst="rect">
                  <a:avLst/>
                </a:prstGeom>
                <a:solidFill>
                  <a:schemeClr val="bg1"/>
                </a:solidFill>
                <a:ln w="9525">
                  <a:solidFill>
                    <a:srgbClr val="9933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2943" name="Freeform 863"/>
                <p:cNvSpPr>
                  <a:spLocks noChangeAspect="1"/>
                </p:cNvSpPr>
                <p:nvPr/>
              </p:nvSpPr>
              <p:spPr bwMode="auto">
                <a:xfrm>
                  <a:off x="481" y="959"/>
                  <a:ext cx="337" cy="49"/>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2944" name="Freeform 864"/>
                <p:cNvSpPr>
                  <a:spLocks noChangeAspect="1"/>
                </p:cNvSpPr>
                <p:nvPr/>
              </p:nvSpPr>
              <p:spPr bwMode="auto">
                <a:xfrm>
                  <a:off x="481" y="1080"/>
                  <a:ext cx="337" cy="49"/>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2945" name="Freeform 865"/>
                <p:cNvSpPr>
                  <a:spLocks noChangeAspect="1"/>
                </p:cNvSpPr>
                <p:nvPr/>
              </p:nvSpPr>
              <p:spPr bwMode="auto">
                <a:xfrm>
                  <a:off x="491" y="1194"/>
                  <a:ext cx="337" cy="47"/>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2946" name="Freeform 866"/>
                <p:cNvSpPr>
                  <a:spLocks noChangeAspect="1"/>
                </p:cNvSpPr>
                <p:nvPr/>
              </p:nvSpPr>
              <p:spPr bwMode="auto">
                <a:xfrm>
                  <a:off x="499" y="1295"/>
                  <a:ext cx="337" cy="49"/>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33866" name="Group 867"/>
              <p:cNvGrpSpPr>
                <a:grpSpLocks noChangeAspect="1"/>
              </p:cNvGrpSpPr>
              <p:nvPr/>
            </p:nvGrpSpPr>
            <p:grpSpPr bwMode="auto">
              <a:xfrm>
                <a:off x="4512" y="2304"/>
                <a:ext cx="432" cy="480"/>
                <a:chOff x="432" y="864"/>
                <a:chExt cx="480" cy="576"/>
              </a:xfrm>
            </p:grpSpPr>
            <p:sp>
              <p:nvSpPr>
                <p:cNvPr id="302948" name="Rectangle 868"/>
                <p:cNvSpPr>
                  <a:spLocks noChangeAspect="1" noChangeArrowheads="1"/>
                </p:cNvSpPr>
                <p:nvPr/>
              </p:nvSpPr>
              <p:spPr bwMode="auto">
                <a:xfrm>
                  <a:off x="432" y="863"/>
                  <a:ext cx="481" cy="577"/>
                </a:xfrm>
                <a:prstGeom prst="rect">
                  <a:avLst/>
                </a:prstGeom>
                <a:solidFill>
                  <a:schemeClr val="bg1"/>
                </a:solidFill>
                <a:ln w="9525">
                  <a:solidFill>
                    <a:srgbClr val="9933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2949" name="Freeform 869"/>
                <p:cNvSpPr>
                  <a:spLocks noChangeAspect="1"/>
                </p:cNvSpPr>
                <p:nvPr/>
              </p:nvSpPr>
              <p:spPr bwMode="auto">
                <a:xfrm>
                  <a:off x="480" y="961"/>
                  <a:ext cx="337" cy="47"/>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2950" name="Freeform 870"/>
                <p:cNvSpPr>
                  <a:spLocks noChangeAspect="1"/>
                </p:cNvSpPr>
                <p:nvPr/>
              </p:nvSpPr>
              <p:spPr bwMode="auto">
                <a:xfrm>
                  <a:off x="480" y="1079"/>
                  <a:ext cx="337" cy="49"/>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2951" name="Freeform 871"/>
                <p:cNvSpPr>
                  <a:spLocks noChangeAspect="1"/>
                </p:cNvSpPr>
                <p:nvPr/>
              </p:nvSpPr>
              <p:spPr bwMode="auto">
                <a:xfrm>
                  <a:off x="491" y="1194"/>
                  <a:ext cx="337" cy="49"/>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2952" name="Freeform 872"/>
                <p:cNvSpPr>
                  <a:spLocks noChangeAspect="1"/>
                </p:cNvSpPr>
                <p:nvPr/>
              </p:nvSpPr>
              <p:spPr bwMode="auto">
                <a:xfrm>
                  <a:off x="498" y="1297"/>
                  <a:ext cx="337" cy="49"/>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33867" name="Group 873"/>
              <p:cNvGrpSpPr>
                <a:grpSpLocks noChangeAspect="1"/>
              </p:cNvGrpSpPr>
              <p:nvPr/>
            </p:nvGrpSpPr>
            <p:grpSpPr bwMode="auto">
              <a:xfrm>
                <a:off x="4608" y="2400"/>
                <a:ext cx="432" cy="480"/>
                <a:chOff x="432" y="864"/>
                <a:chExt cx="480" cy="576"/>
              </a:xfrm>
            </p:grpSpPr>
            <p:sp>
              <p:nvSpPr>
                <p:cNvPr id="302954" name="Rectangle 874"/>
                <p:cNvSpPr>
                  <a:spLocks noChangeAspect="1" noChangeArrowheads="1"/>
                </p:cNvSpPr>
                <p:nvPr/>
              </p:nvSpPr>
              <p:spPr bwMode="auto">
                <a:xfrm>
                  <a:off x="431" y="865"/>
                  <a:ext cx="481" cy="575"/>
                </a:xfrm>
                <a:prstGeom prst="rect">
                  <a:avLst/>
                </a:prstGeom>
                <a:solidFill>
                  <a:schemeClr val="bg1"/>
                </a:solidFill>
                <a:ln w="9525">
                  <a:solidFill>
                    <a:srgbClr val="9933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2955" name="Freeform 875"/>
                <p:cNvSpPr>
                  <a:spLocks noChangeAspect="1"/>
                </p:cNvSpPr>
                <p:nvPr/>
              </p:nvSpPr>
              <p:spPr bwMode="auto">
                <a:xfrm>
                  <a:off x="480" y="960"/>
                  <a:ext cx="337" cy="49"/>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2956" name="Freeform 876"/>
                <p:cNvSpPr>
                  <a:spLocks noChangeAspect="1"/>
                </p:cNvSpPr>
                <p:nvPr/>
              </p:nvSpPr>
              <p:spPr bwMode="auto">
                <a:xfrm>
                  <a:off x="480" y="1081"/>
                  <a:ext cx="337" cy="49"/>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2957" name="Freeform 877"/>
                <p:cNvSpPr>
                  <a:spLocks noChangeAspect="1"/>
                </p:cNvSpPr>
                <p:nvPr/>
              </p:nvSpPr>
              <p:spPr bwMode="auto">
                <a:xfrm>
                  <a:off x="491" y="1195"/>
                  <a:ext cx="337" cy="47"/>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2958" name="Freeform 878"/>
                <p:cNvSpPr>
                  <a:spLocks noChangeAspect="1"/>
                </p:cNvSpPr>
                <p:nvPr/>
              </p:nvSpPr>
              <p:spPr bwMode="auto">
                <a:xfrm>
                  <a:off x="498" y="1296"/>
                  <a:ext cx="337" cy="49"/>
                </a:xfrm>
                <a:custGeom>
                  <a:avLst/>
                  <a:gdLst>
                    <a:gd name="T0" fmla="*/ 0 w 336"/>
                    <a:gd name="T1" fmla="*/ 48 h 48"/>
                    <a:gd name="T2" fmla="*/ 96 w 336"/>
                    <a:gd name="T3" fmla="*/ 0 h 48"/>
                    <a:gd name="T4" fmla="*/ 192 w 336"/>
                    <a:gd name="T5" fmla="*/ 48 h 48"/>
                    <a:gd name="T6" fmla="*/ 336 w 336"/>
                    <a:gd name="T7" fmla="*/ 0 h 48"/>
                  </a:gdLst>
                  <a:ahLst/>
                  <a:cxnLst>
                    <a:cxn ang="0">
                      <a:pos x="T0" y="T1"/>
                    </a:cxn>
                    <a:cxn ang="0">
                      <a:pos x="T2" y="T3"/>
                    </a:cxn>
                    <a:cxn ang="0">
                      <a:pos x="T4" y="T5"/>
                    </a:cxn>
                    <a:cxn ang="0">
                      <a:pos x="T6" y="T7"/>
                    </a:cxn>
                  </a:cxnLst>
                  <a:rect l="0" t="0" r="r" b="b"/>
                  <a:pathLst>
                    <a:path w="336" h="48">
                      <a:moveTo>
                        <a:pt x="0" y="48"/>
                      </a:moveTo>
                      <a:cubicBezTo>
                        <a:pt x="32" y="24"/>
                        <a:pt x="64" y="0"/>
                        <a:pt x="96" y="0"/>
                      </a:cubicBezTo>
                      <a:cubicBezTo>
                        <a:pt x="128" y="0"/>
                        <a:pt x="152" y="48"/>
                        <a:pt x="192" y="48"/>
                      </a:cubicBezTo>
                      <a:cubicBezTo>
                        <a:pt x="232" y="48"/>
                        <a:pt x="312" y="8"/>
                        <a:pt x="336" y="0"/>
                      </a:cubicBezTo>
                    </a:path>
                  </a:pathLst>
                </a:custGeom>
                <a:noFill/>
                <a:ln w="9525">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grpSp>
    </p:spTree>
    <p:extLst>
      <p:ext uri="{BB962C8B-B14F-4D97-AF65-F5344CB8AC3E}">
        <p14:creationId xmlns:p14="http://schemas.microsoft.com/office/powerpoint/2010/main" val="31978849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29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29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296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297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250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296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296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29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248400"/>
            <a:ext cx="2895600" cy="457200"/>
          </a:xfrm>
          <a:prstGeom prst="rect">
            <a:avLst/>
          </a:prstGeom>
        </p:spPr>
        <p:txBody>
          <a:bodyPr/>
          <a:lstStyle/>
          <a:p>
            <a:pPr>
              <a:defRPr/>
            </a:pPr>
            <a:r>
              <a:rPr lang="en-US"/>
              <a:t>January 16, 2006</a:t>
            </a:r>
          </a:p>
        </p:txBody>
      </p:sp>
      <p:sp>
        <p:nvSpPr>
          <p:cNvPr id="5" name="Slide Number Placeholder 5"/>
          <p:cNvSpPr>
            <a:spLocks noGrp="1"/>
          </p:cNvSpPr>
          <p:nvPr>
            <p:ph type="sldNum" sz="quarter" idx="4294967295"/>
          </p:nvPr>
        </p:nvSpPr>
        <p:spPr>
          <a:xfrm>
            <a:off x="6553200" y="6243638"/>
            <a:ext cx="2133600" cy="457200"/>
          </a:xfrm>
          <a:prstGeom prst="rect">
            <a:avLst/>
          </a:prstGeom>
        </p:spPr>
        <p:txBody>
          <a:bodyPr/>
          <a:lstStyle/>
          <a:p>
            <a:pPr>
              <a:defRPr/>
            </a:pPr>
            <a:fld id="{73C35BD1-DABA-9045-BAB5-C030675B1145}" type="slidenum">
              <a:rPr lang="en-US"/>
              <a:pPr>
                <a:defRPr/>
              </a:pPr>
              <a:t>22</a:t>
            </a:fld>
            <a:endParaRPr lang="en-US"/>
          </a:p>
        </p:txBody>
      </p:sp>
      <p:sp>
        <p:nvSpPr>
          <p:cNvPr id="287746" name="Rectangle 2"/>
          <p:cNvSpPr>
            <a:spLocks noGrp="1" noChangeArrowheads="1"/>
          </p:cNvSpPr>
          <p:nvPr>
            <p:ph type="title"/>
          </p:nvPr>
        </p:nvSpPr>
        <p:spPr/>
        <p:txBody>
          <a:bodyPr/>
          <a:lstStyle/>
          <a:p>
            <a:pPr eaLnBrk="1" hangingPunct="1">
              <a:defRPr/>
            </a:pPr>
            <a:r>
              <a:rPr lang="en-US" smtClean="0">
                <a:cs typeface="+mj-cs"/>
              </a:rPr>
              <a:t>Query Engine Optimization</a:t>
            </a:r>
          </a:p>
        </p:txBody>
      </p:sp>
      <p:sp>
        <p:nvSpPr>
          <p:cNvPr id="287747" name="Rectangle 3"/>
          <p:cNvSpPr>
            <a:spLocks noGrp="1" noChangeArrowheads="1"/>
          </p:cNvSpPr>
          <p:nvPr>
            <p:ph type="body" idx="1"/>
          </p:nvPr>
        </p:nvSpPr>
        <p:spPr/>
        <p:txBody>
          <a:bodyPr/>
          <a:lstStyle/>
          <a:p>
            <a:pPr eaLnBrk="1" hangingPunct="1">
              <a:defRPr/>
            </a:pPr>
            <a:r>
              <a:rPr lang="en-US" sz="2800" smtClean="0">
                <a:cs typeface="+mn-cs"/>
              </a:rPr>
              <a:t>A query is typically mapped to thousands of clusters, many of them being stored at the same node </a:t>
            </a:r>
          </a:p>
          <a:p>
            <a:pPr eaLnBrk="1" hangingPunct="1">
              <a:defRPr/>
            </a:pPr>
            <a:r>
              <a:rPr lang="en-US" sz="2800" smtClean="0">
                <a:cs typeface="+mn-cs"/>
              </a:rPr>
              <a:t>To send a message for each cluster is not feasible</a:t>
            </a:r>
          </a:p>
          <a:p>
            <a:pPr eaLnBrk="1" hangingPunct="1">
              <a:defRPr/>
            </a:pPr>
            <a:r>
              <a:rPr lang="en-US" sz="2800" smtClean="0">
                <a:cs typeface="+mn-cs"/>
              </a:rPr>
              <a:t>Optimize the query processing such that </a:t>
            </a:r>
          </a:p>
          <a:p>
            <a:pPr lvl="1" eaLnBrk="1" hangingPunct="1">
              <a:defRPr/>
            </a:pPr>
            <a:r>
              <a:rPr lang="en-US" sz="2400" smtClean="0"/>
              <a:t>Fewer clusters are generated</a:t>
            </a:r>
          </a:p>
          <a:p>
            <a:pPr lvl="1" eaLnBrk="1" hangingPunct="1">
              <a:defRPr/>
            </a:pPr>
            <a:r>
              <a:rPr lang="en-US" sz="2400" smtClean="0"/>
              <a:t>The number of messages sent is minimized</a:t>
            </a:r>
          </a:p>
        </p:txBody>
      </p:sp>
    </p:spTree>
    <p:extLst>
      <p:ext uri="{BB962C8B-B14F-4D97-AF65-F5344CB8AC3E}">
        <p14:creationId xmlns:p14="http://schemas.microsoft.com/office/powerpoint/2010/main" val="13745346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248400"/>
            <a:ext cx="2895600" cy="457200"/>
          </a:xfrm>
          <a:prstGeom prst="rect">
            <a:avLst/>
          </a:prstGeom>
        </p:spPr>
        <p:txBody>
          <a:bodyPr/>
          <a:lstStyle/>
          <a:p>
            <a:pPr>
              <a:defRPr/>
            </a:pPr>
            <a:r>
              <a:rPr lang="en-US"/>
              <a:t>January 16, 2006</a:t>
            </a:r>
          </a:p>
        </p:txBody>
      </p:sp>
      <p:sp>
        <p:nvSpPr>
          <p:cNvPr id="5" name="Slide Number Placeholder 5"/>
          <p:cNvSpPr>
            <a:spLocks noGrp="1"/>
          </p:cNvSpPr>
          <p:nvPr>
            <p:ph type="sldNum" sz="quarter" idx="4294967295"/>
          </p:nvPr>
        </p:nvSpPr>
        <p:spPr>
          <a:xfrm>
            <a:off x="6553200" y="6243638"/>
            <a:ext cx="2133600" cy="457200"/>
          </a:xfrm>
          <a:prstGeom prst="rect">
            <a:avLst/>
          </a:prstGeom>
        </p:spPr>
        <p:txBody>
          <a:bodyPr/>
          <a:lstStyle/>
          <a:p>
            <a:pPr>
              <a:defRPr/>
            </a:pPr>
            <a:fld id="{0B62F4E5-13B2-C54E-8E68-D8579A543C87}" type="slidenum">
              <a:rPr lang="en-US"/>
              <a:pPr>
                <a:defRPr/>
              </a:pPr>
              <a:t>23</a:t>
            </a:fld>
            <a:endParaRPr lang="en-US"/>
          </a:p>
        </p:txBody>
      </p:sp>
      <p:sp>
        <p:nvSpPr>
          <p:cNvPr id="410626" name="Rectangle 2"/>
          <p:cNvSpPr>
            <a:spLocks noGrp="1" noChangeArrowheads="1"/>
          </p:cNvSpPr>
          <p:nvPr>
            <p:ph type="title"/>
          </p:nvPr>
        </p:nvSpPr>
        <p:spPr/>
        <p:txBody>
          <a:bodyPr/>
          <a:lstStyle/>
          <a:p>
            <a:pPr eaLnBrk="1" hangingPunct="1">
              <a:defRPr/>
            </a:pPr>
            <a:r>
              <a:rPr lang="en-US" smtClean="0">
                <a:cs typeface="+mj-cs"/>
              </a:rPr>
              <a:t>Query Engine Optimization (cont</a:t>
            </a:r>
            <a:r>
              <a:rPr lang="ja-JP" altLang="en-US" smtClean="0">
                <a:latin typeface="Arial"/>
                <a:cs typeface="+mj-cs"/>
              </a:rPr>
              <a:t>’</a:t>
            </a:r>
            <a:r>
              <a:rPr lang="en-US" smtClean="0">
                <a:cs typeface="+mj-cs"/>
              </a:rPr>
              <a:t>d)</a:t>
            </a:r>
          </a:p>
        </p:txBody>
      </p:sp>
      <p:sp>
        <p:nvSpPr>
          <p:cNvPr id="410627" name="Rectangle 3"/>
          <p:cNvSpPr>
            <a:spLocks noGrp="1" noChangeArrowheads="1"/>
          </p:cNvSpPr>
          <p:nvPr>
            <p:ph type="body" idx="1"/>
          </p:nvPr>
        </p:nvSpPr>
        <p:spPr/>
        <p:txBody>
          <a:bodyPr/>
          <a:lstStyle/>
          <a:p>
            <a:pPr eaLnBrk="1" hangingPunct="1">
              <a:defRPr/>
            </a:pPr>
            <a:r>
              <a:rPr lang="en-US" sz="2800" smtClean="0">
                <a:cs typeface="+mn-cs"/>
              </a:rPr>
              <a:t>Idea: use the recursive generation and digital causality property of SFC to optimize the query processing</a:t>
            </a:r>
          </a:p>
          <a:p>
            <a:pPr eaLnBrk="1" hangingPunct="1">
              <a:defRPr/>
            </a:pPr>
            <a:r>
              <a:rPr lang="en-US" sz="2800" smtClean="0">
                <a:cs typeface="+mn-cs"/>
              </a:rPr>
              <a:t>SFCs can be generated recursively =&gt; clusters  can be generated recursively =&gt; the process of cluster generation can be viewed as a tree</a:t>
            </a:r>
          </a:p>
          <a:p>
            <a:pPr eaLnBrk="1" hangingPunct="1">
              <a:defRPr/>
            </a:pPr>
            <a:r>
              <a:rPr lang="en-US" sz="2800" smtClean="0">
                <a:cs typeface="+mn-cs"/>
              </a:rPr>
              <a:t>Optimization: embed the tree into the overlay, and prune tree nodes during the construction phase</a:t>
            </a:r>
          </a:p>
        </p:txBody>
      </p:sp>
    </p:spTree>
    <p:extLst>
      <p:ext uri="{BB962C8B-B14F-4D97-AF65-F5344CB8AC3E}">
        <p14:creationId xmlns:p14="http://schemas.microsoft.com/office/powerpoint/2010/main" val="34268610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8778" name="Rectangle 10"/>
          <p:cNvSpPr>
            <a:spLocks noGrp="1" noChangeArrowheads="1"/>
          </p:cNvSpPr>
          <p:nvPr>
            <p:ph type="title"/>
          </p:nvPr>
        </p:nvSpPr>
        <p:spPr/>
        <p:txBody>
          <a:bodyPr/>
          <a:lstStyle/>
          <a:p>
            <a:pPr eaLnBrk="1" hangingPunct="1">
              <a:defRPr/>
            </a:pPr>
            <a:r>
              <a:rPr lang="en-US" dirty="0" smtClean="0">
                <a:cs typeface="+mj-cs"/>
              </a:rPr>
              <a:t>Query Optimization </a:t>
            </a:r>
          </a:p>
        </p:txBody>
      </p:sp>
      <p:sp>
        <p:nvSpPr>
          <p:cNvPr id="288949" name="Rectangle 181"/>
          <p:cNvSpPr>
            <a:spLocks noChangeArrowheads="1"/>
          </p:cNvSpPr>
          <p:nvPr/>
        </p:nvSpPr>
        <p:spPr bwMode="auto">
          <a:xfrm>
            <a:off x="523875" y="1731927"/>
            <a:ext cx="8001000" cy="2286000"/>
          </a:xfrm>
          <a:prstGeom prst="rect">
            <a:avLst/>
          </a:prstGeom>
          <a:solidFill>
            <a:srgbClr val="FFFFC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cs typeface="+mn-cs"/>
            </a:endParaRPr>
          </a:p>
        </p:txBody>
      </p:sp>
      <p:sp>
        <p:nvSpPr>
          <p:cNvPr id="288950" name="Line 182"/>
          <p:cNvSpPr>
            <a:spLocks noChangeShapeType="1"/>
          </p:cNvSpPr>
          <p:nvPr/>
        </p:nvSpPr>
        <p:spPr bwMode="auto">
          <a:xfrm>
            <a:off x="2743200" y="2874927"/>
            <a:ext cx="381000" cy="0"/>
          </a:xfrm>
          <a:prstGeom prst="line">
            <a:avLst/>
          </a:prstGeom>
          <a:noFill/>
          <a:ln w="190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a:defRPr/>
            </a:pPr>
            <a:endParaRPr lang="en-US">
              <a:cs typeface="+mn-cs"/>
            </a:endParaRPr>
          </a:p>
        </p:txBody>
      </p:sp>
      <p:sp>
        <p:nvSpPr>
          <p:cNvPr id="288951" name="Line 183"/>
          <p:cNvSpPr>
            <a:spLocks noChangeShapeType="1"/>
          </p:cNvSpPr>
          <p:nvPr/>
        </p:nvSpPr>
        <p:spPr bwMode="auto">
          <a:xfrm rot="5400000">
            <a:off x="6210300" y="4056027"/>
            <a:ext cx="381000" cy="0"/>
          </a:xfrm>
          <a:prstGeom prst="line">
            <a:avLst/>
          </a:prstGeom>
          <a:noFill/>
          <a:ln w="31750">
            <a:solidFill>
              <a:schemeClr val="accent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a:defRPr/>
            </a:pPr>
            <a:endParaRPr lang="en-US">
              <a:cs typeface="+mn-cs"/>
            </a:endParaRPr>
          </a:p>
        </p:txBody>
      </p:sp>
      <p:sp>
        <p:nvSpPr>
          <p:cNvPr id="288975" name="Line 207"/>
          <p:cNvSpPr>
            <a:spLocks noChangeShapeType="1"/>
          </p:cNvSpPr>
          <p:nvPr/>
        </p:nvSpPr>
        <p:spPr bwMode="auto">
          <a:xfrm rot="10800000">
            <a:off x="3733800" y="5237127"/>
            <a:ext cx="533400" cy="0"/>
          </a:xfrm>
          <a:prstGeom prst="line">
            <a:avLst/>
          </a:prstGeom>
          <a:noFill/>
          <a:ln w="31750">
            <a:solidFill>
              <a:schemeClr val="accent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a:defRPr/>
            </a:pPr>
            <a:endParaRPr lang="en-US">
              <a:cs typeface="+mn-cs"/>
            </a:endParaRPr>
          </a:p>
        </p:txBody>
      </p:sp>
      <p:grpSp>
        <p:nvGrpSpPr>
          <p:cNvPr id="288976" name="Group 208"/>
          <p:cNvGrpSpPr>
            <a:grpSpLocks/>
          </p:cNvGrpSpPr>
          <p:nvPr/>
        </p:nvGrpSpPr>
        <p:grpSpPr bwMode="auto">
          <a:xfrm>
            <a:off x="661988" y="4395752"/>
            <a:ext cx="2995612" cy="2060575"/>
            <a:chOff x="417" y="2590"/>
            <a:chExt cx="1887" cy="1298"/>
          </a:xfrm>
        </p:grpSpPr>
        <p:sp>
          <p:nvSpPr>
            <p:cNvPr id="40158" name="Oval 209"/>
            <p:cNvSpPr>
              <a:spLocks noChangeArrowheads="1"/>
            </p:cNvSpPr>
            <p:nvPr/>
          </p:nvSpPr>
          <p:spPr bwMode="auto">
            <a:xfrm>
              <a:off x="793" y="2701"/>
              <a:ext cx="1039" cy="1037"/>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59" name="Oval 210"/>
            <p:cNvSpPr>
              <a:spLocks noChangeAspect="1" noChangeArrowheads="1"/>
            </p:cNvSpPr>
            <p:nvPr/>
          </p:nvSpPr>
          <p:spPr bwMode="auto">
            <a:xfrm>
              <a:off x="866" y="2875"/>
              <a:ext cx="59" cy="58"/>
            </a:xfrm>
            <a:prstGeom prst="ellipse">
              <a:avLst/>
            </a:prstGeom>
            <a:solidFill>
              <a:srgbClr val="0000FF"/>
            </a:solidFill>
            <a:ln w="9525">
              <a:solidFill>
                <a:srgbClr val="000000"/>
              </a:solidFill>
              <a:round/>
              <a:headEnd/>
              <a:tailEnd/>
            </a:ln>
          </p:spPr>
          <p:txBody>
            <a:bodyPr/>
            <a:lstStyle/>
            <a:p>
              <a:endParaRPr lang="en-US"/>
            </a:p>
          </p:txBody>
        </p:sp>
        <p:sp>
          <p:nvSpPr>
            <p:cNvPr id="40160" name="Text Box 211"/>
            <p:cNvSpPr txBox="1">
              <a:spLocks noChangeArrowheads="1"/>
            </p:cNvSpPr>
            <p:nvPr/>
          </p:nvSpPr>
          <p:spPr bwMode="auto">
            <a:xfrm>
              <a:off x="1526" y="2590"/>
              <a:ext cx="504"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t>000000</a:t>
              </a:r>
              <a:endParaRPr lang="en-US" sz="1000"/>
            </a:p>
          </p:txBody>
        </p:sp>
        <p:sp>
          <p:nvSpPr>
            <p:cNvPr id="40161" name="Text Box 212"/>
            <p:cNvSpPr txBox="1">
              <a:spLocks noChangeArrowheads="1"/>
            </p:cNvSpPr>
            <p:nvPr/>
          </p:nvSpPr>
          <p:spPr bwMode="auto">
            <a:xfrm>
              <a:off x="1801" y="2952"/>
              <a:ext cx="503"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t>000100</a:t>
              </a:r>
              <a:endParaRPr lang="en-US" sz="1000"/>
            </a:p>
          </p:txBody>
        </p:sp>
        <p:sp>
          <p:nvSpPr>
            <p:cNvPr id="40162" name="Text Box 213"/>
            <p:cNvSpPr txBox="1">
              <a:spLocks noChangeArrowheads="1"/>
            </p:cNvSpPr>
            <p:nvPr/>
          </p:nvSpPr>
          <p:spPr bwMode="auto">
            <a:xfrm>
              <a:off x="1780" y="3376"/>
              <a:ext cx="503"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t>001001</a:t>
              </a:r>
              <a:endParaRPr lang="en-US" sz="1000"/>
            </a:p>
          </p:txBody>
        </p:sp>
        <p:sp>
          <p:nvSpPr>
            <p:cNvPr id="40163" name="Text Box 214"/>
            <p:cNvSpPr txBox="1">
              <a:spLocks noChangeArrowheads="1"/>
            </p:cNvSpPr>
            <p:nvPr/>
          </p:nvSpPr>
          <p:spPr bwMode="auto">
            <a:xfrm>
              <a:off x="1349" y="3703"/>
              <a:ext cx="503"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t>001111</a:t>
              </a:r>
              <a:endParaRPr lang="en-US" sz="1000"/>
            </a:p>
          </p:txBody>
        </p:sp>
        <p:sp>
          <p:nvSpPr>
            <p:cNvPr id="40164" name="Text Box 215"/>
            <p:cNvSpPr txBox="1">
              <a:spLocks noChangeArrowheads="1"/>
            </p:cNvSpPr>
            <p:nvPr/>
          </p:nvSpPr>
          <p:spPr bwMode="auto">
            <a:xfrm>
              <a:off x="417" y="3221"/>
              <a:ext cx="503"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t>100001</a:t>
              </a:r>
              <a:endParaRPr lang="en-US" sz="1000"/>
            </a:p>
          </p:txBody>
        </p:sp>
        <p:sp>
          <p:nvSpPr>
            <p:cNvPr id="40165" name="Text Box 216"/>
            <p:cNvSpPr txBox="1">
              <a:spLocks noChangeArrowheads="1"/>
            </p:cNvSpPr>
            <p:nvPr/>
          </p:nvSpPr>
          <p:spPr bwMode="auto">
            <a:xfrm>
              <a:off x="417" y="2753"/>
              <a:ext cx="503"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t>111000</a:t>
              </a:r>
              <a:endParaRPr lang="en-US" sz="1000"/>
            </a:p>
          </p:txBody>
        </p:sp>
        <p:sp>
          <p:nvSpPr>
            <p:cNvPr id="40166" name="Oval 217"/>
            <p:cNvSpPr>
              <a:spLocks noChangeAspect="1" noChangeArrowheads="1"/>
            </p:cNvSpPr>
            <p:nvPr/>
          </p:nvSpPr>
          <p:spPr bwMode="auto">
            <a:xfrm>
              <a:off x="1436" y="2696"/>
              <a:ext cx="59" cy="57"/>
            </a:xfrm>
            <a:prstGeom prst="ellipse">
              <a:avLst/>
            </a:prstGeom>
            <a:solidFill>
              <a:srgbClr val="000000"/>
            </a:solidFill>
            <a:ln w="9525">
              <a:solidFill>
                <a:srgbClr val="000000"/>
              </a:solidFill>
              <a:round/>
              <a:headEnd/>
              <a:tailEnd/>
            </a:ln>
          </p:spPr>
          <p:txBody>
            <a:bodyPr/>
            <a:lstStyle/>
            <a:p>
              <a:endParaRPr lang="en-US"/>
            </a:p>
          </p:txBody>
        </p:sp>
        <p:sp>
          <p:nvSpPr>
            <p:cNvPr id="40167" name="Oval 218"/>
            <p:cNvSpPr>
              <a:spLocks noChangeAspect="1" noChangeArrowheads="1"/>
            </p:cNvSpPr>
            <p:nvPr/>
          </p:nvSpPr>
          <p:spPr bwMode="auto">
            <a:xfrm>
              <a:off x="1768" y="2986"/>
              <a:ext cx="58" cy="58"/>
            </a:xfrm>
            <a:prstGeom prst="ellipse">
              <a:avLst/>
            </a:prstGeom>
            <a:solidFill>
              <a:srgbClr val="000000"/>
            </a:solidFill>
            <a:ln w="9525">
              <a:solidFill>
                <a:srgbClr val="000000"/>
              </a:solidFill>
              <a:round/>
              <a:headEnd/>
              <a:tailEnd/>
            </a:ln>
          </p:spPr>
          <p:txBody>
            <a:bodyPr/>
            <a:lstStyle/>
            <a:p>
              <a:endParaRPr lang="en-US"/>
            </a:p>
          </p:txBody>
        </p:sp>
        <p:sp>
          <p:nvSpPr>
            <p:cNvPr id="40168" name="Oval 219"/>
            <p:cNvSpPr>
              <a:spLocks noChangeAspect="1" noChangeArrowheads="1"/>
            </p:cNvSpPr>
            <p:nvPr/>
          </p:nvSpPr>
          <p:spPr bwMode="auto">
            <a:xfrm>
              <a:off x="1742" y="3432"/>
              <a:ext cx="59" cy="58"/>
            </a:xfrm>
            <a:prstGeom prst="ellipse">
              <a:avLst/>
            </a:prstGeom>
            <a:solidFill>
              <a:srgbClr val="000000"/>
            </a:solidFill>
            <a:ln w="9525">
              <a:solidFill>
                <a:srgbClr val="000000"/>
              </a:solidFill>
              <a:round/>
              <a:headEnd/>
              <a:tailEnd/>
            </a:ln>
          </p:spPr>
          <p:txBody>
            <a:bodyPr/>
            <a:lstStyle/>
            <a:p>
              <a:endParaRPr lang="en-US"/>
            </a:p>
          </p:txBody>
        </p:sp>
        <p:sp>
          <p:nvSpPr>
            <p:cNvPr id="40169" name="Oval 220"/>
            <p:cNvSpPr>
              <a:spLocks noChangeAspect="1" noChangeArrowheads="1"/>
            </p:cNvSpPr>
            <p:nvPr/>
          </p:nvSpPr>
          <p:spPr bwMode="auto">
            <a:xfrm>
              <a:off x="1341" y="3703"/>
              <a:ext cx="59" cy="59"/>
            </a:xfrm>
            <a:prstGeom prst="ellipse">
              <a:avLst/>
            </a:prstGeom>
            <a:solidFill>
              <a:srgbClr val="000000"/>
            </a:solidFill>
            <a:ln w="9525">
              <a:solidFill>
                <a:srgbClr val="000000"/>
              </a:solidFill>
              <a:round/>
              <a:headEnd/>
              <a:tailEnd/>
            </a:ln>
          </p:spPr>
          <p:txBody>
            <a:bodyPr/>
            <a:lstStyle/>
            <a:p>
              <a:endParaRPr lang="en-US"/>
            </a:p>
          </p:txBody>
        </p:sp>
        <p:sp>
          <p:nvSpPr>
            <p:cNvPr id="40170" name="Oval 221"/>
            <p:cNvSpPr>
              <a:spLocks noChangeAspect="1" noChangeArrowheads="1"/>
            </p:cNvSpPr>
            <p:nvPr/>
          </p:nvSpPr>
          <p:spPr bwMode="auto">
            <a:xfrm>
              <a:off x="795" y="3376"/>
              <a:ext cx="58" cy="59"/>
            </a:xfrm>
            <a:prstGeom prst="ellipse">
              <a:avLst/>
            </a:prstGeom>
            <a:solidFill>
              <a:srgbClr val="000000"/>
            </a:solidFill>
            <a:ln w="9525">
              <a:solidFill>
                <a:srgbClr val="000000"/>
              </a:solidFill>
              <a:round/>
              <a:headEnd/>
              <a:tailEnd/>
            </a:ln>
          </p:spPr>
          <p:txBody>
            <a:bodyPr/>
            <a:lstStyle/>
            <a:p>
              <a:endParaRPr lang="en-US"/>
            </a:p>
          </p:txBody>
        </p:sp>
      </p:grpSp>
      <p:grpSp>
        <p:nvGrpSpPr>
          <p:cNvPr id="288990" name="Group 222"/>
          <p:cNvGrpSpPr>
            <a:grpSpLocks/>
          </p:cNvGrpSpPr>
          <p:nvPr/>
        </p:nvGrpSpPr>
        <p:grpSpPr bwMode="auto">
          <a:xfrm>
            <a:off x="1493838" y="4581490"/>
            <a:ext cx="769937" cy="292100"/>
            <a:chOff x="941" y="2707"/>
            <a:chExt cx="485" cy="184"/>
          </a:xfrm>
        </p:grpSpPr>
        <p:sp>
          <p:nvSpPr>
            <p:cNvPr id="40156" name="Line 223"/>
            <p:cNvSpPr>
              <a:spLocks noChangeShapeType="1"/>
            </p:cNvSpPr>
            <p:nvPr/>
          </p:nvSpPr>
          <p:spPr bwMode="auto">
            <a:xfrm flipV="1">
              <a:off x="941" y="2746"/>
              <a:ext cx="485" cy="143"/>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157" name="Text Box 224"/>
            <p:cNvSpPr txBox="1">
              <a:spLocks noChangeArrowheads="1"/>
            </p:cNvSpPr>
            <p:nvPr/>
          </p:nvSpPr>
          <p:spPr bwMode="auto">
            <a:xfrm>
              <a:off x="1041" y="2707"/>
              <a:ext cx="208"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0</a:t>
              </a:r>
            </a:p>
          </p:txBody>
        </p:sp>
      </p:grpSp>
      <p:grpSp>
        <p:nvGrpSpPr>
          <p:cNvPr id="289173" name="Group 405"/>
          <p:cNvGrpSpPr>
            <a:grpSpLocks/>
          </p:cNvGrpSpPr>
          <p:nvPr/>
        </p:nvGrpSpPr>
        <p:grpSpPr bwMode="auto">
          <a:xfrm>
            <a:off x="1395413" y="4052852"/>
            <a:ext cx="1138237" cy="1557338"/>
            <a:chOff x="879" y="2374"/>
            <a:chExt cx="717" cy="981"/>
          </a:xfrm>
        </p:grpSpPr>
        <p:grpSp>
          <p:nvGrpSpPr>
            <p:cNvPr id="40150" name="Group 225"/>
            <p:cNvGrpSpPr>
              <a:grpSpLocks/>
            </p:cNvGrpSpPr>
            <p:nvPr/>
          </p:nvGrpSpPr>
          <p:grpSpPr bwMode="auto">
            <a:xfrm>
              <a:off x="1141" y="2374"/>
              <a:ext cx="455" cy="285"/>
              <a:chOff x="1141" y="2374"/>
              <a:chExt cx="455" cy="285"/>
            </a:xfrm>
          </p:grpSpPr>
          <p:sp>
            <p:nvSpPr>
              <p:cNvPr id="40154" name="Freeform 226"/>
              <p:cNvSpPr>
                <a:spLocks/>
              </p:cNvSpPr>
              <p:nvPr/>
            </p:nvSpPr>
            <p:spPr bwMode="auto">
              <a:xfrm>
                <a:off x="1302" y="2374"/>
                <a:ext cx="294" cy="285"/>
              </a:xfrm>
              <a:custGeom>
                <a:avLst/>
                <a:gdLst>
                  <a:gd name="T0" fmla="*/ 108 w 570"/>
                  <a:gd name="T1" fmla="*/ 285 h 540"/>
                  <a:gd name="T2" fmla="*/ 15 w 570"/>
                  <a:gd name="T3" fmla="*/ 95 h 540"/>
                  <a:gd name="T4" fmla="*/ 201 w 570"/>
                  <a:gd name="T5" fmla="*/ 0 h 540"/>
                  <a:gd name="T6" fmla="*/ 294 w 570"/>
                  <a:gd name="T7" fmla="*/ 95 h 540"/>
                  <a:gd name="T8" fmla="*/ 201 w 570"/>
                  <a:gd name="T9" fmla="*/ 285 h 5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0" h="540">
                    <a:moveTo>
                      <a:pt x="210" y="540"/>
                    </a:moveTo>
                    <a:cubicBezTo>
                      <a:pt x="105" y="405"/>
                      <a:pt x="0" y="270"/>
                      <a:pt x="30" y="180"/>
                    </a:cubicBezTo>
                    <a:cubicBezTo>
                      <a:pt x="60" y="90"/>
                      <a:pt x="300" y="0"/>
                      <a:pt x="390" y="0"/>
                    </a:cubicBezTo>
                    <a:cubicBezTo>
                      <a:pt x="480" y="0"/>
                      <a:pt x="570" y="90"/>
                      <a:pt x="570" y="180"/>
                    </a:cubicBezTo>
                    <a:cubicBezTo>
                      <a:pt x="570" y="270"/>
                      <a:pt x="420" y="480"/>
                      <a:pt x="390" y="540"/>
                    </a:cubicBezTo>
                  </a:path>
                </a:pathLst>
              </a:custGeom>
              <a:noFill/>
              <a:ln w="19050">
                <a:solidFill>
                  <a:schemeClr val="tx2"/>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55" name="Text Box 227"/>
              <p:cNvSpPr txBox="1">
                <a:spLocks noChangeArrowheads="1"/>
              </p:cNvSpPr>
              <p:nvPr/>
            </p:nvSpPr>
            <p:spPr bwMode="auto">
              <a:xfrm>
                <a:off x="1141" y="2414"/>
                <a:ext cx="269"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00</a:t>
                </a:r>
              </a:p>
            </p:txBody>
          </p:sp>
        </p:grpSp>
        <p:grpSp>
          <p:nvGrpSpPr>
            <p:cNvPr id="40151" name="Group 228"/>
            <p:cNvGrpSpPr>
              <a:grpSpLocks/>
            </p:cNvGrpSpPr>
            <p:nvPr/>
          </p:nvGrpSpPr>
          <p:grpSpPr bwMode="auto">
            <a:xfrm>
              <a:off x="879" y="2786"/>
              <a:ext cx="555" cy="569"/>
              <a:chOff x="879" y="2786"/>
              <a:chExt cx="555" cy="569"/>
            </a:xfrm>
          </p:grpSpPr>
          <p:sp>
            <p:nvSpPr>
              <p:cNvPr id="40152" name="Line 229"/>
              <p:cNvSpPr>
                <a:spLocks noChangeShapeType="1"/>
              </p:cNvSpPr>
              <p:nvPr/>
            </p:nvSpPr>
            <p:spPr bwMode="auto">
              <a:xfrm flipH="1">
                <a:off x="879" y="2786"/>
                <a:ext cx="555" cy="569"/>
              </a:xfrm>
              <a:prstGeom prst="line">
                <a:avLst/>
              </a:prstGeom>
              <a:noFill/>
              <a:ln w="19050">
                <a:solidFill>
                  <a:srgbClr val="80008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153" name="Text Box 230"/>
              <p:cNvSpPr txBox="1">
                <a:spLocks noChangeArrowheads="1"/>
              </p:cNvSpPr>
              <p:nvPr/>
            </p:nvSpPr>
            <p:spPr bwMode="auto">
              <a:xfrm>
                <a:off x="979" y="2944"/>
                <a:ext cx="27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01</a:t>
                </a:r>
              </a:p>
            </p:txBody>
          </p:sp>
        </p:grpSp>
      </p:grpSp>
      <p:grpSp>
        <p:nvGrpSpPr>
          <p:cNvPr id="289005" name="Group 237"/>
          <p:cNvGrpSpPr>
            <a:grpSpLocks/>
          </p:cNvGrpSpPr>
          <p:nvPr/>
        </p:nvGrpSpPr>
        <p:grpSpPr bwMode="auto">
          <a:xfrm>
            <a:off x="5562600" y="1992277"/>
            <a:ext cx="2895600" cy="1901825"/>
            <a:chOff x="3504" y="1058"/>
            <a:chExt cx="1824" cy="1198"/>
          </a:xfrm>
        </p:grpSpPr>
        <p:sp>
          <p:nvSpPr>
            <p:cNvPr id="40071" name="Rectangle 238"/>
            <p:cNvSpPr>
              <a:spLocks noChangeArrowheads="1"/>
            </p:cNvSpPr>
            <p:nvPr/>
          </p:nvSpPr>
          <p:spPr bwMode="auto">
            <a:xfrm>
              <a:off x="4043" y="1494"/>
              <a:ext cx="114" cy="112"/>
            </a:xfrm>
            <a:prstGeom prst="rect">
              <a:avLst/>
            </a:prstGeom>
            <a:gradFill rotWithShape="0">
              <a:gsLst>
                <a:gs pos="0">
                  <a:srgbClr val="FFFFFF"/>
                </a:gs>
                <a:gs pos="50000">
                  <a:srgbClr val="CC3300"/>
                </a:gs>
                <a:gs pos="100000">
                  <a:srgbClr val="FFFFFF"/>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a:lstStyle/>
            <a:p>
              <a:endParaRPr lang="en-US"/>
            </a:p>
          </p:txBody>
        </p:sp>
        <p:sp>
          <p:nvSpPr>
            <p:cNvPr id="40072" name="Rectangle 239"/>
            <p:cNvSpPr>
              <a:spLocks noChangeArrowheads="1"/>
            </p:cNvSpPr>
            <p:nvPr/>
          </p:nvSpPr>
          <p:spPr bwMode="auto">
            <a:xfrm>
              <a:off x="4039" y="1848"/>
              <a:ext cx="114" cy="232"/>
            </a:xfrm>
            <a:prstGeom prst="rect">
              <a:avLst/>
            </a:prstGeom>
            <a:gradFill rotWithShape="0">
              <a:gsLst>
                <a:gs pos="0">
                  <a:srgbClr val="808080"/>
                </a:gs>
                <a:gs pos="50000">
                  <a:srgbClr val="FFFFFF"/>
                </a:gs>
                <a:gs pos="100000">
                  <a:srgbClr val="808080"/>
                </a:gs>
              </a:gsLst>
              <a:lin ang="27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a:lstStyle/>
            <a:p>
              <a:endParaRPr lang="en-US"/>
            </a:p>
          </p:txBody>
        </p:sp>
        <p:sp>
          <p:nvSpPr>
            <p:cNvPr id="40073" name="Rectangle 240"/>
            <p:cNvSpPr>
              <a:spLocks noChangeArrowheads="1"/>
            </p:cNvSpPr>
            <p:nvPr/>
          </p:nvSpPr>
          <p:spPr bwMode="auto">
            <a:xfrm>
              <a:off x="4032" y="1628"/>
              <a:ext cx="114" cy="232"/>
            </a:xfrm>
            <a:prstGeom prst="rect">
              <a:avLst/>
            </a:prstGeom>
            <a:gradFill rotWithShape="0">
              <a:gsLst>
                <a:gs pos="0">
                  <a:srgbClr val="1ECA1A"/>
                </a:gs>
                <a:gs pos="50000">
                  <a:srgbClr val="FFFFFF"/>
                </a:gs>
                <a:gs pos="100000">
                  <a:srgbClr val="1ECA1A"/>
                </a:gs>
              </a:gsLst>
              <a:lin ang="189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a:lstStyle/>
            <a:p>
              <a:endParaRPr lang="en-US"/>
            </a:p>
          </p:txBody>
        </p:sp>
        <p:sp>
          <p:nvSpPr>
            <p:cNvPr id="40074" name="Rectangle 241"/>
            <p:cNvSpPr>
              <a:spLocks noChangeArrowheads="1"/>
            </p:cNvSpPr>
            <p:nvPr/>
          </p:nvSpPr>
          <p:spPr bwMode="auto">
            <a:xfrm>
              <a:off x="4039" y="1166"/>
              <a:ext cx="114" cy="343"/>
            </a:xfrm>
            <a:prstGeom prst="rect">
              <a:avLst/>
            </a:prstGeom>
            <a:gradFill rotWithShape="0">
              <a:gsLst>
                <a:gs pos="0">
                  <a:srgbClr val="FFFFFF"/>
                </a:gs>
                <a:gs pos="100000">
                  <a:srgbClr val="0000F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9010" name="Rectangle 242"/>
            <p:cNvSpPr>
              <a:spLocks noChangeArrowheads="1"/>
            </p:cNvSpPr>
            <p:nvPr/>
          </p:nvSpPr>
          <p:spPr bwMode="auto">
            <a:xfrm>
              <a:off x="3698" y="1168"/>
              <a:ext cx="913" cy="9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9011" name="Line 243"/>
            <p:cNvSpPr>
              <a:spLocks noChangeShapeType="1"/>
            </p:cNvSpPr>
            <p:nvPr/>
          </p:nvSpPr>
          <p:spPr bwMode="auto">
            <a:xfrm>
              <a:off x="4154" y="1168"/>
              <a:ext cx="0" cy="9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12" name="Line 244"/>
            <p:cNvSpPr>
              <a:spLocks noChangeShapeType="1"/>
            </p:cNvSpPr>
            <p:nvPr/>
          </p:nvSpPr>
          <p:spPr bwMode="auto">
            <a:xfrm>
              <a:off x="3698" y="1618"/>
              <a:ext cx="9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13" name="Line 245"/>
            <p:cNvSpPr>
              <a:spLocks noChangeShapeType="1"/>
            </p:cNvSpPr>
            <p:nvPr/>
          </p:nvSpPr>
          <p:spPr bwMode="auto">
            <a:xfrm>
              <a:off x="3922" y="1168"/>
              <a:ext cx="0" cy="9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14" name="Line 246"/>
            <p:cNvSpPr>
              <a:spLocks noChangeShapeType="1"/>
            </p:cNvSpPr>
            <p:nvPr/>
          </p:nvSpPr>
          <p:spPr bwMode="auto">
            <a:xfrm>
              <a:off x="4379" y="1168"/>
              <a:ext cx="0" cy="9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15" name="Line 247"/>
            <p:cNvSpPr>
              <a:spLocks noChangeShapeType="1"/>
            </p:cNvSpPr>
            <p:nvPr/>
          </p:nvSpPr>
          <p:spPr bwMode="auto">
            <a:xfrm>
              <a:off x="3696" y="1397"/>
              <a:ext cx="9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16" name="Line 248"/>
            <p:cNvSpPr>
              <a:spLocks noChangeShapeType="1"/>
            </p:cNvSpPr>
            <p:nvPr/>
          </p:nvSpPr>
          <p:spPr bwMode="auto">
            <a:xfrm>
              <a:off x="3701" y="1859"/>
              <a:ext cx="9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17" name="Line 249"/>
            <p:cNvSpPr>
              <a:spLocks noChangeShapeType="1"/>
            </p:cNvSpPr>
            <p:nvPr/>
          </p:nvSpPr>
          <p:spPr bwMode="auto">
            <a:xfrm>
              <a:off x="3696" y="1283"/>
              <a:ext cx="9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18" name="Line 250"/>
            <p:cNvSpPr>
              <a:spLocks noChangeShapeType="1"/>
            </p:cNvSpPr>
            <p:nvPr/>
          </p:nvSpPr>
          <p:spPr bwMode="auto">
            <a:xfrm>
              <a:off x="3696" y="1507"/>
              <a:ext cx="9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19" name="Line 251"/>
            <p:cNvSpPr>
              <a:spLocks noChangeShapeType="1"/>
            </p:cNvSpPr>
            <p:nvPr/>
          </p:nvSpPr>
          <p:spPr bwMode="auto">
            <a:xfrm>
              <a:off x="3696" y="1736"/>
              <a:ext cx="9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20" name="Line 252"/>
            <p:cNvSpPr>
              <a:spLocks noChangeShapeType="1"/>
            </p:cNvSpPr>
            <p:nvPr/>
          </p:nvSpPr>
          <p:spPr bwMode="auto">
            <a:xfrm>
              <a:off x="3696" y="1971"/>
              <a:ext cx="9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21" name="Line 253"/>
            <p:cNvSpPr>
              <a:spLocks noChangeShapeType="1"/>
            </p:cNvSpPr>
            <p:nvPr/>
          </p:nvSpPr>
          <p:spPr bwMode="auto">
            <a:xfrm>
              <a:off x="3806" y="1168"/>
              <a:ext cx="0" cy="9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22" name="Line 254"/>
            <p:cNvSpPr>
              <a:spLocks noChangeShapeType="1"/>
            </p:cNvSpPr>
            <p:nvPr/>
          </p:nvSpPr>
          <p:spPr bwMode="auto">
            <a:xfrm>
              <a:off x="4032" y="1168"/>
              <a:ext cx="0" cy="9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23" name="Line 255"/>
            <p:cNvSpPr>
              <a:spLocks noChangeShapeType="1"/>
            </p:cNvSpPr>
            <p:nvPr/>
          </p:nvSpPr>
          <p:spPr bwMode="auto">
            <a:xfrm>
              <a:off x="4263" y="1168"/>
              <a:ext cx="0" cy="9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24" name="Line 256"/>
            <p:cNvSpPr>
              <a:spLocks noChangeShapeType="1"/>
            </p:cNvSpPr>
            <p:nvPr/>
          </p:nvSpPr>
          <p:spPr bwMode="auto">
            <a:xfrm>
              <a:off x="4504" y="1168"/>
              <a:ext cx="0" cy="9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25" name="Line 257"/>
            <p:cNvSpPr>
              <a:spLocks noChangeShapeType="1"/>
            </p:cNvSpPr>
            <p:nvPr/>
          </p:nvSpPr>
          <p:spPr bwMode="auto">
            <a:xfrm rot="5400000">
              <a:off x="4381" y="1295"/>
              <a:ext cx="118"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26" name="Line 258"/>
            <p:cNvSpPr>
              <a:spLocks noChangeShapeType="1"/>
            </p:cNvSpPr>
            <p:nvPr/>
          </p:nvSpPr>
          <p:spPr bwMode="auto">
            <a:xfrm rot="5400000">
              <a:off x="4261" y="1295"/>
              <a:ext cx="118"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27" name="Line 259"/>
            <p:cNvSpPr>
              <a:spLocks noChangeShapeType="1"/>
            </p:cNvSpPr>
            <p:nvPr/>
          </p:nvSpPr>
          <p:spPr bwMode="auto">
            <a:xfrm>
              <a:off x="4550" y="1236"/>
              <a:ext cx="0" cy="219"/>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28" name="Line 260"/>
            <p:cNvSpPr>
              <a:spLocks noChangeShapeType="1"/>
            </p:cNvSpPr>
            <p:nvPr/>
          </p:nvSpPr>
          <p:spPr bwMode="auto">
            <a:xfrm>
              <a:off x="4210" y="1236"/>
              <a:ext cx="0" cy="219"/>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29" name="Line 261"/>
            <p:cNvSpPr>
              <a:spLocks noChangeShapeType="1"/>
            </p:cNvSpPr>
            <p:nvPr/>
          </p:nvSpPr>
          <p:spPr bwMode="auto">
            <a:xfrm>
              <a:off x="4205" y="1236"/>
              <a:ext cx="119"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30" name="Line 262"/>
            <p:cNvSpPr>
              <a:spLocks noChangeShapeType="1"/>
            </p:cNvSpPr>
            <p:nvPr/>
          </p:nvSpPr>
          <p:spPr bwMode="auto">
            <a:xfrm>
              <a:off x="4435" y="1236"/>
              <a:ext cx="119"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31" name="Line 263"/>
            <p:cNvSpPr>
              <a:spLocks noChangeShapeType="1"/>
            </p:cNvSpPr>
            <p:nvPr/>
          </p:nvSpPr>
          <p:spPr bwMode="auto">
            <a:xfrm>
              <a:off x="4320" y="1350"/>
              <a:ext cx="119"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32" name="Line 264"/>
            <p:cNvSpPr>
              <a:spLocks noChangeShapeType="1"/>
            </p:cNvSpPr>
            <p:nvPr/>
          </p:nvSpPr>
          <p:spPr bwMode="auto">
            <a:xfrm>
              <a:off x="4210" y="1451"/>
              <a:ext cx="119"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33" name="Line 265"/>
            <p:cNvSpPr>
              <a:spLocks noChangeShapeType="1"/>
            </p:cNvSpPr>
            <p:nvPr/>
          </p:nvSpPr>
          <p:spPr bwMode="auto">
            <a:xfrm>
              <a:off x="4430" y="1451"/>
              <a:ext cx="119"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34" name="Line 266"/>
            <p:cNvSpPr>
              <a:spLocks noChangeShapeType="1"/>
            </p:cNvSpPr>
            <p:nvPr/>
          </p:nvSpPr>
          <p:spPr bwMode="auto">
            <a:xfrm rot="5400000">
              <a:off x="4266" y="1510"/>
              <a:ext cx="118"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35" name="Line 267"/>
            <p:cNvSpPr>
              <a:spLocks noChangeShapeType="1"/>
            </p:cNvSpPr>
            <p:nvPr/>
          </p:nvSpPr>
          <p:spPr bwMode="auto">
            <a:xfrm rot="5400000">
              <a:off x="4027" y="1731"/>
              <a:ext cx="118"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36" name="Line 268"/>
            <p:cNvSpPr>
              <a:spLocks noChangeShapeType="1"/>
            </p:cNvSpPr>
            <p:nvPr/>
          </p:nvSpPr>
          <p:spPr bwMode="auto">
            <a:xfrm rot="10800000">
              <a:off x="3967" y="1907"/>
              <a:ext cx="118"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37" name="Line 269"/>
            <p:cNvSpPr>
              <a:spLocks noChangeShapeType="1"/>
            </p:cNvSpPr>
            <p:nvPr/>
          </p:nvSpPr>
          <p:spPr bwMode="auto">
            <a:xfrm rot="5400000">
              <a:off x="3981" y="1563"/>
              <a:ext cx="0" cy="221"/>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38" name="Line 270"/>
            <p:cNvSpPr>
              <a:spLocks noChangeShapeType="1"/>
            </p:cNvSpPr>
            <p:nvPr/>
          </p:nvSpPr>
          <p:spPr bwMode="auto">
            <a:xfrm rot="10800000">
              <a:off x="3971" y="1784"/>
              <a:ext cx="119"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39" name="Line 271"/>
            <p:cNvSpPr>
              <a:spLocks noChangeShapeType="1"/>
            </p:cNvSpPr>
            <p:nvPr/>
          </p:nvSpPr>
          <p:spPr bwMode="auto">
            <a:xfrm rot="5400000">
              <a:off x="3976" y="1906"/>
              <a:ext cx="0" cy="22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40" name="Line 272"/>
            <p:cNvSpPr>
              <a:spLocks noChangeShapeType="1"/>
            </p:cNvSpPr>
            <p:nvPr/>
          </p:nvSpPr>
          <p:spPr bwMode="auto">
            <a:xfrm rot="5400000">
              <a:off x="4027" y="1961"/>
              <a:ext cx="118"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41" name="Line 273"/>
            <p:cNvSpPr>
              <a:spLocks noChangeShapeType="1"/>
            </p:cNvSpPr>
            <p:nvPr/>
          </p:nvSpPr>
          <p:spPr bwMode="auto">
            <a:xfrm rot="5400000">
              <a:off x="3917" y="1847"/>
              <a:ext cx="118"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42" name="Line 274"/>
            <p:cNvSpPr>
              <a:spLocks noChangeShapeType="1"/>
            </p:cNvSpPr>
            <p:nvPr/>
          </p:nvSpPr>
          <p:spPr bwMode="auto">
            <a:xfrm rot="5400000">
              <a:off x="3821" y="1738"/>
              <a:ext cx="118"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43" name="Line 275"/>
            <p:cNvSpPr>
              <a:spLocks noChangeShapeType="1"/>
            </p:cNvSpPr>
            <p:nvPr/>
          </p:nvSpPr>
          <p:spPr bwMode="auto">
            <a:xfrm rot="5400000">
              <a:off x="3807" y="1961"/>
              <a:ext cx="118"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44" name="Line 276"/>
            <p:cNvSpPr>
              <a:spLocks noChangeShapeType="1"/>
            </p:cNvSpPr>
            <p:nvPr/>
          </p:nvSpPr>
          <p:spPr bwMode="auto">
            <a:xfrm rot="10800000">
              <a:off x="3751" y="1788"/>
              <a:ext cx="119"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45" name="Line 277"/>
            <p:cNvSpPr>
              <a:spLocks noChangeShapeType="1"/>
            </p:cNvSpPr>
            <p:nvPr/>
          </p:nvSpPr>
          <p:spPr bwMode="auto">
            <a:xfrm rot="10800000">
              <a:off x="3751" y="1907"/>
              <a:ext cx="119"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46" name="Line 278"/>
            <p:cNvSpPr>
              <a:spLocks noChangeShapeType="1"/>
            </p:cNvSpPr>
            <p:nvPr/>
          </p:nvSpPr>
          <p:spPr bwMode="auto">
            <a:xfrm rot="5400000">
              <a:off x="4376" y="1510"/>
              <a:ext cx="118"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40112" name="Group 279"/>
            <p:cNvGrpSpPr>
              <a:grpSpLocks/>
            </p:cNvGrpSpPr>
            <p:nvPr/>
          </p:nvGrpSpPr>
          <p:grpSpPr bwMode="auto">
            <a:xfrm>
              <a:off x="3751" y="1227"/>
              <a:ext cx="353" cy="337"/>
              <a:chOff x="3672" y="2292"/>
              <a:chExt cx="461" cy="443"/>
            </a:xfrm>
          </p:grpSpPr>
          <p:sp>
            <p:nvSpPr>
              <p:cNvPr id="289048" name="Line 280"/>
              <p:cNvSpPr>
                <a:spLocks noChangeShapeType="1"/>
              </p:cNvSpPr>
              <p:nvPr/>
            </p:nvSpPr>
            <p:spPr bwMode="auto">
              <a:xfrm>
                <a:off x="3675" y="2299"/>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49" name="Line 281"/>
              <p:cNvSpPr>
                <a:spLocks noChangeShapeType="1"/>
              </p:cNvSpPr>
              <p:nvPr/>
            </p:nvSpPr>
            <p:spPr bwMode="auto">
              <a:xfrm rot="5400000">
                <a:off x="3907" y="2375"/>
                <a:ext cx="154"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50" name="Line 282"/>
              <p:cNvSpPr>
                <a:spLocks noChangeShapeType="1"/>
              </p:cNvSpPr>
              <p:nvPr/>
            </p:nvSpPr>
            <p:spPr bwMode="auto">
              <a:xfrm>
                <a:off x="3679" y="2292"/>
                <a:ext cx="0" cy="288"/>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51" name="Line 283"/>
              <p:cNvSpPr>
                <a:spLocks noChangeShapeType="1"/>
              </p:cNvSpPr>
              <p:nvPr/>
            </p:nvSpPr>
            <p:spPr bwMode="auto">
              <a:xfrm rot="5400000">
                <a:off x="3745" y="2370"/>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52" name="Line 284"/>
              <p:cNvSpPr>
                <a:spLocks noChangeShapeType="1"/>
              </p:cNvSpPr>
              <p:nvPr/>
            </p:nvSpPr>
            <p:spPr bwMode="auto">
              <a:xfrm>
                <a:off x="4128" y="2299"/>
                <a:ext cx="0" cy="288"/>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53" name="Line 285"/>
              <p:cNvSpPr>
                <a:spLocks noChangeShapeType="1"/>
              </p:cNvSpPr>
              <p:nvPr/>
            </p:nvSpPr>
            <p:spPr bwMode="auto">
              <a:xfrm>
                <a:off x="3978" y="2299"/>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54" name="Line 286"/>
              <p:cNvSpPr>
                <a:spLocks noChangeShapeType="1"/>
              </p:cNvSpPr>
              <p:nvPr/>
            </p:nvSpPr>
            <p:spPr bwMode="auto">
              <a:xfrm>
                <a:off x="3827" y="2442"/>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55" name="Line 287"/>
              <p:cNvSpPr>
                <a:spLocks noChangeShapeType="1"/>
              </p:cNvSpPr>
              <p:nvPr/>
            </p:nvSpPr>
            <p:spPr bwMode="auto">
              <a:xfrm>
                <a:off x="3672" y="2580"/>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56" name="Line 288"/>
              <p:cNvSpPr>
                <a:spLocks noChangeShapeType="1"/>
              </p:cNvSpPr>
              <p:nvPr/>
            </p:nvSpPr>
            <p:spPr bwMode="auto">
              <a:xfrm>
                <a:off x="3978" y="2586"/>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57" name="Line 289"/>
              <p:cNvSpPr>
                <a:spLocks noChangeShapeType="1"/>
              </p:cNvSpPr>
              <p:nvPr/>
            </p:nvSpPr>
            <p:spPr bwMode="auto">
              <a:xfrm rot="5400000">
                <a:off x="3750" y="2657"/>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58" name="Line 290"/>
              <p:cNvSpPr>
                <a:spLocks noChangeShapeType="1"/>
              </p:cNvSpPr>
              <p:nvPr/>
            </p:nvSpPr>
            <p:spPr bwMode="auto">
              <a:xfrm rot="5400000">
                <a:off x="3907" y="2657"/>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40113" name="Group 291"/>
            <p:cNvGrpSpPr>
              <a:grpSpLocks/>
            </p:cNvGrpSpPr>
            <p:nvPr/>
          </p:nvGrpSpPr>
          <p:grpSpPr bwMode="auto">
            <a:xfrm rot="-5400000">
              <a:off x="4210" y="1684"/>
              <a:ext cx="350" cy="339"/>
              <a:chOff x="3672" y="2292"/>
              <a:chExt cx="461" cy="443"/>
            </a:xfrm>
          </p:grpSpPr>
          <p:sp>
            <p:nvSpPr>
              <p:cNvPr id="289060" name="Line 292"/>
              <p:cNvSpPr>
                <a:spLocks noChangeShapeType="1"/>
              </p:cNvSpPr>
              <p:nvPr/>
            </p:nvSpPr>
            <p:spPr bwMode="auto">
              <a:xfrm>
                <a:off x="3674" y="2297"/>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61" name="Line 293"/>
              <p:cNvSpPr>
                <a:spLocks noChangeShapeType="1"/>
              </p:cNvSpPr>
              <p:nvPr/>
            </p:nvSpPr>
            <p:spPr bwMode="auto">
              <a:xfrm rot="5400000">
                <a:off x="3908" y="2374"/>
                <a:ext cx="154"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62" name="Line 294"/>
              <p:cNvSpPr>
                <a:spLocks noChangeShapeType="1"/>
              </p:cNvSpPr>
              <p:nvPr/>
            </p:nvSpPr>
            <p:spPr bwMode="auto">
              <a:xfrm>
                <a:off x="3678" y="2290"/>
                <a:ext cx="0" cy="287"/>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63" name="Line 295"/>
              <p:cNvSpPr>
                <a:spLocks noChangeShapeType="1"/>
              </p:cNvSpPr>
              <p:nvPr/>
            </p:nvSpPr>
            <p:spPr bwMode="auto">
              <a:xfrm rot="5400000">
                <a:off x="3744" y="2368"/>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64" name="Line 296"/>
              <p:cNvSpPr>
                <a:spLocks noChangeShapeType="1"/>
              </p:cNvSpPr>
              <p:nvPr/>
            </p:nvSpPr>
            <p:spPr bwMode="auto">
              <a:xfrm>
                <a:off x="4128" y="2297"/>
                <a:ext cx="0" cy="287"/>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65" name="Line 297"/>
              <p:cNvSpPr>
                <a:spLocks noChangeShapeType="1"/>
              </p:cNvSpPr>
              <p:nvPr/>
            </p:nvSpPr>
            <p:spPr bwMode="auto">
              <a:xfrm>
                <a:off x="3978" y="2297"/>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66" name="Line 298"/>
              <p:cNvSpPr>
                <a:spLocks noChangeShapeType="1"/>
              </p:cNvSpPr>
              <p:nvPr/>
            </p:nvSpPr>
            <p:spPr bwMode="auto">
              <a:xfrm>
                <a:off x="3828" y="2440"/>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67" name="Line 299"/>
              <p:cNvSpPr>
                <a:spLocks noChangeShapeType="1"/>
              </p:cNvSpPr>
              <p:nvPr/>
            </p:nvSpPr>
            <p:spPr bwMode="auto">
              <a:xfrm>
                <a:off x="3671" y="2579"/>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68" name="Line 300"/>
              <p:cNvSpPr>
                <a:spLocks noChangeShapeType="1"/>
              </p:cNvSpPr>
              <p:nvPr/>
            </p:nvSpPr>
            <p:spPr bwMode="auto">
              <a:xfrm>
                <a:off x="3978" y="2585"/>
                <a:ext cx="155"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69" name="Line 301"/>
              <p:cNvSpPr>
                <a:spLocks noChangeShapeType="1"/>
              </p:cNvSpPr>
              <p:nvPr/>
            </p:nvSpPr>
            <p:spPr bwMode="auto">
              <a:xfrm rot="5400000">
                <a:off x="3749" y="2657"/>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70" name="Line 302"/>
              <p:cNvSpPr>
                <a:spLocks noChangeShapeType="1"/>
              </p:cNvSpPr>
              <p:nvPr/>
            </p:nvSpPr>
            <p:spPr bwMode="auto">
              <a:xfrm rot="5400000">
                <a:off x="3907" y="2657"/>
                <a:ext cx="156"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289071" name="Line 303"/>
            <p:cNvSpPr>
              <a:spLocks noChangeShapeType="1"/>
            </p:cNvSpPr>
            <p:nvPr/>
          </p:nvSpPr>
          <p:spPr bwMode="auto">
            <a:xfrm>
              <a:off x="4545" y="1569"/>
              <a:ext cx="0" cy="219"/>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72" name="Line 304"/>
            <p:cNvSpPr>
              <a:spLocks noChangeShapeType="1"/>
            </p:cNvSpPr>
            <p:nvPr/>
          </p:nvSpPr>
          <p:spPr bwMode="auto">
            <a:xfrm>
              <a:off x="4430" y="1569"/>
              <a:ext cx="119"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73" name="Line 305"/>
            <p:cNvSpPr>
              <a:spLocks noChangeShapeType="1"/>
            </p:cNvSpPr>
            <p:nvPr/>
          </p:nvSpPr>
          <p:spPr bwMode="auto">
            <a:xfrm>
              <a:off x="3756" y="1569"/>
              <a:ext cx="118"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74" name="Line 306"/>
            <p:cNvSpPr>
              <a:spLocks noChangeShapeType="1"/>
            </p:cNvSpPr>
            <p:nvPr/>
          </p:nvSpPr>
          <p:spPr bwMode="auto">
            <a:xfrm rot="5400000">
              <a:off x="3697" y="1961"/>
              <a:ext cx="118"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75" name="Line 307"/>
            <p:cNvSpPr>
              <a:spLocks noChangeShapeType="1"/>
            </p:cNvSpPr>
            <p:nvPr/>
          </p:nvSpPr>
          <p:spPr bwMode="auto">
            <a:xfrm rot="5400000">
              <a:off x="4491" y="1966"/>
              <a:ext cx="118"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76" name="Line 308"/>
            <p:cNvSpPr>
              <a:spLocks noChangeShapeType="1"/>
            </p:cNvSpPr>
            <p:nvPr/>
          </p:nvSpPr>
          <p:spPr bwMode="auto">
            <a:xfrm>
              <a:off x="3985" y="1565"/>
              <a:ext cx="339"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77" name="Line 309"/>
            <p:cNvSpPr>
              <a:spLocks noChangeShapeType="1"/>
            </p:cNvSpPr>
            <p:nvPr/>
          </p:nvSpPr>
          <p:spPr bwMode="auto">
            <a:xfrm rot="5400000">
              <a:off x="3697" y="1624"/>
              <a:ext cx="118"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78" name="Line 310"/>
            <p:cNvSpPr>
              <a:spLocks noChangeShapeType="1"/>
            </p:cNvSpPr>
            <p:nvPr/>
          </p:nvSpPr>
          <p:spPr bwMode="auto">
            <a:xfrm rot="5400000">
              <a:off x="3697" y="1733"/>
              <a:ext cx="118" cy="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79" name="Line 311"/>
            <p:cNvSpPr>
              <a:spLocks noChangeShapeType="1"/>
            </p:cNvSpPr>
            <p:nvPr/>
          </p:nvSpPr>
          <p:spPr bwMode="auto">
            <a:xfrm>
              <a:off x="3696" y="2084"/>
              <a:ext cx="1152" cy="0"/>
            </a:xfrm>
            <a:prstGeom prst="line">
              <a:avLst/>
            </a:prstGeom>
            <a:noFill/>
            <a:ln w="1587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0123" name="Line 312"/>
            <p:cNvSpPr>
              <a:spLocks noChangeShapeType="1"/>
            </p:cNvSpPr>
            <p:nvPr/>
          </p:nvSpPr>
          <p:spPr bwMode="auto">
            <a:xfrm flipV="1">
              <a:off x="3695" y="1058"/>
              <a:ext cx="1" cy="1025"/>
            </a:xfrm>
            <a:prstGeom prst="line">
              <a:avLst/>
            </a:prstGeom>
            <a:noFill/>
            <a:ln w="15875">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0124" name="Text Box 313"/>
            <p:cNvSpPr txBox="1">
              <a:spLocks noChangeArrowheads="1"/>
            </p:cNvSpPr>
            <p:nvPr/>
          </p:nvSpPr>
          <p:spPr bwMode="auto">
            <a:xfrm>
              <a:off x="3649" y="2073"/>
              <a:ext cx="105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a:latin typeface="Times New Roman" charset="0"/>
                </a:rPr>
                <a:t>000 001 010 </a:t>
              </a:r>
              <a:r>
                <a:rPr lang="en-US" sz="800" b="1">
                  <a:latin typeface="Times New Roman" charset="0"/>
                </a:rPr>
                <a:t>011</a:t>
              </a:r>
              <a:r>
                <a:rPr lang="en-US" sz="800">
                  <a:latin typeface="Times New Roman" charset="0"/>
                </a:rPr>
                <a:t> 100 101 110 111</a:t>
              </a:r>
            </a:p>
          </p:txBody>
        </p:sp>
        <p:sp>
          <p:nvSpPr>
            <p:cNvPr id="40125" name="Text Box 314"/>
            <p:cNvSpPr txBox="1">
              <a:spLocks noChangeArrowheads="1"/>
            </p:cNvSpPr>
            <p:nvPr/>
          </p:nvSpPr>
          <p:spPr bwMode="auto">
            <a:xfrm>
              <a:off x="3504" y="1147"/>
              <a:ext cx="230" cy="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pPr>
              <a:r>
                <a:rPr lang="en-US" sz="800"/>
                <a:t>111</a:t>
              </a:r>
            </a:p>
            <a:p>
              <a:pPr eaLnBrk="1" hangingPunct="1">
                <a:lnSpc>
                  <a:spcPct val="150000"/>
                </a:lnSpc>
              </a:pPr>
              <a:r>
                <a:rPr lang="en-US" sz="800"/>
                <a:t>110</a:t>
              </a:r>
            </a:p>
            <a:p>
              <a:pPr eaLnBrk="1" hangingPunct="1">
                <a:lnSpc>
                  <a:spcPct val="150000"/>
                </a:lnSpc>
              </a:pPr>
              <a:r>
                <a:rPr lang="en-US" sz="800"/>
                <a:t>101</a:t>
              </a:r>
            </a:p>
            <a:p>
              <a:pPr eaLnBrk="1" hangingPunct="1">
                <a:lnSpc>
                  <a:spcPct val="150000"/>
                </a:lnSpc>
              </a:pPr>
              <a:r>
                <a:rPr lang="en-US" sz="800"/>
                <a:t>100</a:t>
              </a:r>
            </a:p>
            <a:p>
              <a:pPr eaLnBrk="1" hangingPunct="1">
                <a:lnSpc>
                  <a:spcPct val="150000"/>
                </a:lnSpc>
              </a:pPr>
              <a:r>
                <a:rPr lang="en-US" sz="800"/>
                <a:t>011</a:t>
              </a:r>
            </a:p>
            <a:p>
              <a:pPr eaLnBrk="1" hangingPunct="1">
                <a:lnSpc>
                  <a:spcPct val="150000"/>
                </a:lnSpc>
              </a:pPr>
              <a:r>
                <a:rPr lang="en-US" sz="800"/>
                <a:t>010</a:t>
              </a:r>
            </a:p>
            <a:p>
              <a:pPr eaLnBrk="1" hangingPunct="1">
                <a:lnSpc>
                  <a:spcPct val="150000"/>
                </a:lnSpc>
              </a:pPr>
              <a:r>
                <a:rPr lang="en-US" sz="800"/>
                <a:t>001</a:t>
              </a:r>
            </a:p>
            <a:p>
              <a:pPr eaLnBrk="1" hangingPunct="1">
                <a:lnSpc>
                  <a:spcPct val="150000"/>
                </a:lnSpc>
              </a:pPr>
              <a:r>
                <a:rPr lang="en-US" sz="800"/>
                <a:t>000</a:t>
              </a:r>
              <a:endParaRPr lang="en-US" sz="1800"/>
            </a:p>
          </p:txBody>
        </p:sp>
        <p:sp>
          <p:nvSpPr>
            <p:cNvPr id="289083" name="Line 315"/>
            <p:cNvSpPr>
              <a:spLocks noChangeShapeType="1"/>
            </p:cNvSpPr>
            <p:nvPr/>
          </p:nvSpPr>
          <p:spPr bwMode="auto">
            <a:xfrm flipH="1">
              <a:off x="4128" y="1344"/>
              <a:ext cx="768"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9084" name="Text Box 316"/>
            <p:cNvSpPr txBox="1">
              <a:spLocks noChangeArrowheads="1"/>
            </p:cNvSpPr>
            <p:nvPr/>
          </p:nvSpPr>
          <p:spPr bwMode="auto">
            <a:xfrm>
              <a:off x="4848" y="1200"/>
              <a:ext cx="4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(011, *)</a:t>
              </a:r>
            </a:p>
          </p:txBody>
        </p:sp>
      </p:grpSp>
      <p:sp>
        <p:nvSpPr>
          <p:cNvPr id="289085" name="Text Box 317"/>
          <p:cNvSpPr txBox="1">
            <a:spLocks noChangeArrowheads="1"/>
          </p:cNvSpPr>
          <p:nvPr/>
        </p:nvSpPr>
        <p:spPr bwMode="auto">
          <a:xfrm>
            <a:off x="609600" y="1324946"/>
            <a:ext cx="769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dirty="0">
                <a:solidFill>
                  <a:srgbClr val="6551AD"/>
                </a:solidFill>
                <a:cs typeface="+mn-cs"/>
              </a:rPr>
              <a:t>Query: </a:t>
            </a:r>
            <a:r>
              <a:rPr lang="en-US" dirty="0" smtClean="0">
                <a:cs typeface="+mn-cs"/>
              </a:rPr>
              <a:t>(X </a:t>
            </a:r>
            <a:r>
              <a:rPr lang="en-US" dirty="0">
                <a:cs typeface="+mn-cs"/>
              </a:rPr>
              <a:t>= 30, </a:t>
            </a:r>
            <a:r>
              <a:rPr lang="en-US" dirty="0" smtClean="0">
                <a:cs typeface="+mn-cs"/>
              </a:rPr>
              <a:t>Y = </a:t>
            </a:r>
            <a:r>
              <a:rPr lang="en-US" dirty="0">
                <a:cs typeface="+mn-cs"/>
              </a:rPr>
              <a:t>*) =&gt; Binary query (011110, *)</a:t>
            </a:r>
          </a:p>
        </p:txBody>
      </p:sp>
      <p:grpSp>
        <p:nvGrpSpPr>
          <p:cNvPr id="289086" name="Group 318"/>
          <p:cNvGrpSpPr>
            <a:grpSpLocks/>
          </p:cNvGrpSpPr>
          <p:nvPr/>
        </p:nvGrpSpPr>
        <p:grpSpPr bwMode="auto">
          <a:xfrm>
            <a:off x="762000" y="1998628"/>
            <a:ext cx="2124075" cy="2019300"/>
            <a:chOff x="480" y="1080"/>
            <a:chExt cx="1338" cy="1272"/>
          </a:xfrm>
        </p:grpSpPr>
        <p:sp>
          <p:nvSpPr>
            <p:cNvPr id="289087" name="Text Box 319"/>
            <p:cNvSpPr txBox="1">
              <a:spLocks noChangeArrowheads="1"/>
            </p:cNvSpPr>
            <p:nvPr/>
          </p:nvSpPr>
          <p:spPr bwMode="auto">
            <a:xfrm>
              <a:off x="1440" y="2112"/>
              <a:ext cx="116"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000" b="1" dirty="0">
                <a:cs typeface="+mn-cs"/>
              </a:endParaRPr>
            </a:p>
          </p:txBody>
        </p:sp>
        <p:sp>
          <p:nvSpPr>
            <p:cNvPr id="289088" name="Text Box 320"/>
            <p:cNvSpPr txBox="1">
              <a:spLocks noChangeArrowheads="1"/>
            </p:cNvSpPr>
            <p:nvPr/>
          </p:nvSpPr>
          <p:spPr bwMode="auto">
            <a:xfrm rot="16200000">
              <a:off x="546" y="1107"/>
              <a:ext cx="116"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000" b="1" dirty="0">
                <a:cs typeface="+mn-cs"/>
              </a:endParaRPr>
            </a:p>
          </p:txBody>
        </p:sp>
        <p:sp>
          <p:nvSpPr>
            <p:cNvPr id="289089" name="Rectangle 321"/>
            <p:cNvSpPr>
              <a:spLocks noChangeArrowheads="1"/>
            </p:cNvSpPr>
            <p:nvPr/>
          </p:nvSpPr>
          <p:spPr bwMode="auto">
            <a:xfrm>
              <a:off x="674" y="1202"/>
              <a:ext cx="462" cy="921"/>
            </a:xfrm>
            <a:prstGeom prst="rect">
              <a:avLst/>
            </a:prstGeom>
            <a:gradFill rotWithShape="0">
              <a:gsLst>
                <a:gs pos="0">
                  <a:schemeClr val="accent1"/>
                </a:gs>
                <a:gs pos="100000">
                  <a:schemeClr val="accent1">
                    <a:gamma/>
                    <a:tint val="0"/>
                    <a:invGamma/>
                  </a:schemeClr>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cs typeface="+mn-cs"/>
              </a:endParaRPr>
            </a:p>
          </p:txBody>
        </p:sp>
        <p:grpSp>
          <p:nvGrpSpPr>
            <p:cNvPr id="40054" name="Group 322"/>
            <p:cNvGrpSpPr>
              <a:grpSpLocks/>
            </p:cNvGrpSpPr>
            <p:nvPr/>
          </p:nvGrpSpPr>
          <p:grpSpPr bwMode="auto">
            <a:xfrm>
              <a:off x="670" y="1199"/>
              <a:ext cx="934" cy="918"/>
              <a:chOff x="576" y="1056"/>
              <a:chExt cx="864" cy="816"/>
            </a:xfrm>
          </p:grpSpPr>
          <p:sp>
            <p:nvSpPr>
              <p:cNvPr id="40068" name="Rectangle 323"/>
              <p:cNvSpPr>
                <a:spLocks noChangeArrowheads="1"/>
              </p:cNvSpPr>
              <p:nvPr/>
            </p:nvSpPr>
            <p:spPr bwMode="auto">
              <a:xfrm>
                <a:off x="576" y="1056"/>
                <a:ext cx="864" cy="8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anchor="ctr"/>
              <a:lstStyle/>
              <a:p>
                <a:endParaRPr lang="en-US"/>
              </a:p>
            </p:txBody>
          </p:sp>
          <p:sp>
            <p:nvSpPr>
              <p:cNvPr id="40069" name="Line 324"/>
              <p:cNvSpPr>
                <a:spLocks noChangeShapeType="1"/>
              </p:cNvSpPr>
              <p:nvPr/>
            </p:nvSpPr>
            <p:spPr bwMode="auto">
              <a:xfrm>
                <a:off x="1008" y="1056"/>
                <a:ext cx="0" cy="8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70" name="Line 325"/>
              <p:cNvSpPr>
                <a:spLocks noChangeShapeType="1"/>
              </p:cNvSpPr>
              <p:nvPr/>
            </p:nvSpPr>
            <p:spPr bwMode="auto">
              <a:xfrm>
                <a:off x="576" y="1454"/>
                <a:ext cx="86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0055" name="Line 326"/>
            <p:cNvSpPr>
              <a:spLocks noChangeShapeType="1"/>
            </p:cNvSpPr>
            <p:nvPr/>
          </p:nvSpPr>
          <p:spPr bwMode="auto">
            <a:xfrm flipV="1">
              <a:off x="894" y="1429"/>
              <a:ext cx="0" cy="458"/>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56" name="Line 327"/>
            <p:cNvSpPr>
              <a:spLocks noChangeShapeType="1"/>
            </p:cNvSpPr>
            <p:nvPr/>
          </p:nvSpPr>
          <p:spPr bwMode="auto">
            <a:xfrm>
              <a:off x="894" y="1429"/>
              <a:ext cx="486" cy="0"/>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57" name="Line 328"/>
            <p:cNvSpPr>
              <a:spLocks noChangeShapeType="1"/>
            </p:cNvSpPr>
            <p:nvPr/>
          </p:nvSpPr>
          <p:spPr bwMode="auto">
            <a:xfrm>
              <a:off x="1380" y="1429"/>
              <a:ext cx="0" cy="458"/>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58" name="Text Box 329"/>
            <p:cNvSpPr txBox="1">
              <a:spLocks noChangeArrowheads="1"/>
            </p:cNvSpPr>
            <p:nvPr/>
          </p:nvSpPr>
          <p:spPr bwMode="auto">
            <a:xfrm>
              <a:off x="820" y="2114"/>
              <a:ext cx="184" cy="18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94576" tIns="47289" rIns="94576" bIns="47289"/>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000000"/>
                  </a:solidFill>
                </a:rPr>
                <a:t>0</a:t>
              </a:r>
              <a:endParaRPr lang="en-US" sz="1000"/>
            </a:p>
          </p:txBody>
        </p:sp>
        <p:sp>
          <p:nvSpPr>
            <p:cNvPr id="40059" name="Text Box 330"/>
            <p:cNvSpPr txBox="1">
              <a:spLocks noChangeArrowheads="1"/>
            </p:cNvSpPr>
            <p:nvPr/>
          </p:nvSpPr>
          <p:spPr bwMode="auto">
            <a:xfrm>
              <a:off x="1268" y="2169"/>
              <a:ext cx="183" cy="18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94576" tIns="47289" rIns="94576" bIns="47289"/>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1</a:t>
              </a:r>
              <a:endParaRPr lang="en-US" sz="1000"/>
            </a:p>
          </p:txBody>
        </p:sp>
        <p:sp>
          <p:nvSpPr>
            <p:cNvPr id="40060" name="Text Box 331"/>
            <p:cNvSpPr txBox="1">
              <a:spLocks noChangeArrowheads="1"/>
            </p:cNvSpPr>
            <p:nvPr/>
          </p:nvSpPr>
          <p:spPr bwMode="auto">
            <a:xfrm>
              <a:off x="480" y="1793"/>
              <a:ext cx="246" cy="18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94576" tIns="47290" rIns="94576" bIns="4729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0</a:t>
              </a:r>
              <a:endParaRPr lang="en-US" sz="1000"/>
            </a:p>
          </p:txBody>
        </p:sp>
        <p:sp>
          <p:nvSpPr>
            <p:cNvPr id="40061" name="Text Box 332"/>
            <p:cNvSpPr txBox="1">
              <a:spLocks noChangeArrowheads="1"/>
            </p:cNvSpPr>
            <p:nvPr/>
          </p:nvSpPr>
          <p:spPr bwMode="auto">
            <a:xfrm>
              <a:off x="503" y="1350"/>
              <a:ext cx="183" cy="18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94576" tIns="47289" rIns="94576" bIns="47289"/>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1</a:t>
              </a:r>
              <a:endParaRPr lang="en-US" sz="1000"/>
            </a:p>
          </p:txBody>
        </p:sp>
        <p:sp>
          <p:nvSpPr>
            <p:cNvPr id="40062" name="Text Box 333"/>
            <p:cNvSpPr txBox="1">
              <a:spLocks noChangeArrowheads="1"/>
            </p:cNvSpPr>
            <p:nvPr/>
          </p:nvSpPr>
          <p:spPr bwMode="auto">
            <a:xfrm>
              <a:off x="1327" y="1819"/>
              <a:ext cx="249" cy="18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94576" tIns="47289" rIns="94576" bIns="47289"/>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99"/>
                  </a:solidFill>
                </a:rPr>
                <a:t>11	</a:t>
              </a:r>
              <a:endParaRPr lang="en-US" sz="1000"/>
            </a:p>
          </p:txBody>
        </p:sp>
        <p:sp>
          <p:nvSpPr>
            <p:cNvPr id="40063" name="Text Box 334"/>
            <p:cNvSpPr txBox="1">
              <a:spLocks noChangeArrowheads="1"/>
            </p:cNvSpPr>
            <p:nvPr/>
          </p:nvSpPr>
          <p:spPr bwMode="auto">
            <a:xfrm>
              <a:off x="722" y="1826"/>
              <a:ext cx="250" cy="18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94576" tIns="47289" rIns="94576" bIns="47289"/>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99"/>
                  </a:solidFill>
                </a:rPr>
                <a:t>00	</a:t>
              </a:r>
              <a:endParaRPr lang="en-US" sz="1000"/>
            </a:p>
          </p:txBody>
        </p:sp>
        <p:sp>
          <p:nvSpPr>
            <p:cNvPr id="40064" name="Text Box 335"/>
            <p:cNvSpPr txBox="1">
              <a:spLocks noChangeArrowheads="1"/>
            </p:cNvSpPr>
            <p:nvPr/>
          </p:nvSpPr>
          <p:spPr bwMode="auto">
            <a:xfrm>
              <a:off x="722" y="1319"/>
              <a:ext cx="250" cy="18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94576" tIns="47289" rIns="94576" bIns="47289"/>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99"/>
                  </a:solidFill>
                </a:rPr>
                <a:t>01	</a:t>
              </a:r>
              <a:endParaRPr lang="en-US" sz="1000"/>
            </a:p>
          </p:txBody>
        </p:sp>
        <p:sp>
          <p:nvSpPr>
            <p:cNvPr id="40065" name="Text Box 336"/>
            <p:cNvSpPr txBox="1">
              <a:spLocks noChangeArrowheads="1"/>
            </p:cNvSpPr>
            <p:nvPr/>
          </p:nvSpPr>
          <p:spPr bwMode="auto">
            <a:xfrm>
              <a:off x="1313" y="1312"/>
              <a:ext cx="249" cy="18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94576" tIns="47289" rIns="94576" bIns="47289"/>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99"/>
                  </a:solidFill>
                </a:rPr>
                <a:t>10	</a:t>
              </a:r>
              <a:endParaRPr lang="en-US" sz="1000"/>
            </a:p>
          </p:txBody>
        </p:sp>
        <p:sp>
          <p:nvSpPr>
            <p:cNvPr id="289105" name="Line 337"/>
            <p:cNvSpPr>
              <a:spLocks noChangeShapeType="1"/>
            </p:cNvSpPr>
            <p:nvPr/>
          </p:nvSpPr>
          <p:spPr bwMode="auto">
            <a:xfrm>
              <a:off x="666" y="2112"/>
              <a:ext cx="1152" cy="0"/>
            </a:xfrm>
            <a:prstGeom prst="line">
              <a:avLst/>
            </a:prstGeom>
            <a:noFill/>
            <a:ln w="1587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0067" name="Line 338"/>
            <p:cNvSpPr>
              <a:spLocks noChangeShapeType="1"/>
            </p:cNvSpPr>
            <p:nvPr/>
          </p:nvSpPr>
          <p:spPr bwMode="auto">
            <a:xfrm flipV="1">
              <a:off x="672" y="1080"/>
              <a:ext cx="1" cy="1025"/>
            </a:xfrm>
            <a:prstGeom prst="line">
              <a:avLst/>
            </a:prstGeom>
            <a:noFill/>
            <a:ln w="15875">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grpSp>
      <p:grpSp>
        <p:nvGrpSpPr>
          <p:cNvPr id="289107" name="Group 339"/>
          <p:cNvGrpSpPr>
            <a:grpSpLocks/>
          </p:cNvGrpSpPr>
          <p:nvPr/>
        </p:nvGrpSpPr>
        <p:grpSpPr bwMode="auto">
          <a:xfrm>
            <a:off x="3219450" y="1960527"/>
            <a:ext cx="2159000" cy="1949450"/>
            <a:chOff x="2060" y="1056"/>
            <a:chExt cx="1360" cy="1198"/>
          </a:xfrm>
        </p:grpSpPr>
        <p:grpSp>
          <p:nvGrpSpPr>
            <p:cNvPr id="40001" name="Group 340"/>
            <p:cNvGrpSpPr>
              <a:grpSpLocks/>
            </p:cNvGrpSpPr>
            <p:nvPr/>
          </p:nvGrpSpPr>
          <p:grpSpPr bwMode="auto">
            <a:xfrm>
              <a:off x="2060" y="1200"/>
              <a:ext cx="1300" cy="1054"/>
              <a:chOff x="2108" y="914"/>
              <a:chExt cx="1148" cy="958"/>
            </a:xfrm>
          </p:grpSpPr>
          <p:sp>
            <p:nvSpPr>
              <p:cNvPr id="40004" name="Text Box 341"/>
              <p:cNvSpPr txBox="1">
                <a:spLocks noChangeArrowheads="1"/>
              </p:cNvSpPr>
              <p:nvPr/>
            </p:nvSpPr>
            <p:spPr bwMode="auto">
              <a:xfrm>
                <a:off x="2114" y="1530"/>
                <a:ext cx="238" cy="15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00</a:t>
                </a:r>
              </a:p>
            </p:txBody>
          </p:sp>
          <p:sp>
            <p:nvSpPr>
              <p:cNvPr id="40005" name="Text Box 342"/>
              <p:cNvSpPr txBox="1">
                <a:spLocks noChangeArrowheads="1"/>
              </p:cNvSpPr>
              <p:nvPr/>
            </p:nvSpPr>
            <p:spPr bwMode="auto">
              <a:xfrm>
                <a:off x="2269" y="1700"/>
                <a:ext cx="227" cy="172"/>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00</a:t>
                </a:r>
              </a:p>
            </p:txBody>
          </p:sp>
          <p:sp>
            <p:nvSpPr>
              <p:cNvPr id="40006" name="Text Box 343"/>
              <p:cNvSpPr txBox="1">
                <a:spLocks noChangeArrowheads="1"/>
              </p:cNvSpPr>
              <p:nvPr/>
            </p:nvSpPr>
            <p:spPr bwMode="auto">
              <a:xfrm>
                <a:off x="2496" y="1700"/>
                <a:ext cx="240" cy="12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t>01</a:t>
                </a:r>
                <a:endParaRPr lang="en-US" sz="1000"/>
              </a:p>
            </p:txBody>
          </p:sp>
          <p:sp>
            <p:nvSpPr>
              <p:cNvPr id="40007" name="Text Box 344"/>
              <p:cNvSpPr txBox="1">
                <a:spLocks noChangeArrowheads="1"/>
              </p:cNvSpPr>
              <p:nvPr/>
            </p:nvSpPr>
            <p:spPr bwMode="auto">
              <a:xfrm>
                <a:off x="2707" y="1700"/>
                <a:ext cx="269" cy="172"/>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10</a:t>
                </a:r>
              </a:p>
            </p:txBody>
          </p:sp>
          <p:sp>
            <p:nvSpPr>
              <p:cNvPr id="40008" name="Text Box 345"/>
              <p:cNvSpPr txBox="1">
                <a:spLocks noChangeArrowheads="1"/>
              </p:cNvSpPr>
              <p:nvPr/>
            </p:nvSpPr>
            <p:spPr bwMode="auto">
              <a:xfrm>
                <a:off x="2920" y="1700"/>
                <a:ext cx="248" cy="172"/>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11</a:t>
                </a:r>
              </a:p>
            </p:txBody>
          </p:sp>
          <p:sp>
            <p:nvSpPr>
              <p:cNvPr id="40009" name="Text Box 346"/>
              <p:cNvSpPr txBox="1">
                <a:spLocks noChangeArrowheads="1"/>
              </p:cNvSpPr>
              <p:nvPr/>
            </p:nvSpPr>
            <p:spPr bwMode="auto">
              <a:xfrm>
                <a:off x="2114" y="1314"/>
                <a:ext cx="238" cy="12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01</a:t>
                </a:r>
              </a:p>
            </p:txBody>
          </p:sp>
          <p:sp>
            <p:nvSpPr>
              <p:cNvPr id="40010" name="Text Box 347"/>
              <p:cNvSpPr txBox="1">
                <a:spLocks noChangeArrowheads="1"/>
              </p:cNvSpPr>
              <p:nvPr/>
            </p:nvSpPr>
            <p:spPr bwMode="auto">
              <a:xfrm>
                <a:off x="2108" y="1110"/>
                <a:ext cx="244" cy="13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10</a:t>
                </a:r>
              </a:p>
            </p:txBody>
          </p:sp>
          <p:sp>
            <p:nvSpPr>
              <p:cNvPr id="40011" name="Text Box 348"/>
              <p:cNvSpPr txBox="1">
                <a:spLocks noChangeArrowheads="1"/>
              </p:cNvSpPr>
              <p:nvPr/>
            </p:nvSpPr>
            <p:spPr bwMode="auto">
              <a:xfrm>
                <a:off x="2120" y="918"/>
                <a:ext cx="232" cy="1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11</a:t>
                </a:r>
              </a:p>
            </p:txBody>
          </p:sp>
          <p:sp>
            <p:nvSpPr>
              <p:cNvPr id="289117" name="Rectangle 349"/>
              <p:cNvSpPr>
                <a:spLocks noChangeArrowheads="1"/>
              </p:cNvSpPr>
              <p:nvPr/>
            </p:nvSpPr>
            <p:spPr bwMode="auto">
              <a:xfrm>
                <a:off x="2503" y="1304"/>
                <a:ext cx="214" cy="418"/>
              </a:xfrm>
              <a:prstGeom prst="rect">
                <a:avLst/>
              </a:prstGeom>
              <a:gradFill rotWithShape="0">
                <a:gsLst>
                  <a:gs pos="0">
                    <a:schemeClr val="accent2"/>
                  </a:gs>
                  <a:gs pos="50000">
                    <a:schemeClr val="accent2">
                      <a:gamma/>
                      <a:tint val="0"/>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cs typeface="+mn-cs"/>
                </a:endParaRPr>
              </a:p>
            </p:txBody>
          </p:sp>
          <p:sp>
            <p:nvSpPr>
              <p:cNvPr id="40013" name="Rectangle 350"/>
              <p:cNvSpPr>
                <a:spLocks noChangeArrowheads="1"/>
              </p:cNvSpPr>
              <p:nvPr/>
            </p:nvSpPr>
            <p:spPr bwMode="auto">
              <a:xfrm>
                <a:off x="2502" y="914"/>
                <a:ext cx="213" cy="398"/>
              </a:xfrm>
              <a:prstGeom prst="rect">
                <a:avLst/>
              </a:prstGeom>
              <a:gradFill rotWithShape="0">
                <a:gsLst>
                  <a:gs pos="0">
                    <a:srgbClr val="A35590"/>
                  </a:gs>
                  <a:gs pos="50000">
                    <a:srgbClr val="FFFFFF"/>
                  </a:gs>
                  <a:gs pos="100000">
                    <a:srgbClr val="A3559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40014" name="Group 351"/>
              <p:cNvGrpSpPr>
                <a:grpSpLocks/>
              </p:cNvGrpSpPr>
              <p:nvPr/>
            </p:nvGrpSpPr>
            <p:grpSpPr bwMode="auto">
              <a:xfrm>
                <a:off x="2281" y="914"/>
                <a:ext cx="871" cy="801"/>
                <a:chOff x="1678" y="1056"/>
                <a:chExt cx="869" cy="816"/>
              </a:xfrm>
            </p:grpSpPr>
            <p:sp>
              <p:nvSpPr>
                <p:cNvPr id="40044" name="Rectangle 352"/>
                <p:cNvSpPr>
                  <a:spLocks noChangeArrowheads="1"/>
                </p:cNvSpPr>
                <p:nvPr/>
              </p:nvSpPr>
              <p:spPr bwMode="auto">
                <a:xfrm>
                  <a:off x="1680" y="1056"/>
                  <a:ext cx="864" cy="8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anchor="ctr"/>
                <a:lstStyle/>
                <a:p>
                  <a:endParaRPr lang="en-US"/>
                </a:p>
              </p:txBody>
            </p:sp>
            <p:sp>
              <p:nvSpPr>
                <p:cNvPr id="40045" name="Line 353"/>
                <p:cNvSpPr>
                  <a:spLocks noChangeShapeType="1"/>
                </p:cNvSpPr>
                <p:nvPr/>
              </p:nvSpPr>
              <p:spPr bwMode="auto">
                <a:xfrm>
                  <a:off x="2112" y="1056"/>
                  <a:ext cx="0" cy="8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46" name="Line 354"/>
                <p:cNvSpPr>
                  <a:spLocks noChangeShapeType="1"/>
                </p:cNvSpPr>
                <p:nvPr/>
              </p:nvSpPr>
              <p:spPr bwMode="auto">
                <a:xfrm>
                  <a:off x="1680" y="1454"/>
                  <a:ext cx="86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47" name="Line 355"/>
                <p:cNvSpPr>
                  <a:spLocks noChangeShapeType="1"/>
                </p:cNvSpPr>
                <p:nvPr/>
              </p:nvSpPr>
              <p:spPr bwMode="auto">
                <a:xfrm>
                  <a:off x="1892" y="1056"/>
                  <a:ext cx="0" cy="8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48" name="Line 356"/>
                <p:cNvSpPr>
                  <a:spLocks noChangeShapeType="1"/>
                </p:cNvSpPr>
                <p:nvPr/>
              </p:nvSpPr>
              <p:spPr bwMode="auto">
                <a:xfrm>
                  <a:off x="2325" y="1056"/>
                  <a:ext cx="0" cy="8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49" name="Line 357"/>
                <p:cNvSpPr>
                  <a:spLocks noChangeShapeType="1"/>
                </p:cNvSpPr>
                <p:nvPr/>
              </p:nvSpPr>
              <p:spPr bwMode="auto">
                <a:xfrm>
                  <a:off x="1678" y="1256"/>
                  <a:ext cx="86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50" name="Line 358"/>
                <p:cNvSpPr>
                  <a:spLocks noChangeShapeType="1"/>
                </p:cNvSpPr>
                <p:nvPr/>
              </p:nvSpPr>
              <p:spPr bwMode="auto">
                <a:xfrm>
                  <a:off x="1683" y="1660"/>
                  <a:ext cx="86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0015" name="Line 359"/>
              <p:cNvSpPr>
                <a:spLocks noChangeShapeType="1"/>
              </p:cNvSpPr>
              <p:nvPr/>
            </p:nvSpPr>
            <p:spPr bwMode="auto">
              <a:xfrm>
                <a:off x="2385" y="1606"/>
                <a:ext cx="209" cy="0"/>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6" name="Line 360"/>
              <p:cNvSpPr>
                <a:spLocks noChangeShapeType="1"/>
              </p:cNvSpPr>
              <p:nvPr/>
            </p:nvSpPr>
            <p:spPr bwMode="auto">
              <a:xfrm>
                <a:off x="2385" y="1382"/>
                <a:ext cx="209" cy="0"/>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7" name="Line 361"/>
              <p:cNvSpPr>
                <a:spLocks noChangeShapeType="1"/>
              </p:cNvSpPr>
              <p:nvPr/>
            </p:nvSpPr>
            <p:spPr bwMode="auto">
              <a:xfrm>
                <a:off x="2390" y="1013"/>
                <a:ext cx="210" cy="0"/>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8" name="Line 362"/>
              <p:cNvSpPr>
                <a:spLocks noChangeShapeType="1"/>
              </p:cNvSpPr>
              <p:nvPr/>
            </p:nvSpPr>
            <p:spPr bwMode="auto">
              <a:xfrm>
                <a:off x="2829" y="1013"/>
                <a:ext cx="208" cy="0"/>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9" name="Line 363"/>
              <p:cNvSpPr>
                <a:spLocks noChangeShapeType="1"/>
              </p:cNvSpPr>
              <p:nvPr/>
            </p:nvSpPr>
            <p:spPr bwMode="auto">
              <a:xfrm>
                <a:off x="2824" y="1606"/>
                <a:ext cx="208" cy="0"/>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20" name="Line 364"/>
              <p:cNvSpPr>
                <a:spLocks noChangeShapeType="1"/>
              </p:cNvSpPr>
              <p:nvPr/>
            </p:nvSpPr>
            <p:spPr bwMode="auto">
              <a:xfrm>
                <a:off x="2829" y="1387"/>
                <a:ext cx="208" cy="0"/>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21" name="Line 365"/>
              <p:cNvSpPr>
                <a:spLocks noChangeShapeType="1"/>
              </p:cNvSpPr>
              <p:nvPr/>
            </p:nvSpPr>
            <p:spPr bwMode="auto">
              <a:xfrm>
                <a:off x="2614" y="1215"/>
                <a:ext cx="209" cy="0"/>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22" name="Line 366"/>
              <p:cNvSpPr>
                <a:spLocks noChangeShapeType="1"/>
              </p:cNvSpPr>
              <p:nvPr/>
            </p:nvSpPr>
            <p:spPr bwMode="auto">
              <a:xfrm>
                <a:off x="2594" y="1387"/>
                <a:ext cx="0" cy="219"/>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23" name="Line 367"/>
              <p:cNvSpPr>
                <a:spLocks noChangeShapeType="1"/>
              </p:cNvSpPr>
              <p:nvPr/>
            </p:nvSpPr>
            <p:spPr bwMode="auto">
              <a:xfrm>
                <a:off x="2824" y="1387"/>
                <a:ext cx="0" cy="219"/>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24" name="Line 368"/>
              <p:cNvSpPr>
                <a:spLocks noChangeShapeType="1"/>
              </p:cNvSpPr>
              <p:nvPr/>
            </p:nvSpPr>
            <p:spPr bwMode="auto">
              <a:xfrm>
                <a:off x="2605" y="1007"/>
                <a:ext cx="0" cy="219"/>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25" name="Line 369"/>
              <p:cNvSpPr>
                <a:spLocks noChangeShapeType="1"/>
              </p:cNvSpPr>
              <p:nvPr/>
            </p:nvSpPr>
            <p:spPr bwMode="auto">
              <a:xfrm>
                <a:off x="2829" y="1007"/>
                <a:ext cx="0" cy="219"/>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26" name="Line 370"/>
              <p:cNvSpPr>
                <a:spLocks noChangeShapeType="1"/>
              </p:cNvSpPr>
              <p:nvPr/>
            </p:nvSpPr>
            <p:spPr bwMode="auto">
              <a:xfrm flipV="1">
                <a:off x="2390" y="1008"/>
                <a:ext cx="0" cy="364"/>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27" name="Line 371"/>
              <p:cNvSpPr>
                <a:spLocks noChangeShapeType="1"/>
              </p:cNvSpPr>
              <p:nvPr/>
            </p:nvSpPr>
            <p:spPr bwMode="auto">
              <a:xfrm flipV="1">
                <a:off x="3028" y="1018"/>
                <a:ext cx="0" cy="364"/>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28" name="Text Box 372"/>
              <p:cNvSpPr txBox="1">
                <a:spLocks noChangeArrowheads="1"/>
              </p:cNvSpPr>
              <p:nvPr/>
            </p:nvSpPr>
            <p:spPr bwMode="auto">
              <a:xfrm>
                <a:off x="2246" y="1586"/>
                <a:ext cx="346" cy="13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99"/>
                    </a:solidFill>
                  </a:rPr>
                  <a:t>0000</a:t>
                </a:r>
                <a:endParaRPr lang="en-US" sz="1000"/>
              </a:p>
            </p:txBody>
          </p:sp>
          <p:sp>
            <p:nvSpPr>
              <p:cNvPr id="40029" name="Text Box 373"/>
              <p:cNvSpPr txBox="1">
                <a:spLocks noChangeArrowheads="1"/>
              </p:cNvSpPr>
              <p:nvPr/>
            </p:nvSpPr>
            <p:spPr bwMode="auto">
              <a:xfrm>
                <a:off x="2492" y="1592"/>
                <a:ext cx="310" cy="13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99"/>
                    </a:solidFill>
                  </a:rPr>
                  <a:t>0001</a:t>
                </a:r>
                <a:endParaRPr lang="en-US" sz="1000"/>
              </a:p>
            </p:txBody>
          </p:sp>
          <p:sp>
            <p:nvSpPr>
              <p:cNvPr id="40030" name="Text Box 374"/>
              <p:cNvSpPr txBox="1">
                <a:spLocks noChangeArrowheads="1"/>
              </p:cNvSpPr>
              <p:nvPr/>
            </p:nvSpPr>
            <p:spPr bwMode="auto">
              <a:xfrm>
                <a:off x="2246" y="1362"/>
                <a:ext cx="346" cy="13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99"/>
                    </a:solidFill>
                  </a:rPr>
                  <a:t>0011</a:t>
                </a:r>
                <a:endParaRPr lang="en-US" sz="1000"/>
              </a:p>
            </p:txBody>
          </p:sp>
          <p:sp>
            <p:nvSpPr>
              <p:cNvPr id="40031" name="Text Box 375"/>
              <p:cNvSpPr txBox="1">
                <a:spLocks noChangeArrowheads="1"/>
              </p:cNvSpPr>
              <p:nvPr/>
            </p:nvSpPr>
            <p:spPr bwMode="auto">
              <a:xfrm>
                <a:off x="2246" y="1116"/>
                <a:ext cx="346" cy="13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99"/>
                    </a:solidFill>
                  </a:rPr>
                  <a:t>0100</a:t>
                </a:r>
                <a:endParaRPr lang="en-US" sz="1000"/>
              </a:p>
            </p:txBody>
          </p:sp>
          <p:sp>
            <p:nvSpPr>
              <p:cNvPr id="40032" name="Text Box 376"/>
              <p:cNvSpPr txBox="1">
                <a:spLocks noChangeArrowheads="1"/>
              </p:cNvSpPr>
              <p:nvPr/>
            </p:nvSpPr>
            <p:spPr bwMode="auto">
              <a:xfrm>
                <a:off x="2246" y="914"/>
                <a:ext cx="346" cy="13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99"/>
                    </a:solidFill>
                  </a:rPr>
                  <a:t>0101</a:t>
                </a:r>
                <a:endParaRPr lang="en-US" sz="1000"/>
              </a:p>
            </p:txBody>
          </p:sp>
          <p:sp>
            <p:nvSpPr>
              <p:cNvPr id="40033" name="Text Box 377"/>
              <p:cNvSpPr txBox="1">
                <a:spLocks noChangeArrowheads="1"/>
              </p:cNvSpPr>
              <p:nvPr/>
            </p:nvSpPr>
            <p:spPr bwMode="auto">
              <a:xfrm>
                <a:off x="2472" y="914"/>
                <a:ext cx="300" cy="13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99"/>
                    </a:solidFill>
                  </a:rPr>
                  <a:t>0110</a:t>
                </a:r>
                <a:endParaRPr lang="en-US" sz="1000"/>
              </a:p>
            </p:txBody>
          </p:sp>
          <p:sp>
            <p:nvSpPr>
              <p:cNvPr id="40034" name="Text Box 378"/>
              <p:cNvSpPr txBox="1">
                <a:spLocks noChangeArrowheads="1"/>
              </p:cNvSpPr>
              <p:nvPr/>
            </p:nvSpPr>
            <p:spPr bwMode="auto">
              <a:xfrm>
                <a:off x="2429" y="1183"/>
                <a:ext cx="384" cy="11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99"/>
                    </a:solidFill>
                  </a:rPr>
                  <a:t>0111</a:t>
                </a:r>
                <a:endParaRPr lang="en-US" sz="1000"/>
              </a:p>
            </p:txBody>
          </p:sp>
          <p:sp>
            <p:nvSpPr>
              <p:cNvPr id="40035" name="Text Box 379"/>
              <p:cNvSpPr txBox="1">
                <a:spLocks noChangeArrowheads="1"/>
              </p:cNvSpPr>
              <p:nvPr/>
            </p:nvSpPr>
            <p:spPr bwMode="auto">
              <a:xfrm>
                <a:off x="2709" y="1183"/>
                <a:ext cx="315" cy="13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99"/>
                    </a:solidFill>
                  </a:rPr>
                  <a:t>1000</a:t>
                </a:r>
                <a:endParaRPr lang="en-US" sz="1000"/>
              </a:p>
            </p:txBody>
          </p:sp>
          <p:sp>
            <p:nvSpPr>
              <p:cNvPr id="40036" name="Text Box 380"/>
              <p:cNvSpPr txBox="1">
                <a:spLocks noChangeArrowheads="1"/>
              </p:cNvSpPr>
              <p:nvPr/>
            </p:nvSpPr>
            <p:spPr bwMode="auto">
              <a:xfrm>
                <a:off x="2664" y="914"/>
                <a:ext cx="336" cy="13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99"/>
                    </a:solidFill>
                  </a:rPr>
                  <a:t>1001</a:t>
                </a:r>
                <a:endParaRPr lang="en-US" sz="1000"/>
              </a:p>
            </p:txBody>
          </p:sp>
          <p:sp>
            <p:nvSpPr>
              <p:cNvPr id="40037" name="Text Box 381"/>
              <p:cNvSpPr txBox="1">
                <a:spLocks noChangeArrowheads="1"/>
              </p:cNvSpPr>
              <p:nvPr/>
            </p:nvSpPr>
            <p:spPr bwMode="auto">
              <a:xfrm>
                <a:off x="2896" y="921"/>
                <a:ext cx="360" cy="13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99"/>
                    </a:solidFill>
                  </a:rPr>
                  <a:t>1010</a:t>
                </a:r>
                <a:endParaRPr lang="en-US" sz="1000"/>
              </a:p>
            </p:txBody>
          </p:sp>
          <p:sp>
            <p:nvSpPr>
              <p:cNvPr id="40038" name="Text Box 382"/>
              <p:cNvSpPr txBox="1">
                <a:spLocks noChangeArrowheads="1"/>
              </p:cNvSpPr>
              <p:nvPr/>
            </p:nvSpPr>
            <p:spPr bwMode="auto">
              <a:xfrm>
                <a:off x="2877" y="1130"/>
                <a:ext cx="372" cy="16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99"/>
                    </a:solidFill>
                  </a:rPr>
                  <a:t>1011</a:t>
                </a:r>
                <a:endParaRPr lang="en-US" sz="1000"/>
              </a:p>
            </p:txBody>
          </p:sp>
          <p:sp>
            <p:nvSpPr>
              <p:cNvPr id="40039" name="Text Box 383"/>
              <p:cNvSpPr txBox="1">
                <a:spLocks noChangeArrowheads="1"/>
              </p:cNvSpPr>
              <p:nvPr/>
            </p:nvSpPr>
            <p:spPr bwMode="auto">
              <a:xfrm>
                <a:off x="2918" y="1362"/>
                <a:ext cx="322" cy="13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99"/>
                    </a:solidFill>
                  </a:rPr>
                  <a:t>1100</a:t>
                </a:r>
                <a:endParaRPr lang="en-US" sz="1000"/>
              </a:p>
            </p:txBody>
          </p:sp>
          <p:sp>
            <p:nvSpPr>
              <p:cNvPr id="40040" name="Text Box 384"/>
              <p:cNvSpPr txBox="1">
                <a:spLocks noChangeArrowheads="1"/>
              </p:cNvSpPr>
              <p:nvPr/>
            </p:nvSpPr>
            <p:spPr bwMode="auto">
              <a:xfrm>
                <a:off x="2685" y="1318"/>
                <a:ext cx="387" cy="13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99"/>
                    </a:solidFill>
                  </a:rPr>
                  <a:t>1101</a:t>
                </a:r>
                <a:endParaRPr lang="en-US" sz="1000"/>
              </a:p>
            </p:txBody>
          </p:sp>
          <p:sp>
            <p:nvSpPr>
              <p:cNvPr id="40041" name="Text Box 385"/>
              <p:cNvSpPr txBox="1">
                <a:spLocks noChangeArrowheads="1"/>
              </p:cNvSpPr>
              <p:nvPr/>
            </p:nvSpPr>
            <p:spPr bwMode="auto">
              <a:xfrm>
                <a:off x="2709" y="1586"/>
                <a:ext cx="315" cy="13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99"/>
                    </a:solidFill>
                  </a:rPr>
                  <a:t>1110</a:t>
                </a:r>
                <a:endParaRPr lang="en-US" sz="1000"/>
              </a:p>
            </p:txBody>
          </p:sp>
          <p:sp>
            <p:nvSpPr>
              <p:cNvPr id="40042" name="Text Box 386"/>
              <p:cNvSpPr txBox="1">
                <a:spLocks noChangeArrowheads="1"/>
              </p:cNvSpPr>
              <p:nvPr/>
            </p:nvSpPr>
            <p:spPr bwMode="auto">
              <a:xfrm>
                <a:off x="2918" y="1573"/>
                <a:ext cx="322" cy="13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99"/>
                    </a:solidFill>
                  </a:rPr>
                  <a:t>1111</a:t>
                </a:r>
                <a:endParaRPr lang="en-US" sz="1000"/>
              </a:p>
            </p:txBody>
          </p:sp>
          <p:sp>
            <p:nvSpPr>
              <p:cNvPr id="40043" name="Text Box 387"/>
              <p:cNvSpPr txBox="1">
                <a:spLocks noChangeArrowheads="1"/>
              </p:cNvSpPr>
              <p:nvPr/>
            </p:nvSpPr>
            <p:spPr bwMode="auto">
              <a:xfrm>
                <a:off x="2476" y="1343"/>
                <a:ext cx="318" cy="15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99"/>
                    </a:solidFill>
                  </a:rPr>
                  <a:t>0010</a:t>
                </a:r>
                <a:endParaRPr lang="en-US" sz="1000"/>
              </a:p>
            </p:txBody>
          </p:sp>
        </p:grpSp>
        <p:sp>
          <p:nvSpPr>
            <p:cNvPr id="289156" name="Line 388"/>
            <p:cNvSpPr>
              <a:spLocks noChangeShapeType="1"/>
            </p:cNvSpPr>
            <p:nvPr/>
          </p:nvSpPr>
          <p:spPr bwMode="auto">
            <a:xfrm>
              <a:off x="2268" y="2076"/>
              <a:ext cx="1152" cy="0"/>
            </a:xfrm>
            <a:prstGeom prst="line">
              <a:avLst/>
            </a:prstGeom>
            <a:noFill/>
            <a:ln w="1587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0003" name="Line 389"/>
            <p:cNvSpPr>
              <a:spLocks noChangeShapeType="1"/>
            </p:cNvSpPr>
            <p:nvPr/>
          </p:nvSpPr>
          <p:spPr bwMode="auto">
            <a:xfrm flipV="1">
              <a:off x="2262" y="1056"/>
              <a:ext cx="1" cy="1025"/>
            </a:xfrm>
            <a:prstGeom prst="line">
              <a:avLst/>
            </a:prstGeom>
            <a:noFill/>
            <a:ln w="15875">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grpSp>
      <p:sp>
        <p:nvSpPr>
          <p:cNvPr id="289158" name="Line 390"/>
          <p:cNvSpPr>
            <a:spLocks noChangeShapeType="1"/>
          </p:cNvSpPr>
          <p:nvPr/>
        </p:nvSpPr>
        <p:spPr bwMode="auto">
          <a:xfrm>
            <a:off x="5181600" y="2874927"/>
            <a:ext cx="381000" cy="0"/>
          </a:xfrm>
          <a:prstGeom prst="line">
            <a:avLst/>
          </a:prstGeom>
          <a:noFill/>
          <a:ln w="190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a:defRPr/>
            </a:pPr>
            <a:endParaRPr lang="en-US">
              <a:cs typeface="+mn-cs"/>
            </a:endParaRPr>
          </a:p>
        </p:txBody>
      </p:sp>
      <p:grpSp>
        <p:nvGrpSpPr>
          <p:cNvPr id="289171" name="Group 403"/>
          <p:cNvGrpSpPr>
            <a:grpSpLocks/>
          </p:cNvGrpSpPr>
          <p:nvPr/>
        </p:nvGrpSpPr>
        <p:grpSpPr bwMode="auto">
          <a:xfrm>
            <a:off x="2232025" y="4668802"/>
            <a:ext cx="776288" cy="984250"/>
            <a:chOff x="1406" y="2762"/>
            <a:chExt cx="489" cy="620"/>
          </a:xfrm>
        </p:grpSpPr>
        <p:grpSp>
          <p:nvGrpSpPr>
            <p:cNvPr id="39996" name="Group 231"/>
            <p:cNvGrpSpPr>
              <a:grpSpLocks/>
            </p:cNvGrpSpPr>
            <p:nvPr/>
          </p:nvGrpSpPr>
          <p:grpSpPr bwMode="auto">
            <a:xfrm>
              <a:off x="1480" y="2762"/>
              <a:ext cx="415" cy="292"/>
              <a:chOff x="1480" y="2762"/>
              <a:chExt cx="415" cy="292"/>
            </a:xfrm>
          </p:grpSpPr>
          <p:sp>
            <p:nvSpPr>
              <p:cNvPr id="39999" name="Line 232"/>
              <p:cNvSpPr>
                <a:spLocks noChangeShapeType="1"/>
              </p:cNvSpPr>
              <p:nvPr/>
            </p:nvSpPr>
            <p:spPr bwMode="auto">
              <a:xfrm>
                <a:off x="1480" y="2770"/>
                <a:ext cx="277" cy="284"/>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000" name="Text Box 233"/>
              <p:cNvSpPr txBox="1">
                <a:spLocks noChangeArrowheads="1"/>
              </p:cNvSpPr>
              <p:nvPr/>
            </p:nvSpPr>
            <p:spPr bwMode="auto">
              <a:xfrm>
                <a:off x="1526" y="2762"/>
                <a:ext cx="369"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0001</a:t>
                </a:r>
              </a:p>
            </p:txBody>
          </p:sp>
        </p:grpSp>
        <p:sp>
          <p:nvSpPr>
            <p:cNvPr id="39997" name="Line 398"/>
            <p:cNvSpPr>
              <a:spLocks noChangeShapeType="1"/>
            </p:cNvSpPr>
            <p:nvPr/>
          </p:nvSpPr>
          <p:spPr bwMode="auto">
            <a:xfrm>
              <a:off x="1480" y="2786"/>
              <a:ext cx="248" cy="596"/>
            </a:xfrm>
            <a:prstGeom prst="line">
              <a:avLst/>
            </a:prstGeom>
            <a:noFill/>
            <a:ln w="19050">
              <a:solidFill>
                <a:srgbClr val="3CB447"/>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98" name="Text Box 399"/>
            <p:cNvSpPr txBox="1">
              <a:spLocks noChangeArrowheads="1"/>
            </p:cNvSpPr>
            <p:nvPr/>
          </p:nvSpPr>
          <p:spPr bwMode="auto">
            <a:xfrm>
              <a:off x="1406" y="3054"/>
              <a:ext cx="332"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001</a:t>
              </a:r>
            </a:p>
          </p:txBody>
        </p:sp>
      </p:grpSp>
      <p:grpSp>
        <p:nvGrpSpPr>
          <p:cNvPr id="289172" name="Group 404"/>
          <p:cNvGrpSpPr>
            <a:grpSpLocks/>
          </p:cNvGrpSpPr>
          <p:nvPr/>
        </p:nvGrpSpPr>
        <p:grpSpPr bwMode="auto">
          <a:xfrm>
            <a:off x="493713" y="5645115"/>
            <a:ext cx="1177925" cy="766762"/>
            <a:chOff x="311" y="3377"/>
            <a:chExt cx="742" cy="483"/>
          </a:xfrm>
        </p:grpSpPr>
        <p:sp>
          <p:nvSpPr>
            <p:cNvPr id="39992" name="Freeform 235"/>
            <p:cNvSpPr>
              <a:spLocks/>
            </p:cNvSpPr>
            <p:nvPr/>
          </p:nvSpPr>
          <p:spPr bwMode="auto">
            <a:xfrm rot="-7350286">
              <a:off x="515" y="3389"/>
              <a:ext cx="301" cy="277"/>
            </a:xfrm>
            <a:custGeom>
              <a:avLst/>
              <a:gdLst>
                <a:gd name="T0" fmla="*/ 111 w 570"/>
                <a:gd name="T1" fmla="*/ 277 h 540"/>
                <a:gd name="T2" fmla="*/ 16 w 570"/>
                <a:gd name="T3" fmla="*/ 92 h 540"/>
                <a:gd name="T4" fmla="*/ 206 w 570"/>
                <a:gd name="T5" fmla="*/ 0 h 540"/>
                <a:gd name="T6" fmla="*/ 301 w 570"/>
                <a:gd name="T7" fmla="*/ 92 h 540"/>
                <a:gd name="T8" fmla="*/ 206 w 570"/>
                <a:gd name="T9" fmla="*/ 277 h 5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0" h="540">
                  <a:moveTo>
                    <a:pt x="210" y="540"/>
                  </a:moveTo>
                  <a:cubicBezTo>
                    <a:pt x="105" y="405"/>
                    <a:pt x="0" y="270"/>
                    <a:pt x="30" y="180"/>
                  </a:cubicBezTo>
                  <a:cubicBezTo>
                    <a:pt x="60" y="90"/>
                    <a:pt x="300" y="0"/>
                    <a:pt x="390" y="0"/>
                  </a:cubicBezTo>
                  <a:cubicBezTo>
                    <a:pt x="480" y="0"/>
                    <a:pt x="570" y="90"/>
                    <a:pt x="570" y="180"/>
                  </a:cubicBezTo>
                  <a:cubicBezTo>
                    <a:pt x="570" y="270"/>
                    <a:pt x="420" y="480"/>
                    <a:pt x="390" y="540"/>
                  </a:cubicBezTo>
                </a:path>
              </a:pathLst>
            </a:custGeom>
            <a:noFill/>
            <a:ln w="19050" cap="flat">
              <a:solidFill>
                <a:srgbClr val="3366FF"/>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93" name="Text Box 236"/>
            <p:cNvSpPr txBox="1">
              <a:spLocks noChangeArrowheads="1"/>
            </p:cNvSpPr>
            <p:nvPr/>
          </p:nvSpPr>
          <p:spPr bwMode="auto">
            <a:xfrm>
              <a:off x="311" y="3507"/>
              <a:ext cx="339"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011</a:t>
              </a:r>
            </a:p>
          </p:txBody>
        </p:sp>
        <p:sp>
          <p:nvSpPr>
            <p:cNvPr id="39994" name="Freeform 401"/>
            <p:cNvSpPr>
              <a:spLocks/>
            </p:cNvSpPr>
            <p:nvPr/>
          </p:nvSpPr>
          <p:spPr bwMode="auto">
            <a:xfrm rot="-9926252">
              <a:off x="612" y="3450"/>
              <a:ext cx="301" cy="277"/>
            </a:xfrm>
            <a:custGeom>
              <a:avLst/>
              <a:gdLst>
                <a:gd name="T0" fmla="*/ 111 w 570"/>
                <a:gd name="T1" fmla="*/ 277 h 540"/>
                <a:gd name="T2" fmla="*/ 16 w 570"/>
                <a:gd name="T3" fmla="*/ 92 h 540"/>
                <a:gd name="T4" fmla="*/ 206 w 570"/>
                <a:gd name="T5" fmla="*/ 0 h 540"/>
                <a:gd name="T6" fmla="*/ 301 w 570"/>
                <a:gd name="T7" fmla="*/ 92 h 540"/>
                <a:gd name="T8" fmla="*/ 206 w 570"/>
                <a:gd name="T9" fmla="*/ 277 h 5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0" h="540">
                  <a:moveTo>
                    <a:pt x="210" y="540"/>
                  </a:moveTo>
                  <a:cubicBezTo>
                    <a:pt x="105" y="405"/>
                    <a:pt x="0" y="270"/>
                    <a:pt x="30" y="180"/>
                  </a:cubicBezTo>
                  <a:cubicBezTo>
                    <a:pt x="60" y="90"/>
                    <a:pt x="300" y="0"/>
                    <a:pt x="390" y="0"/>
                  </a:cubicBezTo>
                  <a:cubicBezTo>
                    <a:pt x="480" y="0"/>
                    <a:pt x="570" y="90"/>
                    <a:pt x="570" y="180"/>
                  </a:cubicBezTo>
                  <a:cubicBezTo>
                    <a:pt x="570" y="270"/>
                    <a:pt x="420" y="480"/>
                    <a:pt x="390" y="540"/>
                  </a:cubicBezTo>
                </a:path>
              </a:pathLst>
            </a:custGeom>
            <a:noFill/>
            <a:ln w="19050" cap="flat">
              <a:solidFill>
                <a:srgbClr val="FF0000"/>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95" name="Text Box 402"/>
            <p:cNvSpPr txBox="1">
              <a:spLocks noChangeArrowheads="1"/>
            </p:cNvSpPr>
            <p:nvPr/>
          </p:nvSpPr>
          <p:spPr bwMode="auto">
            <a:xfrm>
              <a:off x="714" y="3676"/>
              <a:ext cx="339"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0111</a:t>
              </a:r>
            </a:p>
          </p:txBody>
        </p:sp>
      </p:grpSp>
      <p:grpSp>
        <p:nvGrpSpPr>
          <p:cNvPr id="289176" name="Group 408"/>
          <p:cNvGrpSpPr>
            <a:grpSpLocks/>
          </p:cNvGrpSpPr>
          <p:nvPr/>
        </p:nvGrpSpPr>
        <p:grpSpPr bwMode="auto">
          <a:xfrm>
            <a:off x="7416800" y="2676490"/>
            <a:ext cx="1041400" cy="366712"/>
            <a:chOff x="4672" y="1507"/>
            <a:chExt cx="656" cy="231"/>
          </a:xfrm>
        </p:grpSpPr>
        <p:sp>
          <p:nvSpPr>
            <p:cNvPr id="289174" name="Line 406"/>
            <p:cNvSpPr>
              <a:spLocks noChangeShapeType="1"/>
            </p:cNvSpPr>
            <p:nvPr/>
          </p:nvSpPr>
          <p:spPr bwMode="auto">
            <a:xfrm>
              <a:off x="4672" y="1619"/>
              <a:ext cx="240" cy="0"/>
            </a:xfrm>
            <a:prstGeom prst="line">
              <a:avLst/>
            </a:prstGeom>
            <a:noFill/>
            <a:ln w="190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a:defRPr/>
              </a:pPr>
              <a:endParaRPr lang="en-US">
                <a:cs typeface="+mn-cs"/>
              </a:endParaRPr>
            </a:p>
          </p:txBody>
        </p:sp>
        <p:sp>
          <p:nvSpPr>
            <p:cNvPr id="289175" name="Text Box 407"/>
            <p:cNvSpPr txBox="1">
              <a:spLocks noChangeArrowheads="1"/>
            </p:cNvSpPr>
            <p:nvPr/>
          </p:nvSpPr>
          <p:spPr bwMode="auto">
            <a:xfrm>
              <a:off x="4987" y="1507"/>
              <a:ext cx="34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spcBef>
                  <a:spcPct val="50000"/>
                </a:spcBef>
                <a:defRPr/>
              </a:pPr>
              <a:r>
                <a:rPr lang="en-US" b="1">
                  <a:cs typeface="+mn-cs"/>
                </a:rPr>
                <a:t>…</a:t>
              </a:r>
            </a:p>
          </p:txBody>
        </p:sp>
      </p:grpSp>
      <p:grpSp>
        <p:nvGrpSpPr>
          <p:cNvPr id="289186" name="Group 418"/>
          <p:cNvGrpSpPr>
            <a:grpSpLocks/>
          </p:cNvGrpSpPr>
          <p:nvPr/>
        </p:nvGrpSpPr>
        <p:grpSpPr bwMode="auto">
          <a:xfrm>
            <a:off x="4081463" y="4322727"/>
            <a:ext cx="4681537" cy="2306638"/>
            <a:chOff x="2571" y="2544"/>
            <a:chExt cx="2949" cy="1453"/>
          </a:xfrm>
        </p:grpSpPr>
        <p:sp>
          <p:nvSpPr>
            <p:cNvPr id="39959" name="Text Box 192"/>
            <p:cNvSpPr txBox="1">
              <a:spLocks noChangeArrowheads="1"/>
            </p:cNvSpPr>
            <p:nvPr/>
          </p:nvSpPr>
          <p:spPr bwMode="auto">
            <a:xfrm>
              <a:off x="3948" y="2544"/>
              <a:ext cx="17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00"/>
                <a:t>0</a:t>
              </a:r>
            </a:p>
          </p:txBody>
        </p:sp>
        <p:grpSp>
          <p:nvGrpSpPr>
            <p:cNvPr id="39960" name="Group 417"/>
            <p:cNvGrpSpPr>
              <a:grpSpLocks/>
            </p:cNvGrpSpPr>
            <p:nvPr/>
          </p:nvGrpSpPr>
          <p:grpSpPr bwMode="auto">
            <a:xfrm>
              <a:off x="2571" y="2691"/>
              <a:ext cx="2949" cy="1306"/>
              <a:chOff x="2571" y="2691"/>
              <a:chExt cx="2949" cy="1306"/>
            </a:xfrm>
          </p:grpSpPr>
          <p:sp>
            <p:nvSpPr>
              <p:cNvPr id="288953" name="Oval 185"/>
              <p:cNvSpPr>
                <a:spLocks noChangeArrowheads="1"/>
              </p:cNvSpPr>
              <p:nvPr/>
            </p:nvSpPr>
            <p:spPr bwMode="auto">
              <a:xfrm>
                <a:off x="4992" y="3504"/>
                <a:ext cx="432" cy="336"/>
              </a:xfrm>
              <a:prstGeom prst="ellipse">
                <a:avLst/>
              </a:prstGeom>
              <a:gradFill rotWithShape="1">
                <a:gsLst>
                  <a:gs pos="0">
                    <a:schemeClr val="bg1"/>
                  </a:gs>
                  <a:gs pos="100000">
                    <a:srgbClr val="6666FF"/>
                  </a:gs>
                </a:gsLst>
                <a:lin ang="2700000" scaled="1"/>
              </a:gradFill>
              <a:ln w="9525">
                <a:solidFill>
                  <a:srgbClr val="33339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8954" name="Oval 186"/>
              <p:cNvSpPr>
                <a:spLocks noChangeArrowheads="1"/>
              </p:cNvSpPr>
              <p:nvPr/>
            </p:nvSpPr>
            <p:spPr bwMode="auto">
              <a:xfrm>
                <a:off x="4128" y="3504"/>
                <a:ext cx="432" cy="210"/>
              </a:xfrm>
              <a:prstGeom prst="ellipse">
                <a:avLst/>
              </a:prstGeom>
              <a:gradFill rotWithShape="1">
                <a:gsLst>
                  <a:gs pos="0">
                    <a:schemeClr val="bg1"/>
                  </a:gs>
                  <a:gs pos="50000">
                    <a:srgbClr val="CC0000"/>
                  </a:gs>
                  <a:gs pos="100000">
                    <a:schemeClr val="bg1"/>
                  </a:gs>
                </a:gsLst>
                <a:lin ang="5400000" scaled="1"/>
              </a:gradFill>
              <a:ln w="9525">
                <a:solidFill>
                  <a:srgbClr val="99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8955" name="Oval 187"/>
              <p:cNvSpPr>
                <a:spLocks noChangeArrowheads="1"/>
              </p:cNvSpPr>
              <p:nvPr/>
            </p:nvSpPr>
            <p:spPr bwMode="auto">
              <a:xfrm>
                <a:off x="3456" y="3498"/>
                <a:ext cx="432" cy="210"/>
              </a:xfrm>
              <a:prstGeom prst="ellipse">
                <a:avLst/>
              </a:prstGeom>
              <a:gradFill rotWithShape="1">
                <a:gsLst>
                  <a:gs pos="0">
                    <a:srgbClr val="1ECA1A"/>
                  </a:gs>
                  <a:gs pos="50000">
                    <a:schemeClr val="bg1"/>
                  </a:gs>
                  <a:gs pos="100000">
                    <a:srgbClr val="1ECA1A"/>
                  </a:gs>
                </a:gsLst>
                <a:lin ang="18900000" scaled="1"/>
              </a:gradFill>
              <a:ln w="9525">
                <a:solidFill>
                  <a:srgbClr val="1ECA1A"/>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8956" name="Oval 188"/>
              <p:cNvSpPr>
                <a:spLocks noChangeArrowheads="1"/>
              </p:cNvSpPr>
              <p:nvPr/>
            </p:nvSpPr>
            <p:spPr bwMode="auto">
              <a:xfrm>
                <a:off x="4608" y="3168"/>
                <a:ext cx="432" cy="210"/>
              </a:xfrm>
              <a:prstGeom prst="ellipse">
                <a:avLst/>
              </a:prstGeom>
              <a:gradFill rotWithShape="1">
                <a:gsLst>
                  <a:gs pos="0">
                    <a:srgbClr val="A35590"/>
                  </a:gs>
                  <a:gs pos="50000">
                    <a:schemeClr val="bg1"/>
                  </a:gs>
                  <a:gs pos="100000">
                    <a:srgbClr val="A35590"/>
                  </a:gs>
                </a:gsLst>
                <a:lin ang="2700000" scaled="1"/>
              </a:gradFill>
              <a:ln w="9525">
                <a:solidFill>
                  <a:srgbClr val="80008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8957" name="Oval 189"/>
              <p:cNvSpPr>
                <a:spLocks noChangeArrowheads="1"/>
              </p:cNvSpPr>
              <p:nvPr/>
            </p:nvSpPr>
            <p:spPr bwMode="auto">
              <a:xfrm>
                <a:off x="3096" y="3174"/>
                <a:ext cx="432" cy="210"/>
              </a:xfrm>
              <a:prstGeom prst="ellipse">
                <a:avLst/>
              </a:prstGeom>
              <a:gradFill rotWithShape="1">
                <a:gsLst>
                  <a:gs pos="0">
                    <a:schemeClr val="accent2"/>
                  </a:gs>
                  <a:gs pos="50000">
                    <a:schemeClr val="bg1"/>
                  </a:gs>
                  <a:gs pos="100000">
                    <a:schemeClr val="accent2"/>
                  </a:gs>
                </a:gsLst>
                <a:lin ang="18900000" scaled="1"/>
              </a:gradFill>
              <a:ln w="9525">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8958" name="Oval 190"/>
              <p:cNvSpPr>
                <a:spLocks noChangeArrowheads="1"/>
              </p:cNvSpPr>
              <p:nvPr/>
            </p:nvSpPr>
            <p:spPr bwMode="auto">
              <a:xfrm>
                <a:off x="3822" y="2886"/>
                <a:ext cx="432" cy="210"/>
              </a:xfrm>
              <a:prstGeom prst="ellipse">
                <a:avLst/>
              </a:prstGeom>
              <a:gradFill rotWithShape="1">
                <a:gsLst>
                  <a:gs pos="0">
                    <a:schemeClr val="accent1"/>
                  </a:gs>
                  <a:gs pos="100000">
                    <a:schemeClr val="bg1"/>
                  </a:gs>
                </a:gsLst>
                <a:lin ang="2700000" scaled="1"/>
              </a:gradFill>
              <a:ln w="9525">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8959" name="Oval 191"/>
              <p:cNvSpPr>
                <a:spLocks noChangeArrowheads="1"/>
              </p:cNvSpPr>
              <p:nvPr/>
            </p:nvSpPr>
            <p:spPr bwMode="auto">
              <a:xfrm>
                <a:off x="2616" y="3498"/>
                <a:ext cx="432" cy="210"/>
              </a:xfrm>
              <a:prstGeom prst="ellipse">
                <a:avLst/>
              </a:prstGeom>
              <a:gradFill rotWithShape="1">
                <a:gsLst>
                  <a:gs pos="0">
                    <a:schemeClr val="bg2"/>
                  </a:gs>
                  <a:gs pos="50000">
                    <a:schemeClr val="bg1"/>
                  </a:gs>
                  <a:gs pos="100000">
                    <a:schemeClr val="bg2"/>
                  </a:gs>
                </a:gsLst>
                <a:lin ang="2700000" scaled="1"/>
              </a:gra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9968" name="Text Box 193"/>
              <p:cNvSpPr txBox="1">
                <a:spLocks noChangeArrowheads="1"/>
              </p:cNvSpPr>
              <p:nvPr/>
            </p:nvSpPr>
            <p:spPr bwMode="auto">
              <a:xfrm>
                <a:off x="3898" y="2869"/>
                <a:ext cx="30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00" b="1"/>
                  <a:t>0</a:t>
                </a:r>
                <a:r>
                  <a:rPr lang="en-US" sz="1000"/>
                  <a:t>0,</a:t>
                </a:r>
              </a:p>
              <a:p>
                <a:pPr algn="ctr" eaLnBrk="1" hangingPunct="1"/>
                <a:r>
                  <a:rPr lang="en-US" sz="1000" b="1"/>
                  <a:t>0</a:t>
                </a:r>
                <a:r>
                  <a:rPr lang="en-US" sz="1000"/>
                  <a:t>1</a:t>
                </a:r>
              </a:p>
            </p:txBody>
          </p:sp>
          <p:sp>
            <p:nvSpPr>
              <p:cNvPr id="39969" name="Line 194"/>
              <p:cNvSpPr>
                <a:spLocks noChangeShapeType="1"/>
              </p:cNvSpPr>
              <p:nvPr/>
            </p:nvSpPr>
            <p:spPr bwMode="auto">
              <a:xfrm flipH="1">
                <a:off x="2836" y="3263"/>
                <a:ext cx="352" cy="241"/>
              </a:xfrm>
              <a:prstGeom prst="line">
                <a:avLst/>
              </a:prstGeom>
              <a:noFill/>
              <a:ln w="127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39970" name="Text Box 195"/>
              <p:cNvSpPr txBox="1">
                <a:spLocks noChangeArrowheads="1"/>
              </p:cNvSpPr>
              <p:nvPr/>
            </p:nvSpPr>
            <p:spPr bwMode="auto">
              <a:xfrm>
                <a:off x="2640" y="3477"/>
                <a:ext cx="520"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t>0001</a:t>
                </a:r>
                <a:r>
                  <a:rPr lang="en-US" sz="1000"/>
                  <a:t>01,</a:t>
                </a:r>
              </a:p>
              <a:p>
                <a:pPr eaLnBrk="1" hangingPunct="1"/>
                <a:r>
                  <a:rPr lang="en-US" sz="1000" b="1"/>
                  <a:t>0001</a:t>
                </a:r>
                <a:r>
                  <a:rPr lang="en-US" sz="1000"/>
                  <a:t>10</a:t>
                </a:r>
              </a:p>
            </p:txBody>
          </p:sp>
          <p:sp>
            <p:nvSpPr>
              <p:cNvPr id="39971" name="Line 196"/>
              <p:cNvSpPr>
                <a:spLocks noChangeShapeType="1"/>
              </p:cNvSpPr>
              <p:nvPr/>
            </p:nvSpPr>
            <p:spPr bwMode="auto">
              <a:xfrm flipH="1">
                <a:off x="4304" y="3265"/>
                <a:ext cx="366" cy="239"/>
              </a:xfrm>
              <a:prstGeom prst="line">
                <a:avLst/>
              </a:prstGeom>
              <a:noFill/>
              <a:ln w="127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39972" name="Text Box 197"/>
              <p:cNvSpPr txBox="1">
                <a:spLocks noChangeArrowheads="1"/>
              </p:cNvSpPr>
              <p:nvPr/>
            </p:nvSpPr>
            <p:spPr bwMode="auto">
              <a:xfrm>
                <a:off x="4166" y="3525"/>
                <a:ext cx="487"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t>0111</a:t>
                </a:r>
                <a:r>
                  <a:rPr lang="en-US" sz="1000"/>
                  <a:t>11</a:t>
                </a:r>
              </a:p>
            </p:txBody>
          </p:sp>
          <p:sp>
            <p:nvSpPr>
              <p:cNvPr id="39973" name="Line 198"/>
              <p:cNvSpPr>
                <a:spLocks noChangeShapeType="1"/>
              </p:cNvSpPr>
              <p:nvPr/>
            </p:nvSpPr>
            <p:spPr bwMode="auto">
              <a:xfrm>
                <a:off x="4987" y="3358"/>
                <a:ext cx="245" cy="126"/>
              </a:xfrm>
              <a:prstGeom prst="line">
                <a:avLst/>
              </a:prstGeom>
              <a:noFill/>
              <a:ln w="127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39974" name="Text Box 199"/>
              <p:cNvSpPr txBox="1">
                <a:spLocks noChangeArrowheads="1"/>
              </p:cNvSpPr>
              <p:nvPr/>
            </p:nvSpPr>
            <p:spPr bwMode="auto">
              <a:xfrm>
                <a:off x="4909" y="3498"/>
                <a:ext cx="611"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00" b="1"/>
                  <a:t>011</a:t>
                </a:r>
                <a:r>
                  <a:rPr lang="en-US" sz="1000"/>
                  <a:t>010,</a:t>
                </a:r>
              </a:p>
              <a:p>
                <a:pPr algn="ctr" eaLnBrk="1" hangingPunct="1"/>
                <a:r>
                  <a:rPr lang="en-US" sz="1000" b="1"/>
                  <a:t>011</a:t>
                </a:r>
                <a:r>
                  <a:rPr lang="en-US" sz="1000"/>
                  <a:t>011,</a:t>
                </a:r>
              </a:p>
              <a:p>
                <a:pPr algn="ctr" eaLnBrk="1" hangingPunct="1"/>
                <a:r>
                  <a:rPr lang="en-US" sz="1000" b="1"/>
                  <a:t>011</a:t>
                </a:r>
                <a:r>
                  <a:rPr lang="en-US" sz="1000"/>
                  <a:t>100</a:t>
                </a:r>
              </a:p>
            </p:txBody>
          </p:sp>
          <p:sp>
            <p:nvSpPr>
              <p:cNvPr id="39975" name="Text Box 200"/>
              <p:cNvSpPr txBox="1">
                <a:spLocks noChangeArrowheads="1"/>
              </p:cNvSpPr>
              <p:nvPr/>
            </p:nvSpPr>
            <p:spPr bwMode="auto">
              <a:xfrm>
                <a:off x="3444" y="3472"/>
                <a:ext cx="489"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00" b="1"/>
                  <a:t>0010</a:t>
                </a:r>
                <a:r>
                  <a:rPr lang="en-US" sz="1000"/>
                  <a:t>01,</a:t>
                </a:r>
              </a:p>
              <a:p>
                <a:pPr algn="ctr" eaLnBrk="1" hangingPunct="1"/>
                <a:r>
                  <a:rPr lang="en-US" sz="1000" b="1"/>
                  <a:t>0010</a:t>
                </a:r>
                <a:r>
                  <a:rPr lang="en-US" sz="1000"/>
                  <a:t>10</a:t>
                </a:r>
              </a:p>
            </p:txBody>
          </p:sp>
          <p:sp>
            <p:nvSpPr>
              <p:cNvPr id="39976" name="Line 201"/>
              <p:cNvSpPr>
                <a:spLocks noChangeShapeType="1"/>
              </p:cNvSpPr>
              <p:nvPr/>
            </p:nvSpPr>
            <p:spPr bwMode="auto">
              <a:xfrm>
                <a:off x="3496" y="3358"/>
                <a:ext cx="200" cy="108"/>
              </a:xfrm>
              <a:prstGeom prst="line">
                <a:avLst/>
              </a:prstGeom>
              <a:noFill/>
              <a:ln w="127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39977" name="Text Box 202"/>
              <p:cNvSpPr txBox="1">
                <a:spLocks noChangeArrowheads="1"/>
              </p:cNvSpPr>
              <p:nvPr/>
            </p:nvSpPr>
            <p:spPr bwMode="auto">
              <a:xfrm>
                <a:off x="4553" y="3157"/>
                <a:ext cx="551"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00" b="1"/>
                  <a:t>01</a:t>
                </a:r>
                <a:r>
                  <a:rPr lang="en-US" sz="1000"/>
                  <a:t>10,</a:t>
                </a:r>
              </a:p>
              <a:p>
                <a:pPr algn="ctr" eaLnBrk="1" hangingPunct="1"/>
                <a:r>
                  <a:rPr lang="en-US" sz="1000" b="1"/>
                  <a:t>01</a:t>
                </a:r>
                <a:r>
                  <a:rPr lang="en-US" sz="1000"/>
                  <a:t>11</a:t>
                </a:r>
              </a:p>
            </p:txBody>
          </p:sp>
          <p:sp>
            <p:nvSpPr>
              <p:cNvPr id="39978" name="Line 203"/>
              <p:cNvSpPr>
                <a:spLocks noChangeShapeType="1"/>
              </p:cNvSpPr>
              <p:nvPr/>
            </p:nvSpPr>
            <p:spPr bwMode="auto">
              <a:xfrm>
                <a:off x="4127" y="3065"/>
                <a:ext cx="665" cy="84"/>
              </a:xfrm>
              <a:prstGeom prst="line">
                <a:avLst/>
              </a:prstGeom>
              <a:noFill/>
              <a:ln w="127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39979" name="Text Box 204"/>
              <p:cNvSpPr txBox="1">
                <a:spLocks noChangeArrowheads="1"/>
              </p:cNvSpPr>
              <p:nvPr/>
            </p:nvSpPr>
            <p:spPr bwMode="auto">
              <a:xfrm>
                <a:off x="3160" y="3157"/>
                <a:ext cx="497"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t>00</a:t>
                </a:r>
                <a:r>
                  <a:rPr lang="en-US" sz="1000"/>
                  <a:t>01,</a:t>
                </a:r>
              </a:p>
              <a:p>
                <a:pPr eaLnBrk="1" hangingPunct="1"/>
                <a:r>
                  <a:rPr lang="en-US" sz="1000" b="1"/>
                  <a:t>00</a:t>
                </a:r>
                <a:r>
                  <a:rPr lang="en-US" sz="1000"/>
                  <a:t>10</a:t>
                </a:r>
              </a:p>
            </p:txBody>
          </p:sp>
          <p:sp>
            <p:nvSpPr>
              <p:cNvPr id="39980" name="Line 205"/>
              <p:cNvSpPr>
                <a:spLocks noChangeShapeType="1"/>
              </p:cNvSpPr>
              <p:nvPr/>
            </p:nvSpPr>
            <p:spPr bwMode="auto">
              <a:xfrm flipH="1">
                <a:off x="3344" y="2954"/>
                <a:ext cx="589" cy="222"/>
              </a:xfrm>
              <a:prstGeom prst="line">
                <a:avLst/>
              </a:prstGeom>
              <a:noFill/>
              <a:ln w="127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39981" name="Line 206"/>
              <p:cNvSpPr>
                <a:spLocks noChangeShapeType="1"/>
              </p:cNvSpPr>
              <p:nvPr/>
            </p:nvSpPr>
            <p:spPr bwMode="auto">
              <a:xfrm flipH="1">
                <a:off x="4032" y="2691"/>
                <a:ext cx="0" cy="153"/>
              </a:xfrm>
              <a:prstGeom prst="line">
                <a:avLst/>
              </a:prstGeom>
              <a:noFill/>
              <a:ln w="127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289177" name="Line 409"/>
              <p:cNvSpPr>
                <a:spLocks noChangeShapeType="1"/>
              </p:cNvSpPr>
              <p:nvPr/>
            </p:nvSpPr>
            <p:spPr bwMode="auto">
              <a:xfrm flipH="1">
                <a:off x="2571" y="3703"/>
                <a:ext cx="138" cy="137"/>
              </a:xfrm>
              <a:prstGeom prst="line">
                <a:avLst/>
              </a:prstGeom>
              <a:noFill/>
              <a:ln w="127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a:defRPr/>
                </a:pPr>
                <a:endParaRPr lang="en-US">
                  <a:cs typeface="+mn-cs"/>
                </a:endParaRPr>
              </a:p>
            </p:txBody>
          </p:sp>
          <p:sp>
            <p:nvSpPr>
              <p:cNvPr id="289178" name="Line 410"/>
              <p:cNvSpPr>
                <a:spLocks noChangeShapeType="1"/>
              </p:cNvSpPr>
              <p:nvPr/>
            </p:nvSpPr>
            <p:spPr bwMode="auto">
              <a:xfrm>
                <a:off x="2920" y="3723"/>
                <a:ext cx="115" cy="137"/>
              </a:xfrm>
              <a:prstGeom prst="line">
                <a:avLst/>
              </a:prstGeom>
              <a:noFill/>
              <a:ln w="127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a:defRPr/>
                </a:pPr>
                <a:endParaRPr lang="en-US">
                  <a:cs typeface="+mn-cs"/>
                </a:endParaRPr>
              </a:p>
            </p:txBody>
          </p:sp>
          <p:sp>
            <p:nvSpPr>
              <p:cNvPr id="289179" name="Line 411"/>
              <p:cNvSpPr>
                <a:spLocks noChangeShapeType="1"/>
              </p:cNvSpPr>
              <p:nvPr/>
            </p:nvSpPr>
            <p:spPr bwMode="auto">
              <a:xfrm flipH="1">
                <a:off x="3416" y="3714"/>
                <a:ext cx="138" cy="137"/>
              </a:xfrm>
              <a:prstGeom prst="line">
                <a:avLst/>
              </a:prstGeom>
              <a:noFill/>
              <a:ln w="127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a:defRPr/>
                </a:pPr>
                <a:endParaRPr lang="en-US">
                  <a:cs typeface="+mn-cs"/>
                </a:endParaRPr>
              </a:p>
            </p:txBody>
          </p:sp>
          <p:sp>
            <p:nvSpPr>
              <p:cNvPr id="289180" name="Line 412"/>
              <p:cNvSpPr>
                <a:spLocks noChangeShapeType="1"/>
              </p:cNvSpPr>
              <p:nvPr/>
            </p:nvSpPr>
            <p:spPr bwMode="auto">
              <a:xfrm>
                <a:off x="3765" y="3734"/>
                <a:ext cx="115" cy="137"/>
              </a:xfrm>
              <a:prstGeom prst="line">
                <a:avLst/>
              </a:prstGeom>
              <a:noFill/>
              <a:ln w="127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a:defRPr/>
                </a:pPr>
                <a:endParaRPr lang="en-US">
                  <a:cs typeface="+mn-cs"/>
                </a:endParaRPr>
              </a:p>
            </p:txBody>
          </p:sp>
          <p:sp>
            <p:nvSpPr>
              <p:cNvPr id="289181" name="Line 413"/>
              <p:cNvSpPr>
                <a:spLocks noChangeShapeType="1"/>
              </p:cNvSpPr>
              <p:nvPr/>
            </p:nvSpPr>
            <p:spPr bwMode="auto">
              <a:xfrm flipH="1">
                <a:off x="4104" y="3718"/>
                <a:ext cx="138" cy="137"/>
              </a:xfrm>
              <a:prstGeom prst="line">
                <a:avLst/>
              </a:prstGeom>
              <a:noFill/>
              <a:ln w="127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a:defRPr/>
                </a:pPr>
                <a:endParaRPr lang="en-US">
                  <a:cs typeface="+mn-cs"/>
                </a:endParaRPr>
              </a:p>
            </p:txBody>
          </p:sp>
          <p:sp>
            <p:nvSpPr>
              <p:cNvPr id="289182" name="Line 414"/>
              <p:cNvSpPr>
                <a:spLocks noChangeShapeType="1"/>
              </p:cNvSpPr>
              <p:nvPr/>
            </p:nvSpPr>
            <p:spPr bwMode="auto">
              <a:xfrm>
                <a:off x="4453" y="3738"/>
                <a:ext cx="115" cy="137"/>
              </a:xfrm>
              <a:prstGeom prst="line">
                <a:avLst/>
              </a:prstGeom>
              <a:noFill/>
              <a:ln w="127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a:defRPr/>
                </a:pPr>
                <a:endParaRPr lang="en-US">
                  <a:cs typeface="+mn-cs"/>
                </a:endParaRPr>
              </a:p>
            </p:txBody>
          </p:sp>
          <p:sp>
            <p:nvSpPr>
              <p:cNvPr id="289183" name="Line 415"/>
              <p:cNvSpPr>
                <a:spLocks noChangeShapeType="1"/>
              </p:cNvSpPr>
              <p:nvPr/>
            </p:nvSpPr>
            <p:spPr bwMode="auto">
              <a:xfrm flipH="1">
                <a:off x="4921" y="3840"/>
                <a:ext cx="138" cy="137"/>
              </a:xfrm>
              <a:prstGeom prst="line">
                <a:avLst/>
              </a:prstGeom>
              <a:noFill/>
              <a:ln w="127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a:defRPr/>
                </a:pPr>
                <a:endParaRPr lang="en-US">
                  <a:cs typeface="+mn-cs"/>
                </a:endParaRPr>
              </a:p>
            </p:txBody>
          </p:sp>
          <p:sp>
            <p:nvSpPr>
              <p:cNvPr id="289184" name="Line 416"/>
              <p:cNvSpPr>
                <a:spLocks noChangeShapeType="1"/>
              </p:cNvSpPr>
              <p:nvPr/>
            </p:nvSpPr>
            <p:spPr bwMode="auto">
              <a:xfrm>
                <a:off x="5270" y="3860"/>
                <a:ext cx="115" cy="137"/>
              </a:xfrm>
              <a:prstGeom prst="line">
                <a:avLst/>
              </a:prstGeom>
              <a:noFill/>
              <a:ln w="127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a:defRPr/>
                </a:pPr>
                <a:endParaRPr lang="en-US">
                  <a:cs typeface="+mn-cs"/>
                </a:endParaRPr>
              </a:p>
            </p:txBody>
          </p:sp>
        </p:grpSp>
      </p:grpSp>
      <p:grpSp>
        <p:nvGrpSpPr>
          <p:cNvPr id="289189" name="Group 421"/>
          <p:cNvGrpSpPr>
            <a:grpSpLocks/>
          </p:cNvGrpSpPr>
          <p:nvPr/>
        </p:nvGrpSpPr>
        <p:grpSpPr bwMode="auto">
          <a:xfrm>
            <a:off x="714375" y="5741952"/>
            <a:ext cx="514350" cy="438150"/>
            <a:chOff x="288" y="3840"/>
            <a:chExt cx="324" cy="276"/>
          </a:xfrm>
        </p:grpSpPr>
        <p:sp>
          <p:nvSpPr>
            <p:cNvPr id="289187" name="Line 419"/>
            <p:cNvSpPr>
              <a:spLocks noChangeShapeType="1"/>
            </p:cNvSpPr>
            <p:nvPr/>
          </p:nvSpPr>
          <p:spPr bwMode="auto">
            <a:xfrm>
              <a:off x="330" y="3840"/>
              <a:ext cx="282" cy="2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p>
              <a:pPr>
                <a:defRPr/>
              </a:pPr>
              <a:endParaRPr lang="en-US">
                <a:cs typeface="+mn-cs"/>
              </a:endParaRPr>
            </a:p>
          </p:txBody>
        </p:sp>
        <p:sp>
          <p:nvSpPr>
            <p:cNvPr id="289188" name="Line 420"/>
            <p:cNvSpPr>
              <a:spLocks noChangeShapeType="1"/>
            </p:cNvSpPr>
            <p:nvPr/>
          </p:nvSpPr>
          <p:spPr bwMode="auto">
            <a:xfrm flipH="1">
              <a:off x="288" y="3888"/>
              <a:ext cx="324" cy="22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spAutoFit/>
            </a:bodyPr>
            <a:lstStyle/>
            <a:p>
              <a:pPr>
                <a:defRPr/>
              </a:pPr>
              <a:endParaRPr lang="en-US">
                <a:cs typeface="+mn-cs"/>
              </a:endParaRPr>
            </a:p>
          </p:txBody>
        </p:sp>
      </p:grpSp>
    </p:spTree>
    <p:extLst>
      <p:ext uri="{BB962C8B-B14F-4D97-AF65-F5344CB8AC3E}">
        <p14:creationId xmlns:p14="http://schemas.microsoft.com/office/powerpoint/2010/main" val="17581270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90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89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910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891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900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917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889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8918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895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8897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897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8899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8917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89171"/>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289172"/>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89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 name="Title 86"/>
          <p:cNvSpPr>
            <a:spLocks noGrp="1"/>
          </p:cNvSpPr>
          <p:nvPr>
            <p:ph type="title"/>
          </p:nvPr>
        </p:nvSpPr>
        <p:spPr/>
        <p:txBody>
          <a:bodyPr/>
          <a:lstStyle/>
          <a:p>
            <a:r>
              <a:rPr lang="en-US" b="1" dirty="0" err="1" smtClean="0"/>
              <a:t>DataSpaces</a:t>
            </a:r>
            <a:r>
              <a:rPr lang="en-US" b="1" dirty="0" smtClean="0"/>
              <a:t>: Multiple Custom Indexes</a:t>
            </a:r>
            <a:endParaRPr lang="en-US" b="1" dirty="0"/>
          </a:p>
        </p:txBody>
      </p:sp>
      <p:pic>
        <p:nvPicPr>
          <p:cNvPr id="88" name="Picture 87" descr="Untitled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62" y="1461917"/>
            <a:ext cx="7955193" cy="5376254"/>
          </a:xfrm>
          <a:prstGeom prst="rect">
            <a:avLst/>
          </a:prstGeom>
        </p:spPr>
      </p:pic>
    </p:spTree>
    <p:extLst>
      <p:ext uri="{BB962C8B-B14F-4D97-AF65-F5344CB8AC3E}">
        <p14:creationId xmlns:p14="http://schemas.microsoft.com/office/powerpoint/2010/main" val="8440597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82928" y="621975"/>
            <a:ext cx="9074150" cy="496093"/>
          </a:xfrm>
          <a:prstGeom prst="rect">
            <a:avLst/>
          </a:prstGeom>
        </p:spPr>
        <p:txBody>
          <a:bodyPr lIns="91380" tIns="45692" rIns="91380" bIns="45692"/>
          <a:lstStyle/>
          <a:p>
            <a:pPr algn="ctr" defTabSz="913832" eaLnBrk="0" hangingPunct="0">
              <a:tabLst>
                <a:tab pos="0" algn="l"/>
                <a:tab pos="913832" algn="l"/>
                <a:tab pos="1827662" algn="l"/>
                <a:tab pos="2741494" algn="l"/>
                <a:tab pos="3655325" algn="l"/>
                <a:tab pos="4569157" algn="l"/>
                <a:tab pos="5482988" algn="l"/>
                <a:tab pos="6396817" algn="l"/>
                <a:tab pos="7310651" algn="l"/>
                <a:tab pos="8224482" algn="l"/>
                <a:tab pos="9138312" algn="l"/>
                <a:tab pos="10052145" algn="l"/>
              </a:tabLst>
              <a:defRPr/>
            </a:pPr>
            <a:r>
              <a:rPr lang="en-US" sz="3200" b="1" kern="0" dirty="0" err="1" smtClean="0">
                <a:latin typeface="+mj-lt"/>
                <a:ea typeface="ＭＳ Ｐゴシック" charset="-128"/>
                <a:cs typeface="ＭＳ Ｐゴシック" charset="-128"/>
              </a:rPr>
              <a:t>DataSpaces</a:t>
            </a:r>
            <a:r>
              <a:rPr lang="en-US" sz="3200" b="1" kern="0" dirty="0" smtClean="0">
                <a:latin typeface="+mj-lt"/>
                <a:ea typeface="ＭＳ Ｐゴシック" charset="-128"/>
                <a:cs typeface="ＭＳ Ｐゴシック" charset="-128"/>
              </a:rPr>
              <a:t>/DIMES – Performance on Titan</a:t>
            </a:r>
            <a:endParaRPr lang="en-US" sz="3200" b="1" kern="0" dirty="0">
              <a:latin typeface="+mj-lt"/>
              <a:ea typeface="ＭＳ Ｐゴシック" charset="-128"/>
              <a:cs typeface="ＭＳ Ｐゴシック" charset="-128"/>
            </a:endParaRPr>
          </a:p>
        </p:txBody>
      </p:sp>
      <p:sp>
        <p:nvSpPr>
          <p:cNvPr id="10" name="Rectangle 3"/>
          <p:cNvSpPr txBox="1">
            <a:spLocks noChangeArrowheads="1"/>
          </p:cNvSpPr>
          <p:nvPr/>
        </p:nvSpPr>
        <p:spPr>
          <a:xfrm>
            <a:off x="182927" y="1171113"/>
            <a:ext cx="8778145" cy="1622885"/>
          </a:xfrm>
          <a:prstGeom prst="rect">
            <a:avLst/>
          </a:prstGeom>
        </p:spPr>
        <p:txBody>
          <a:bodyPr lIns="91380" tIns="45692" rIns="91380" bIns="45692"/>
          <a:lstStyle/>
          <a:p>
            <a:pPr marL="376004" indent="-376004" defTabSz="913832" eaLnBrk="0" hangingPunct="0">
              <a:spcBef>
                <a:spcPct val="20000"/>
              </a:spcBef>
              <a:buClr>
                <a:srgbClr val="5F5F5F"/>
              </a:buClr>
              <a:buFont typeface="Formata BQ Regular" pitchFamily="48" charset="0"/>
              <a:buChar char="•"/>
              <a:tabLst>
                <a:tab pos="910659" algn="l"/>
                <a:tab pos="1824489" algn="l"/>
                <a:tab pos="2738321" algn="l"/>
                <a:tab pos="3652152" algn="l"/>
                <a:tab pos="4565985" algn="l"/>
                <a:tab pos="5479816" algn="l"/>
                <a:tab pos="6393647" algn="l"/>
                <a:tab pos="7307479" algn="l"/>
                <a:tab pos="8221309" algn="l"/>
                <a:tab pos="9135137" algn="l"/>
                <a:tab pos="10048972" algn="l"/>
              </a:tabLst>
              <a:defRPr/>
            </a:pPr>
            <a:r>
              <a:rPr lang="en-US" sz="2000" kern="0" dirty="0" smtClean="0">
                <a:latin typeface="+mn-lt"/>
                <a:ea typeface="ＭＳ Ｐゴシック" charset="-128"/>
                <a:cs typeface="ＭＳ Ｐゴシック" charset="-128"/>
              </a:rPr>
              <a:t>Good strong scaling performance for </a:t>
            </a:r>
            <a:r>
              <a:rPr lang="en-US" sz="2000" kern="0" dirty="0" err="1" smtClean="0">
                <a:latin typeface="+mn-lt"/>
                <a:ea typeface="ＭＳ Ｐゴシック" charset="-128"/>
                <a:cs typeface="ＭＳ Ｐゴシック" charset="-128"/>
              </a:rPr>
              <a:t>DataSpaces</a:t>
            </a:r>
            <a:r>
              <a:rPr lang="en-US" sz="2000" kern="0" dirty="0">
                <a:latin typeface="+mn-lt"/>
                <a:ea typeface="ＭＳ Ｐゴシック" charset="-128"/>
                <a:cs typeface="ＭＳ Ｐゴシック" charset="-128"/>
              </a:rPr>
              <a:t> </a:t>
            </a:r>
            <a:r>
              <a:rPr lang="en-US" sz="2000" kern="0" dirty="0" smtClean="0">
                <a:latin typeface="+mn-lt"/>
                <a:ea typeface="ＭＳ Ｐゴシック" charset="-128"/>
                <a:cs typeface="ＭＳ Ｐゴシック" charset="-128"/>
              </a:rPr>
              <a:t>put()/get()</a:t>
            </a:r>
          </a:p>
          <a:p>
            <a:pPr marL="832543" lvl="2" indent="-376004" defTabSz="913832" eaLnBrk="0" hangingPunct="0">
              <a:spcBef>
                <a:spcPct val="20000"/>
              </a:spcBef>
              <a:buClr>
                <a:srgbClr val="5F5F5F"/>
              </a:buClr>
              <a:buFont typeface="Formata BQ Regular" pitchFamily="48" charset="0"/>
              <a:buChar char="•"/>
              <a:tabLst>
                <a:tab pos="910659" algn="l"/>
                <a:tab pos="1824489" algn="l"/>
                <a:tab pos="2738321" algn="l"/>
                <a:tab pos="3652152" algn="l"/>
                <a:tab pos="4565985" algn="l"/>
                <a:tab pos="5479816" algn="l"/>
                <a:tab pos="6393647" algn="l"/>
                <a:tab pos="7307479" algn="l"/>
                <a:tab pos="8221309" algn="l"/>
                <a:tab pos="9135137" algn="l"/>
                <a:tab pos="10048972" algn="l"/>
              </a:tabLst>
              <a:defRPr/>
            </a:pPr>
            <a:r>
              <a:rPr lang="en-US" sz="1800" kern="0" dirty="0">
                <a:latin typeface="+mn-lt"/>
                <a:ea typeface="ＭＳ Ｐゴシック" charset="-128"/>
                <a:cs typeface="Arial"/>
              </a:rPr>
              <a:t>Number of workflow processes increases from 1K to 64K</a:t>
            </a:r>
          </a:p>
          <a:p>
            <a:pPr marL="832543" lvl="2" indent="-376004" defTabSz="913832" eaLnBrk="0" hangingPunct="0">
              <a:spcBef>
                <a:spcPct val="20000"/>
              </a:spcBef>
              <a:buClr>
                <a:srgbClr val="5F5F5F"/>
              </a:buClr>
              <a:buFont typeface="Formata BQ Regular" pitchFamily="48" charset="0"/>
              <a:buChar char="•"/>
              <a:tabLst>
                <a:tab pos="910659" algn="l"/>
                <a:tab pos="1824489" algn="l"/>
                <a:tab pos="2738321" algn="l"/>
                <a:tab pos="3652152" algn="l"/>
                <a:tab pos="4565985" algn="l"/>
                <a:tab pos="5479816" algn="l"/>
                <a:tab pos="6393647" algn="l"/>
                <a:tab pos="7307479" algn="l"/>
                <a:tab pos="8221309" algn="l"/>
                <a:tab pos="9135137" algn="l"/>
                <a:tab pos="10048972" algn="l"/>
              </a:tabLst>
              <a:defRPr/>
            </a:pPr>
            <a:r>
              <a:rPr lang="en-US" sz="1800" kern="0" dirty="0" smtClean="0">
                <a:latin typeface="+mn-lt"/>
                <a:ea typeface="ＭＳ Ｐゴシック" charset="-128"/>
                <a:cs typeface="Arial"/>
              </a:rPr>
              <a:t>Array </a:t>
            </a:r>
            <a:r>
              <a:rPr lang="en-US" sz="1800" kern="0" dirty="0">
                <a:latin typeface="+mn-lt"/>
                <a:ea typeface="ＭＳ Ｐゴシック" charset="-128"/>
                <a:cs typeface="Arial"/>
              </a:rPr>
              <a:t>data size keeps unchanged at </a:t>
            </a:r>
            <a:r>
              <a:rPr lang="en-US" sz="1800" kern="0" dirty="0" smtClean="0">
                <a:latin typeface="+mn-lt"/>
                <a:ea typeface="ＭＳ Ｐゴシック" charset="-128"/>
                <a:cs typeface="Arial"/>
              </a:rPr>
              <a:t>4GB</a:t>
            </a:r>
          </a:p>
          <a:p>
            <a:pPr marL="832543" lvl="2" indent="-376004" defTabSz="913832" eaLnBrk="0" hangingPunct="0">
              <a:spcBef>
                <a:spcPct val="20000"/>
              </a:spcBef>
              <a:buClr>
                <a:srgbClr val="5F5F5F"/>
              </a:buClr>
              <a:buFont typeface="Formata BQ Regular" pitchFamily="48" charset="0"/>
              <a:buChar char="•"/>
              <a:tabLst>
                <a:tab pos="910659" algn="l"/>
                <a:tab pos="1824489" algn="l"/>
                <a:tab pos="2738321" algn="l"/>
                <a:tab pos="3652152" algn="l"/>
                <a:tab pos="4565985" algn="l"/>
                <a:tab pos="5479816" algn="l"/>
                <a:tab pos="6393647" algn="l"/>
                <a:tab pos="7307479" algn="l"/>
                <a:tab pos="8221309" algn="l"/>
                <a:tab pos="9135137" algn="l"/>
                <a:tab pos="10048972" algn="l"/>
              </a:tabLst>
              <a:defRPr/>
            </a:pPr>
            <a:r>
              <a:rPr lang="en-US" sz="1800" kern="0" dirty="0" smtClean="0">
                <a:latin typeface="+mn-lt"/>
                <a:ea typeface="ＭＳ Ｐゴシック" charset="-128"/>
                <a:cs typeface="Arial"/>
              </a:rPr>
              <a:t>Achieve up to 1.16TB/s aggregate write throughput and up to 0.2TB/s aggregate read throughput</a:t>
            </a:r>
            <a:endParaRPr lang="en-US" sz="1800" kern="0" dirty="0">
              <a:latin typeface="+mn-lt"/>
              <a:ea typeface="ＭＳ Ｐゴシック" charset="-128"/>
              <a:cs typeface="Arial"/>
            </a:endParaRPr>
          </a:p>
          <a:p>
            <a:pPr marL="376004" indent="-376004" defTabSz="913832" eaLnBrk="0" hangingPunct="0">
              <a:spcBef>
                <a:spcPct val="20000"/>
              </a:spcBef>
              <a:buClr>
                <a:srgbClr val="5F5F5F"/>
              </a:buClr>
              <a:buFont typeface="Formata BQ Regular" pitchFamily="48" charset="0"/>
              <a:buChar char="•"/>
              <a:tabLst>
                <a:tab pos="910659" algn="l"/>
                <a:tab pos="1824489" algn="l"/>
                <a:tab pos="2738321" algn="l"/>
                <a:tab pos="3652152" algn="l"/>
                <a:tab pos="4565985" algn="l"/>
                <a:tab pos="5479816" algn="l"/>
                <a:tab pos="6393647" algn="l"/>
                <a:tab pos="7307479" algn="l"/>
                <a:tab pos="8221309" algn="l"/>
                <a:tab pos="9135137" algn="l"/>
                <a:tab pos="10048972" algn="l"/>
              </a:tabLst>
              <a:defRPr/>
            </a:pPr>
            <a:endParaRPr lang="en-US" sz="2000" kern="0" dirty="0" smtClean="0">
              <a:latin typeface="+mn-lt"/>
              <a:ea typeface="ＭＳ Ｐゴシック" charset="-128"/>
              <a:cs typeface="ＭＳ Ｐゴシック" charset="-128"/>
            </a:endParaRPr>
          </a:p>
          <a:p>
            <a:pPr marL="376004" indent="-376004" defTabSz="913832" eaLnBrk="0" hangingPunct="0">
              <a:spcBef>
                <a:spcPct val="20000"/>
              </a:spcBef>
              <a:buClr>
                <a:srgbClr val="5F5F5F"/>
              </a:buClr>
              <a:buFont typeface="Formata BQ Regular" pitchFamily="48" charset="0"/>
              <a:buChar char="•"/>
              <a:tabLst>
                <a:tab pos="910659" algn="l"/>
                <a:tab pos="1824489" algn="l"/>
                <a:tab pos="2738321" algn="l"/>
                <a:tab pos="3652152" algn="l"/>
                <a:tab pos="4565985" algn="l"/>
                <a:tab pos="5479816" algn="l"/>
                <a:tab pos="6393647" algn="l"/>
                <a:tab pos="7307479" algn="l"/>
                <a:tab pos="8221309" algn="l"/>
                <a:tab pos="9135137" algn="l"/>
                <a:tab pos="10048972" algn="l"/>
              </a:tabLst>
              <a:defRPr/>
            </a:pPr>
            <a:endParaRPr lang="en-US" sz="2000" kern="0" dirty="0" smtClean="0">
              <a:latin typeface="+mn-lt"/>
              <a:ea typeface="ＭＳ Ｐゴシック" charset="-128"/>
              <a:cs typeface="ＭＳ Ｐゴシック" charset="-128"/>
            </a:endParaRPr>
          </a:p>
        </p:txBody>
      </p:sp>
      <p:pic>
        <p:nvPicPr>
          <p:cNvPr id="3" name="Picture 2" descr="setup1-ss-dspaces-put-tim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1400"/>
            <a:ext cx="4663405" cy="3603540"/>
          </a:xfrm>
          <a:prstGeom prst="rect">
            <a:avLst/>
          </a:prstGeom>
        </p:spPr>
      </p:pic>
      <p:pic>
        <p:nvPicPr>
          <p:cNvPr id="5" name="Picture 4" descr="setup1-ss-dspaces-get-tim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2236" y="2779058"/>
            <a:ext cx="4631764" cy="3579090"/>
          </a:xfrm>
          <a:prstGeom prst="rect">
            <a:avLst/>
          </a:prstGeom>
        </p:spPr>
      </p:pic>
      <p:sp>
        <p:nvSpPr>
          <p:cNvPr id="11" name="TextBox 3"/>
          <p:cNvSpPr txBox="1">
            <a:spLocks noChangeArrowheads="1"/>
          </p:cNvSpPr>
          <p:nvPr/>
        </p:nvSpPr>
        <p:spPr bwMode="auto">
          <a:xfrm>
            <a:off x="1801951" y="5931746"/>
            <a:ext cx="6340990" cy="82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197" tIns="41100" rIns="82197" bIns="41100">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eaLnBrk="1"/>
            <a:r>
              <a:rPr lang="en-US" sz="1600" i="1" dirty="0">
                <a:solidFill>
                  <a:srgbClr val="000000"/>
                </a:solidFill>
              </a:rPr>
              <a:t>Figure. </a:t>
            </a:r>
            <a:r>
              <a:rPr lang="en-US" sz="1600" i="1" dirty="0" err="1" smtClean="0">
                <a:solidFill>
                  <a:srgbClr val="000000"/>
                </a:solidFill>
              </a:rPr>
              <a:t>DataSpaces</a:t>
            </a:r>
            <a:r>
              <a:rPr lang="en-US" sz="1600" i="1" dirty="0" smtClean="0">
                <a:solidFill>
                  <a:srgbClr val="000000"/>
                </a:solidFill>
              </a:rPr>
              <a:t> average put and get query time. X-axis shows the number of writer processes/reader processes in the testing workflow. Y-axis shows the query time.</a:t>
            </a:r>
            <a:endParaRPr lang="en-US" sz="1600" i="1" dirty="0">
              <a:solidFill>
                <a:srgbClr val="000000"/>
              </a:solidFill>
            </a:endParaRPr>
          </a:p>
        </p:txBody>
      </p:sp>
    </p:spTree>
    <p:extLst>
      <p:ext uri="{BB962C8B-B14F-4D97-AF65-F5344CB8AC3E}">
        <p14:creationId xmlns:p14="http://schemas.microsoft.com/office/powerpoint/2010/main" val="3077633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82928" y="621975"/>
            <a:ext cx="9074150" cy="496093"/>
          </a:xfrm>
          <a:prstGeom prst="rect">
            <a:avLst/>
          </a:prstGeom>
        </p:spPr>
        <p:txBody>
          <a:bodyPr lIns="91380" tIns="45692" rIns="91380" bIns="45692"/>
          <a:lstStyle/>
          <a:p>
            <a:pPr algn="ctr" defTabSz="913832" eaLnBrk="0" hangingPunct="0">
              <a:tabLst>
                <a:tab pos="0" algn="l"/>
                <a:tab pos="913832" algn="l"/>
                <a:tab pos="1827662" algn="l"/>
                <a:tab pos="2741494" algn="l"/>
                <a:tab pos="3655325" algn="l"/>
                <a:tab pos="4569157" algn="l"/>
                <a:tab pos="5482988" algn="l"/>
                <a:tab pos="6396817" algn="l"/>
                <a:tab pos="7310651" algn="l"/>
                <a:tab pos="8224482" algn="l"/>
                <a:tab pos="9138312" algn="l"/>
                <a:tab pos="10052145" algn="l"/>
              </a:tabLst>
              <a:defRPr/>
            </a:pPr>
            <a:r>
              <a:rPr lang="en-US" sz="3200" b="1" kern="0" dirty="0" err="1" smtClean="0">
                <a:latin typeface="+mj-lt"/>
                <a:ea typeface="ＭＳ Ｐゴシック" charset="-128"/>
                <a:cs typeface="ＭＳ Ｐゴシック" charset="-128"/>
              </a:rPr>
              <a:t>DataSpaces</a:t>
            </a:r>
            <a:r>
              <a:rPr lang="en-US" sz="3200" b="1" kern="0" dirty="0" smtClean="0">
                <a:latin typeface="+mj-lt"/>
                <a:ea typeface="ＭＳ Ｐゴシック" charset="-128"/>
                <a:cs typeface="ＭＳ Ｐゴシック" charset="-128"/>
              </a:rPr>
              <a:t>/DIMES – Performance on Titan</a:t>
            </a:r>
            <a:endParaRPr lang="en-US" sz="3200" b="1" kern="0" dirty="0">
              <a:latin typeface="+mj-lt"/>
              <a:ea typeface="ＭＳ Ｐゴシック" charset="-128"/>
              <a:cs typeface="ＭＳ Ｐゴシック" charset="-128"/>
            </a:endParaRPr>
          </a:p>
        </p:txBody>
      </p:sp>
      <p:sp>
        <p:nvSpPr>
          <p:cNvPr id="10" name="Rectangle 3"/>
          <p:cNvSpPr txBox="1">
            <a:spLocks noChangeArrowheads="1"/>
          </p:cNvSpPr>
          <p:nvPr/>
        </p:nvSpPr>
        <p:spPr>
          <a:xfrm>
            <a:off x="182927" y="1171114"/>
            <a:ext cx="8778145" cy="1593004"/>
          </a:xfrm>
          <a:prstGeom prst="rect">
            <a:avLst/>
          </a:prstGeom>
        </p:spPr>
        <p:txBody>
          <a:bodyPr lIns="91380" tIns="45692" rIns="91380" bIns="45692"/>
          <a:lstStyle/>
          <a:p>
            <a:pPr marL="376004" indent="-376004" defTabSz="913832" eaLnBrk="0" hangingPunct="0">
              <a:spcBef>
                <a:spcPct val="20000"/>
              </a:spcBef>
              <a:buClr>
                <a:srgbClr val="5F5F5F"/>
              </a:buClr>
              <a:buFont typeface="Formata BQ Regular" pitchFamily="48" charset="0"/>
              <a:buChar char="•"/>
              <a:tabLst>
                <a:tab pos="910659" algn="l"/>
                <a:tab pos="1824489" algn="l"/>
                <a:tab pos="2738321" algn="l"/>
                <a:tab pos="3652152" algn="l"/>
                <a:tab pos="4565985" algn="l"/>
                <a:tab pos="5479816" algn="l"/>
                <a:tab pos="6393647" algn="l"/>
                <a:tab pos="7307479" algn="l"/>
                <a:tab pos="8221309" algn="l"/>
                <a:tab pos="9135137" algn="l"/>
                <a:tab pos="10048972" algn="l"/>
              </a:tabLst>
              <a:defRPr/>
            </a:pPr>
            <a:r>
              <a:rPr lang="en-US" sz="2000" kern="0" dirty="0" smtClean="0">
                <a:latin typeface="+mn-lt"/>
                <a:ea typeface="ＭＳ Ｐゴシック" charset="-128"/>
                <a:cs typeface="ＭＳ Ｐゴシック" charset="-128"/>
              </a:rPr>
              <a:t>Good strong scaling performance for DIMES put()/get()</a:t>
            </a:r>
          </a:p>
          <a:p>
            <a:pPr marL="832543" lvl="2" indent="-376004" defTabSz="913832" eaLnBrk="0" hangingPunct="0">
              <a:spcBef>
                <a:spcPct val="20000"/>
              </a:spcBef>
              <a:buClr>
                <a:srgbClr val="5F5F5F"/>
              </a:buClr>
              <a:buFont typeface="Formata BQ Regular" pitchFamily="48" charset="0"/>
              <a:buChar char="•"/>
              <a:tabLst>
                <a:tab pos="910659" algn="l"/>
                <a:tab pos="1824489" algn="l"/>
                <a:tab pos="2738321" algn="l"/>
                <a:tab pos="3652152" algn="l"/>
                <a:tab pos="4565985" algn="l"/>
                <a:tab pos="5479816" algn="l"/>
                <a:tab pos="6393647" algn="l"/>
                <a:tab pos="7307479" algn="l"/>
                <a:tab pos="8221309" algn="l"/>
                <a:tab pos="9135137" algn="l"/>
                <a:tab pos="10048972" algn="l"/>
              </a:tabLst>
              <a:defRPr/>
            </a:pPr>
            <a:r>
              <a:rPr lang="en-US" sz="1800" kern="0" dirty="0">
                <a:latin typeface="+mn-lt"/>
                <a:ea typeface="ＭＳ Ｐゴシック" charset="-128"/>
                <a:cs typeface="Arial"/>
              </a:rPr>
              <a:t>Number of workflow processes increases from 1K to 64K</a:t>
            </a:r>
          </a:p>
          <a:p>
            <a:pPr marL="832543" lvl="2" indent="-376004" defTabSz="913832" eaLnBrk="0" hangingPunct="0">
              <a:spcBef>
                <a:spcPct val="20000"/>
              </a:spcBef>
              <a:buClr>
                <a:srgbClr val="5F5F5F"/>
              </a:buClr>
              <a:buFont typeface="Formata BQ Regular" pitchFamily="48" charset="0"/>
              <a:buChar char="•"/>
              <a:tabLst>
                <a:tab pos="910659" algn="l"/>
                <a:tab pos="1824489" algn="l"/>
                <a:tab pos="2738321" algn="l"/>
                <a:tab pos="3652152" algn="l"/>
                <a:tab pos="4565985" algn="l"/>
                <a:tab pos="5479816" algn="l"/>
                <a:tab pos="6393647" algn="l"/>
                <a:tab pos="7307479" algn="l"/>
                <a:tab pos="8221309" algn="l"/>
                <a:tab pos="9135137" algn="l"/>
                <a:tab pos="10048972" algn="l"/>
              </a:tabLst>
              <a:defRPr/>
            </a:pPr>
            <a:r>
              <a:rPr lang="en-US" sz="1800" kern="0" dirty="0" smtClean="0">
                <a:latin typeface="+mn-lt"/>
                <a:ea typeface="ＭＳ Ｐゴシック" charset="-128"/>
                <a:cs typeface="Arial"/>
              </a:rPr>
              <a:t>Array </a:t>
            </a:r>
            <a:r>
              <a:rPr lang="en-US" sz="1800" kern="0" dirty="0">
                <a:latin typeface="+mn-lt"/>
                <a:ea typeface="ＭＳ Ｐゴシック" charset="-128"/>
                <a:cs typeface="Arial"/>
              </a:rPr>
              <a:t>data size keeps unchanged at </a:t>
            </a:r>
            <a:r>
              <a:rPr lang="en-US" sz="1800" kern="0" dirty="0" smtClean="0">
                <a:latin typeface="+mn-lt"/>
                <a:ea typeface="ＭＳ Ｐゴシック" charset="-128"/>
                <a:cs typeface="Arial"/>
              </a:rPr>
              <a:t>4GB</a:t>
            </a:r>
          </a:p>
          <a:p>
            <a:pPr marL="832543" lvl="2" indent="-376004" defTabSz="913832" eaLnBrk="0" hangingPunct="0">
              <a:spcBef>
                <a:spcPct val="20000"/>
              </a:spcBef>
              <a:buClr>
                <a:srgbClr val="5F5F5F"/>
              </a:buClr>
              <a:buFont typeface="Formata BQ Regular" pitchFamily="48" charset="0"/>
              <a:buChar char="•"/>
              <a:tabLst>
                <a:tab pos="910659" algn="l"/>
                <a:tab pos="1824489" algn="l"/>
                <a:tab pos="2738321" algn="l"/>
                <a:tab pos="3652152" algn="l"/>
                <a:tab pos="4565985" algn="l"/>
                <a:tab pos="5479816" algn="l"/>
                <a:tab pos="6393647" algn="l"/>
                <a:tab pos="7307479" algn="l"/>
                <a:tab pos="8221309" algn="l"/>
                <a:tab pos="9135137" algn="l"/>
                <a:tab pos="10048972" algn="l"/>
              </a:tabLst>
              <a:defRPr/>
            </a:pPr>
            <a:r>
              <a:rPr lang="en-US" sz="1800" kern="0" dirty="0" smtClean="0">
                <a:latin typeface="+mn-lt"/>
                <a:ea typeface="ＭＳ Ｐゴシック" charset="-128"/>
                <a:cs typeface="Arial"/>
              </a:rPr>
              <a:t>Achieve up to 125TB/s </a:t>
            </a:r>
            <a:r>
              <a:rPr lang="en-US" sz="1800" kern="0" dirty="0">
                <a:ea typeface="ＭＳ Ｐゴシック" charset="-128"/>
                <a:cs typeface="Arial"/>
              </a:rPr>
              <a:t>aggregate </a:t>
            </a:r>
            <a:r>
              <a:rPr lang="en-US" sz="1800" kern="0" dirty="0" smtClean="0">
                <a:latin typeface="+mn-lt"/>
                <a:ea typeface="ＭＳ Ｐゴシック" charset="-128"/>
                <a:cs typeface="Arial"/>
              </a:rPr>
              <a:t> write throughput and 0.2TB/s </a:t>
            </a:r>
            <a:r>
              <a:rPr lang="en-US" sz="1800" kern="0" dirty="0">
                <a:ea typeface="ＭＳ Ｐゴシック" charset="-128"/>
                <a:cs typeface="Arial"/>
              </a:rPr>
              <a:t>aggregate </a:t>
            </a:r>
            <a:r>
              <a:rPr lang="en-US" sz="1800" kern="0" dirty="0" smtClean="0">
                <a:ea typeface="ＭＳ Ｐゴシック" charset="-128"/>
                <a:cs typeface="Arial"/>
              </a:rPr>
              <a:t> </a:t>
            </a:r>
            <a:r>
              <a:rPr lang="en-US" sz="1800" kern="0" dirty="0" smtClean="0">
                <a:latin typeface="+mn-lt"/>
                <a:ea typeface="ＭＳ Ｐゴシック" charset="-128"/>
                <a:cs typeface="Arial"/>
              </a:rPr>
              <a:t>read throughput </a:t>
            </a:r>
            <a:endParaRPr lang="en-US" sz="1800" kern="0" dirty="0">
              <a:latin typeface="+mn-lt"/>
              <a:ea typeface="ＭＳ Ｐゴシック" charset="-128"/>
              <a:cs typeface="Arial"/>
            </a:endParaRPr>
          </a:p>
          <a:p>
            <a:pPr marL="376004" indent="-376004" defTabSz="913832" eaLnBrk="0" hangingPunct="0">
              <a:spcBef>
                <a:spcPct val="20000"/>
              </a:spcBef>
              <a:buClr>
                <a:srgbClr val="5F5F5F"/>
              </a:buClr>
              <a:buFont typeface="Formata BQ Regular" pitchFamily="48" charset="0"/>
              <a:buChar char="•"/>
              <a:tabLst>
                <a:tab pos="910659" algn="l"/>
                <a:tab pos="1824489" algn="l"/>
                <a:tab pos="2738321" algn="l"/>
                <a:tab pos="3652152" algn="l"/>
                <a:tab pos="4565985" algn="l"/>
                <a:tab pos="5479816" algn="l"/>
                <a:tab pos="6393647" algn="l"/>
                <a:tab pos="7307479" algn="l"/>
                <a:tab pos="8221309" algn="l"/>
                <a:tab pos="9135137" algn="l"/>
                <a:tab pos="10048972" algn="l"/>
              </a:tabLst>
              <a:defRPr/>
            </a:pPr>
            <a:endParaRPr lang="en-US" sz="2000" kern="0" dirty="0" smtClean="0">
              <a:latin typeface="+mn-lt"/>
              <a:ea typeface="ＭＳ Ｐゴシック" charset="-128"/>
              <a:cs typeface="ＭＳ Ｐゴシック" charset="-128"/>
            </a:endParaRPr>
          </a:p>
          <a:p>
            <a:pPr marL="376004" indent="-376004" defTabSz="913832" eaLnBrk="0" hangingPunct="0">
              <a:spcBef>
                <a:spcPct val="20000"/>
              </a:spcBef>
              <a:buClr>
                <a:srgbClr val="5F5F5F"/>
              </a:buClr>
              <a:buFont typeface="Formata BQ Regular" pitchFamily="48" charset="0"/>
              <a:buChar char="•"/>
              <a:tabLst>
                <a:tab pos="910659" algn="l"/>
                <a:tab pos="1824489" algn="l"/>
                <a:tab pos="2738321" algn="l"/>
                <a:tab pos="3652152" algn="l"/>
                <a:tab pos="4565985" algn="l"/>
                <a:tab pos="5479816" algn="l"/>
                <a:tab pos="6393647" algn="l"/>
                <a:tab pos="7307479" algn="l"/>
                <a:tab pos="8221309" algn="l"/>
                <a:tab pos="9135137" algn="l"/>
                <a:tab pos="10048972" algn="l"/>
              </a:tabLst>
              <a:defRPr/>
            </a:pPr>
            <a:endParaRPr lang="en-US" sz="2000" kern="0" dirty="0" smtClean="0">
              <a:latin typeface="+mn-lt"/>
              <a:ea typeface="ＭＳ Ｐゴシック" charset="-128"/>
              <a:cs typeface="ＭＳ Ｐゴシック" charset="-128"/>
            </a:endParaRPr>
          </a:p>
        </p:txBody>
      </p:sp>
      <p:pic>
        <p:nvPicPr>
          <p:cNvPr id="2" name="Picture 1" descr="setup1-ss-dimes-put-tim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822" y="2734231"/>
            <a:ext cx="4811057" cy="3717635"/>
          </a:xfrm>
          <a:prstGeom prst="rect">
            <a:avLst/>
          </a:prstGeom>
        </p:spPr>
      </p:pic>
      <p:pic>
        <p:nvPicPr>
          <p:cNvPr id="6" name="Picture 5" descr="setup1-ss-dimes-get-tim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3295" y="2719292"/>
            <a:ext cx="4721412" cy="3648364"/>
          </a:xfrm>
          <a:prstGeom prst="rect">
            <a:avLst/>
          </a:prstGeom>
        </p:spPr>
      </p:pic>
      <p:sp>
        <p:nvSpPr>
          <p:cNvPr id="8" name="TextBox 3"/>
          <p:cNvSpPr txBox="1">
            <a:spLocks noChangeArrowheads="1"/>
          </p:cNvSpPr>
          <p:nvPr/>
        </p:nvSpPr>
        <p:spPr bwMode="auto">
          <a:xfrm>
            <a:off x="1801951" y="5931746"/>
            <a:ext cx="6340990" cy="82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197" tIns="41100" rIns="82197" bIns="41100">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eaLnBrk="1"/>
            <a:r>
              <a:rPr lang="en-US" sz="1600" i="1" dirty="0">
                <a:solidFill>
                  <a:srgbClr val="000000"/>
                </a:solidFill>
              </a:rPr>
              <a:t>Figure. </a:t>
            </a:r>
            <a:r>
              <a:rPr lang="en-US" sz="1600" i="1" dirty="0" smtClean="0">
                <a:solidFill>
                  <a:srgbClr val="000000"/>
                </a:solidFill>
              </a:rPr>
              <a:t>DIMES average put and get query time. X-axis shows the number of writer processes/reader processes in the testing workflow. Y-axis shows the query time.</a:t>
            </a:r>
            <a:endParaRPr lang="en-US" sz="1600" i="1" dirty="0">
              <a:solidFill>
                <a:srgbClr val="000000"/>
              </a:solidFill>
            </a:endParaRPr>
          </a:p>
        </p:txBody>
      </p:sp>
    </p:spTree>
    <p:extLst>
      <p:ext uri="{BB962C8B-B14F-4D97-AF65-F5344CB8AC3E}">
        <p14:creationId xmlns:p14="http://schemas.microsoft.com/office/powerpoint/2010/main" val="1065015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50" y="868708"/>
            <a:ext cx="4762842" cy="2593752"/>
            <a:chOff x="174914" y="835248"/>
            <a:chExt cx="4762842" cy="2593752"/>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t="-2654" b="-2654"/>
            <a:stretch>
              <a:fillRect/>
            </a:stretch>
          </p:blipFill>
          <p:spPr bwMode="auto">
            <a:xfrm>
              <a:off x="447799" y="835248"/>
              <a:ext cx="4217072" cy="228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TextBox 5"/>
            <p:cNvSpPr txBox="1"/>
            <p:nvPr/>
          </p:nvSpPr>
          <p:spPr>
            <a:xfrm>
              <a:off x="174914" y="3121223"/>
              <a:ext cx="4762842" cy="307777"/>
            </a:xfrm>
            <a:prstGeom prst="rect">
              <a:avLst/>
            </a:prstGeom>
            <a:noFill/>
          </p:spPr>
          <p:txBody>
            <a:bodyPr wrap="none" rtlCol="0">
              <a:spAutoFit/>
            </a:bodyPr>
            <a:lstStyle/>
            <a:p>
              <a:r>
                <a:rPr lang="en-US" sz="1400" b="1" dirty="0" err="1" smtClean="0"/>
                <a:t>Multphysics</a:t>
              </a:r>
              <a:r>
                <a:rPr lang="en-US" sz="1400" b="1" dirty="0" smtClean="0"/>
                <a:t> Code Coupling at Extreme </a:t>
              </a:r>
              <a:r>
                <a:rPr lang="en-US" sz="1400" b="1" dirty="0"/>
                <a:t>Scales  </a:t>
              </a:r>
              <a:r>
                <a:rPr lang="en-US" sz="1400" b="1" dirty="0" smtClean="0"/>
                <a:t>[CCGrid10]</a:t>
              </a:r>
              <a:endParaRPr lang="en-US" sz="1400" b="1" dirty="0"/>
            </a:p>
          </p:txBody>
        </p:sp>
      </p:grpSp>
      <p:grpSp>
        <p:nvGrpSpPr>
          <p:cNvPr id="16" name="Group 15"/>
          <p:cNvGrpSpPr/>
          <p:nvPr/>
        </p:nvGrpSpPr>
        <p:grpSpPr>
          <a:xfrm>
            <a:off x="4953669" y="777269"/>
            <a:ext cx="3798728" cy="2908402"/>
            <a:chOff x="5089527" y="594391"/>
            <a:chExt cx="3798728" cy="2908402"/>
          </a:xfrm>
        </p:grpSpPr>
        <p:pic>
          <p:nvPicPr>
            <p:cNvPr id="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0126" y="594391"/>
              <a:ext cx="3657531" cy="254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 name="TextBox 6"/>
            <p:cNvSpPr txBox="1"/>
            <p:nvPr/>
          </p:nvSpPr>
          <p:spPr>
            <a:xfrm>
              <a:off x="5089527" y="3195016"/>
              <a:ext cx="3798728" cy="307777"/>
            </a:xfrm>
            <a:prstGeom prst="rect">
              <a:avLst/>
            </a:prstGeom>
            <a:noFill/>
          </p:spPr>
          <p:txBody>
            <a:bodyPr wrap="none" rtlCol="0">
              <a:spAutoFit/>
            </a:bodyPr>
            <a:lstStyle/>
            <a:p>
              <a:r>
                <a:rPr lang="en-US" sz="1400" b="1" dirty="0"/>
                <a:t>PGAS E</a:t>
              </a:r>
              <a:r>
                <a:rPr lang="en-US" sz="1400" b="1" dirty="0" smtClean="0"/>
                <a:t>xtensions </a:t>
              </a:r>
              <a:r>
                <a:rPr lang="en-US" sz="1400" b="1" dirty="0"/>
                <a:t>for </a:t>
              </a:r>
              <a:r>
                <a:rPr lang="en-US" sz="1400" b="1" dirty="0" smtClean="0"/>
                <a:t>Code Coupling [CCPE13]</a:t>
              </a:r>
              <a:endParaRPr lang="en-US" sz="1400" b="1" dirty="0"/>
            </a:p>
          </p:txBody>
        </p:sp>
      </p:grpSp>
      <p:sp>
        <p:nvSpPr>
          <p:cNvPr id="20" name="Title 19"/>
          <p:cNvSpPr>
            <a:spLocks noGrp="1"/>
          </p:cNvSpPr>
          <p:nvPr>
            <p:ph type="title"/>
          </p:nvPr>
        </p:nvSpPr>
        <p:spPr>
          <a:xfrm>
            <a:off x="1920179" y="-45682"/>
            <a:ext cx="7223821" cy="808038"/>
          </a:xfrm>
        </p:spPr>
        <p:txBody>
          <a:bodyPr/>
          <a:lstStyle/>
          <a:p>
            <a:r>
              <a:rPr lang="en-US" sz="2400" b="1" dirty="0" err="1" smtClean="0"/>
              <a:t>DataSpaces</a:t>
            </a:r>
            <a:r>
              <a:rPr lang="en-US" sz="2400" b="1" dirty="0" smtClean="0"/>
              <a:t>: Enabling Coupled Scientific Workflows at Extreme Scales </a:t>
            </a:r>
            <a:endParaRPr lang="en-US" sz="2400" b="1" dirty="0"/>
          </a:p>
        </p:txBody>
      </p:sp>
      <p:grpSp>
        <p:nvGrpSpPr>
          <p:cNvPr id="3" name="Group 2"/>
          <p:cNvGrpSpPr/>
          <p:nvPr/>
        </p:nvGrpSpPr>
        <p:grpSpPr>
          <a:xfrm>
            <a:off x="182928" y="3703317"/>
            <a:ext cx="4389073" cy="3108925"/>
            <a:chOff x="50" y="3552164"/>
            <a:chExt cx="4571951" cy="3274652"/>
          </a:xfrm>
        </p:grpSpPr>
        <p:sp>
          <p:nvSpPr>
            <p:cNvPr id="8" name="TextBox 7"/>
            <p:cNvSpPr txBox="1"/>
            <p:nvPr/>
          </p:nvSpPr>
          <p:spPr>
            <a:xfrm>
              <a:off x="50" y="6519039"/>
              <a:ext cx="4536263" cy="307777"/>
            </a:xfrm>
            <a:prstGeom prst="rect">
              <a:avLst/>
            </a:prstGeom>
            <a:noFill/>
          </p:spPr>
          <p:txBody>
            <a:bodyPr wrap="none" rtlCol="0">
              <a:spAutoFit/>
            </a:bodyPr>
            <a:lstStyle/>
            <a:p>
              <a:r>
                <a:rPr lang="en-US" sz="1400" b="1" dirty="0" smtClean="0"/>
                <a:t>Data-centric Mappings for In-Situ Workflows [IPDPS12]</a:t>
              </a:r>
              <a:endParaRPr lang="en-US" sz="1400" b="1" dirty="0"/>
            </a:p>
          </p:txBody>
        </p:sp>
        <p:pic>
          <p:nvPicPr>
            <p:cNvPr id="15" name="Picture 14" descr="insitu-intransit-framework.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 y="3552164"/>
              <a:ext cx="4571950" cy="2985762"/>
            </a:xfrm>
            <a:prstGeom prst="rect">
              <a:avLst/>
            </a:prstGeom>
          </p:spPr>
        </p:pic>
      </p:grpSp>
      <p:grpSp>
        <p:nvGrpSpPr>
          <p:cNvPr id="2" name="Group 1"/>
          <p:cNvGrpSpPr/>
          <p:nvPr/>
        </p:nvGrpSpPr>
        <p:grpSpPr>
          <a:xfrm>
            <a:off x="4663439" y="3817242"/>
            <a:ext cx="4367414" cy="2995001"/>
            <a:chOff x="4663439" y="3817242"/>
            <a:chExt cx="4367414" cy="2995001"/>
          </a:xfrm>
        </p:grpSpPr>
        <p:sp>
          <p:nvSpPr>
            <p:cNvPr id="10" name="TextBox 9"/>
            <p:cNvSpPr txBox="1"/>
            <p:nvPr/>
          </p:nvSpPr>
          <p:spPr>
            <a:xfrm>
              <a:off x="4820274" y="6504466"/>
              <a:ext cx="4065519" cy="307777"/>
            </a:xfrm>
            <a:prstGeom prst="rect">
              <a:avLst/>
            </a:prstGeom>
            <a:noFill/>
          </p:spPr>
          <p:txBody>
            <a:bodyPr wrap="none" rtlCol="0">
              <a:spAutoFit/>
            </a:bodyPr>
            <a:lstStyle/>
            <a:p>
              <a:r>
                <a:rPr lang="en-US" sz="1400" b="1" dirty="0" smtClean="0"/>
                <a:t>Dynamic Code Deployment In-Staging [IPDPS11] </a:t>
              </a:r>
              <a:endParaRPr lang="en-US" sz="1400" b="1" dirty="0"/>
            </a:p>
          </p:txBody>
        </p:sp>
        <p:pic>
          <p:nvPicPr>
            <p:cNvPr id="19" name="Picture 18" descr="datakernel-new-eps-converted-t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3439" y="3817242"/>
              <a:ext cx="4367414" cy="2720684"/>
            </a:xfrm>
            <a:prstGeom prst="rect">
              <a:avLst/>
            </a:prstGeom>
          </p:spPr>
        </p:pic>
      </p:grpSp>
    </p:spTree>
    <p:extLst>
      <p:ext uri="{BB962C8B-B14F-4D97-AF65-F5344CB8AC3E}">
        <p14:creationId xmlns:p14="http://schemas.microsoft.com/office/powerpoint/2010/main" val="3882070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p:txBody>
          <a:bodyPr/>
          <a:lstStyle/>
          <a:p>
            <a:r>
              <a:rPr lang="en-US" dirty="0">
                <a:latin typeface="Formata BQ Regular" charset="0"/>
                <a:ea typeface="ＭＳ Ｐゴシック" charset="0"/>
                <a:cs typeface="ＭＳ Ｐゴシック" charset="0"/>
              </a:rPr>
              <a:t>Coupling Patterns for Simulation Workflows</a:t>
            </a:r>
          </a:p>
        </p:txBody>
      </p:sp>
      <p:sp>
        <p:nvSpPr>
          <p:cNvPr id="200706" name="Content Placeholder 2"/>
          <p:cNvSpPr>
            <a:spLocks noGrp="1"/>
          </p:cNvSpPr>
          <p:nvPr>
            <p:ph idx="1"/>
          </p:nvPr>
        </p:nvSpPr>
        <p:spPr>
          <a:xfrm>
            <a:off x="457200" y="1432562"/>
            <a:ext cx="8320994" cy="5105364"/>
          </a:xfrm>
        </p:spPr>
        <p:txBody>
          <a:bodyPr>
            <a:normAutofit fontScale="92500" lnSpcReduction="20000"/>
          </a:bodyPr>
          <a:lstStyle/>
          <a:p>
            <a:pPr marL="342580" indent="-342580">
              <a:defRPr/>
            </a:pPr>
            <a:r>
              <a:rPr lang="en-US" dirty="0">
                <a:solidFill>
                  <a:schemeClr val="tx1"/>
                </a:solidFill>
                <a:latin typeface="Formata BQ Regular" charset="0"/>
                <a:ea typeface="ＭＳ Ｐゴシック" charset="0"/>
                <a:cs typeface="ＭＳ Ｐゴシック" charset="0"/>
              </a:rPr>
              <a:t>Tight coupling</a:t>
            </a:r>
          </a:p>
          <a:p>
            <a:pPr marL="742257" lvl="1" indent="-285483">
              <a:defRPr/>
            </a:pPr>
            <a:r>
              <a:rPr lang="en-US" dirty="0">
                <a:solidFill>
                  <a:schemeClr val="tx1"/>
                </a:solidFill>
                <a:latin typeface="Formata BQ Regular" charset="0"/>
                <a:ea typeface="ＭＳ Ｐゴシック" charset="0"/>
              </a:rPr>
              <a:t>Coupled simulations/models run concurrently and exchange data </a:t>
            </a:r>
            <a:r>
              <a:rPr lang="en-US" dirty="0" smtClean="0">
                <a:solidFill>
                  <a:schemeClr val="tx1"/>
                </a:solidFill>
                <a:latin typeface="Formata BQ Regular" charset="0"/>
                <a:ea typeface="ＭＳ Ｐゴシック" charset="0"/>
              </a:rPr>
              <a:t>frequently</a:t>
            </a:r>
            <a:endParaRPr lang="en-US" dirty="0">
              <a:solidFill>
                <a:schemeClr val="tx1"/>
              </a:solidFill>
              <a:latin typeface="Formata BQ Regular" charset="0"/>
              <a:ea typeface="ＭＳ Ｐゴシック" charset="0"/>
            </a:endParaRPr>
          </a:p>
          <a:p>
            <a:pPr marL="742422" lvl="1" indent="-228387">
              <a:defRPr/>
            </a:pPr>
            <a:r>
              <a:rPr lang="en-US" dirty="0" smtClean="0">
                <a:solidFill>
                  <a:schemeClr val="tx1"/>
                </a:solidFill>
                <a:latin typeface="Formata BQ Regular" charset="0"/>
                <a:ea typeface="ＭＳ Ｐゴシック" charset="0"/>
              </a:rPr>
              <a:t>E.g., Coupled fusion simulations, multi-block subsurface modeling simulations </a:t>
            </a:r>
          </a:p>
          <a:p>
            <a:pPr marL="913548" lvl="2" indent="0">
              <a:buNone/>
              <a:defRPr/>
            </a:pPr>
            <a:endParaRPr lang="en-US" sz="1100" dirty="0">
              <a:solidFill>
                <a:schemeClr val="tx1"/>
              </a:solidFill>
              <a:latin typeface="Formata BQ Regular" charset="0"/>
              <a:ea typeface="ＭＳ Ｐゴシック" charset="0"/>
            </a:endParaRPr>
          </a:p>
          <a:p>
            <a:pPr marL="342580" indent="-342580">
              <a:defRPr/>
            </a:pPr>
            <a:r>
              <a:rPr lang="en-US" dirty="0" smtClean="0">
                <a:solidFill>
                  <a:schemeClr val="tx1"/>
                </a:solidFill>
                <a:latin typeface="Formata BQ Regular" charset="0"/>
                <a:ea typeface="ＭＳ Ｐゴシック" charset="0"/>
                <a:cs typeface="ＭＳ Ｐゴシック" charset="0"/>
              </a:rPr>
              <a:t>Loose coupling</a:t>
            </a:r>
          </a:p>
          <a:p>
            <a:pPr marL="742091" lvl="1" indent="-342580">
              <a:defRPr/>
            </a:pPr>
            <a:r>
              <a:rPr lang="en-US" dirty="0" smtClean="0">
                <a:solidFill>
                  <a:schemeClr val="tx1"/>
                </a:solidFill>
                <a:latin typeface="Formata BQ Regular" charset="0"/>
                <a:ea typeface="ＭＳ Ｐゴシック" charset="0"/>
              </a:rPr>
              <a:t>Coupling </a:t>
            </a:r>
            <a:r>
              <a:rPr lang="en-US" dirty="0">
                <a:solidFill>
                  <a:schemeClr val="tx1"/>
                </a:solidFill>
                <a:latin typeface="Formata BQ Regular" charset="0"/>
                <a:ea typeface="ＭＳ Ｐゴシック" charset="0"/>
              </a:rPr>
              <a:t>and data exchange are less frequent, and often </a:t>
            </a:r>
            <a:r>
              <a:rPr lang="en-US" dirty="0" smtClean="0">
                <a:solidFill>
                  <a:schemeClr val="tx1"/>
                </a:solidFill>
                <a:latin typeface="Formata BQ Regular" charset="0"/>
                <a:ea typeface="ＭＳ Ｐゴシック" charset="0"/>
              </a:rPr>
              <a:t>asynchronous and possibly opportunistic</a:t>
            </a:r>
            <a:endParaRPr lang="en-US" dirty="0">
              <a:solidFill>
                <a:schemeClr val="tx1"/>
              </a:solidFill>
              <a:latin typeface="Formata BQ Regular" charset="0"/>
              <a:ea typeface="ＭＳ Ｐゴシック" charset="0"/>
            </a:endParaRPr>
          </a:p>
          <a:p>
            <a:pPr marL="742422" lvl="1" indent="-228387">
              <a:defRPr/>
            </a:pPr>
            <a:r>
              <a:rPr lang="en-US" dirty="0" smtClean="0">
                <a:solidFill>
                  <a:schemeClr val="tx1"/>
                </a:solidFill>
                <a:latin typeface="Formata BQ Regular" charset="0"/>
                <a:ea typeface="ＭＳ Ｐゴシック" charset="0"/>
              </a:rPr>
              <a:t>E.g., Combustion simulations – DNS + LES coupling, material science simulations </a:t>
            </a:r>
          </a:p>
          <a:p>
            <a:pPr marL="1141935" lvl="2" indent="-228387">
              <a:defRPr/>
            </a:pPr>
            <a:endParaRPr lang="en-US" sz="1100" dirty="0">
              <a:solidFill>
                <a:schemeClr val="tx1"/>
              </a:solidFill>
              <a:latin typeface="Formata BQ Regular" charset="0"/>
              <a:ea typeface="ＭＳ Ｐゴシック" charset="0"/>
            </a:endParaRPr>
          </a:p>
          <a:p>
            <a:pPr marL="342580" indent="-342580">
              <a:defRPr/>
            </a:pPr>
            <a:r>
              <a:rPr lang="en-US" dirty="0" smtClean="0">
                <a:solidFill>
                  <a:schemeClr val="tx1"/>
                </a:solidFill>
                <a:latin typeface="Formata BQ Regular" charset="0"/>
                <a:ea typeface="ＭＳ Ｐゴシック" charset="0"/>
                <a:cs typeface="ＭＳ Ｐゴシック" charset="0"/>
              </a:rPr>
              <a:t>Data</a:t>
            </a:r>
            <a:r>
              <a:rPr lang="en-US" dirty="0">
                <a:solidFill>
                  <a:schemeClr val="tx1"/>
                </a:solidFill>
                <a:latin typeface="Formata BQ Regular" charset="0"/>
                <a:ea typeface="ＭＳ Ｐゴシック" charset="0"/>
                <a:cs typeface="ＭＳ Ｐゴシック" charset="0"/>
              </a:rPr>
              <a:t>-flow (data-driven) coupling</a:t>
            </a:r>
          </a:p>
          <a:p>
            <a:pPr marL="742257" lvl="1" indent="-285483">
              <a:defRPr/>
            </a:pPr>
            <a:r>
              <a:rPr lang="en-US" dirty="0">
                <a:solidFill>
                  <a:schemeClr val="tx1"/>
                </a:solidFill>
                <a:latin typeface="Formata BQ Regular" charset="0"/>
                <a:ea typeface="ＭＳ Ｐゴシック" charset="0"/>
              </a:rPr>
              <a:t>Workflows expressed as dataflow based DAG where data produced by a simulation flows </a:t>
            </a:r>
            <a:r>
              <a:rPr lang="en-US" dirty="0" smtClean="0">
                <a:solidFill>
                  <a:schemeClr val="tx1"/>
                </a:solidFill>
                <a:latin typeface="Formata BQ Regular" charset="0"/>
                <a:ea typeface="ＭＳ Ｐゴシック" charset="0"/>
              </a:rPr>
              <a:t>through </a:t>
            </a:r>
            <a:r>
              <a:rPr lang="en-US" dirty="0">
                <a:solidFill>
                  <a:schemeClr val="tx1"/>
                </a:solidFill>
                <a:latin typeface="Formata BQ Regular" charset="0"/>
                <a:ea typeface="ＭＳ Ｐゴシック" charset="0"/>
              </a:rPr>
              <a:t>one or more data processing pipelines </a:t>
            </a:r>
          </a:p>
          <a:p>
            <a:pPr marL="742422" lvl="1" indent="-228387">
              <a:defRPr/>
            </a:pPr>
            <a:r>
              <a:rPr lang="en-US" dirty="0" smtClean="0">
                <a:solidFill>
                  <a:schemeClr val="tx1"/>
                </a:solidFill>
                <a:latin typeface="Formata BQ Regular" charset="0"/>
                <a:ea typeface="ＭＳ Ｐゴシック" charset="0"/>
              </a:rPr>
              <a:t>E.g., End-to-end simulations workflows with data analytics </a:t>
            </a:r>
            <a:endParaRPr lang="en-US" dirty="0">
              <a:solidFill>
                <a:schemeClr val="tx1"/>
              </a:solidFill>
              <a:latin typeface="Formata BQ Regular" charset="0"/>
              <a:ea typeface="ＭＳ Ｐゴシック" charset="0"/>
            </a:endParaRPr>
          </a:p>
          <a:p>
            <a:pPr marL="742422" lvl="1" indent="-228387">
              <a:defRPr/>
            </a:pPr>
            <a:endParaRPr lang="en-US" sz="1100" dirty="0">
              <a:solidFill>
                <a:schemeClr val="tx1"/>
              </a:solidFill>
              <a:latin typeface="Formata BQ Regular" charset="0"/>
              <a:ea typeface="ＭＳ Ｐゴシック" charset="0"/>
            </a:endParaRPr>
          </a:p>
          <a:p>
            <a:pPr marL="342910" indent="-228387">
              <a:defRPr/>
            </a:pPr>
            <a:r>
              <a:rPr lang="en-US" dirty="0" smtClean="0">
                <a:solidFill>
                  <a:schemeClr val="tx1"/>
                </a:solidFill>
                <a:latin typeface="Formata BQ Regular" charset="0"/>
                <a:ea typeface="ＭＳ Ｐゴシック" charset="0"/>
              </a:rPr>
              <a:t>Ensemble workflows</a:t>
            </a:r>
          </a:p>
          <a:p>
            <a:pPr marL="742488" lvl="1" indent="-285571">
              <a:buFont typeface="Arial"/>
              <a:buChar char="•"/>
            </a:pPr>
            <a:r>
              <a:rPr lang="en-US" dirty="0" smtClean="0">
                <a:solidFill>
                  <a:schemeClr val="tx1"/>
                </a:solidFill>
              </a:rPr>
              <a:t>Multiple fan-out stages composed of large numbers of loosely coupled or independent simulations </a:t>
            </a:r>
          </a:p>
          <a:p>
            <a:pPr marL="742488" lvl="1" indent="-285571">
              <a:buFont typeface="Arial"/>
              <a:buChar char="•"/>
            </a:pPr>
            <a:r>
              <a:rPr lang="en-US" dirty="0" smtClean="0">
                <a:solidFill>
                  <a:schemeClr val="tx1"/>
                </a:solidFill>
              </a:rPr>
              <a:t>E.g., Uncertainty quantification, history matching, data assimilation</a:t>
            </a:r>
            <a:endParaRPr lang="en-US" dirty="0">
              <a:solidFill>
                <a:schemeClr val="tx1"/>
              </a:solidFill>
            </a:endParaRPr>
          </a:p>
        </p:txBody>
      </p:sp>
    </p:spTree>
    <p:extLst>
      <p:ext uri="{BB962C8B-B14F-4D97-AF65-F5344CB8AC3E}">
        <p14:creationId xmlns:p14="http://schemas.microsoft.com/office/powerpoint/2010/main" val="372013483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Outline</a:t>
            </a:r>
            <a:endParaRPr lang="en-US" dirty="0"/>
          </a:p>
        </p:txBody>
      </p:sp>
      <p:sp>
        <p:nvSpPr>
          <p:cNvPr id="5" name="Content Placeholder 4"/>
          <p:cNvSpPr>
            <a:spLocks noGrp="1"/>
          </p:cNvSpPr>
          <p:nvPr>
            <p:ph idx="1"/>
          </p:nvPr>
        </p:nvSpPr>
        <p:spPr>
          <a:xfrm>
            <a:off x="640078" y="1546832"/>
            <a:ext cx="7680921" cy="5027285"/>
          </a:xfrm>
        </p:spPr>
        <p:txBody>
          <a:bodyPr>
            <a:normAutofit lnSpcReduction="10000"/>
          </a:bodyPr>
          <a:lstStyle/>
          <a:p>
            <a:r>
              <a:rPr lang="en-US" sz="2400" dirty="0" smtClean="0">
                <a:solidFill>
                  <a:schemeClr val="tx1"/>
                </a:solidFill>
              </a:rPr>
              <a:t>Data Grand Challenges </a:t>
            </a:r>
            <a:endParaRPr lang="en-US" sz="2400" dirty="0">
              <a:solidFill>
                <a:schemeClr val="tx1"/>
              </a:solidFill>
            </a:endParaRPr>
          </a:p>
          <a:p>
            <a:pPr lvl="1"/>
            <a:r>
              <a:rPr lang="en-US" sz="2000" dirty="0" smtClean="0">
                <a:solidFill>
                  <a:schemeClr val="tx1"/>
                </a:solidFill>
              </a:rPr>
              <a:t>Data challenges of simulation-based science</a:t>
            </a:r>
          </a:p>
          <a:p>
            <a:pPr lvl="1"/>
            <a:endParaRPr lang="en-US" sz="2000" dirty="0">
              <a:solidFill>
                <a:schemeClr val="tx1"/>
              </a:solidFill>
            </a:endParaRPr>
          </a:p>
          <a:p>
            <a:r>
              <a:rPr lang="en-US" sz="2400" dirty="0" smtClean="0">
                <a:solidFill>
                  <a:schemeClr val="tx1"/>
                </a:solidFill>
              </a:rPr>
              <a:t>Rethinking the simulations -&gt; insights pipeline </a:t>
            </a:r>
          </a:p>
          <a:p>
            <a:endParaRPr lang="en-US" sz="2400" dirty="0">
              <a:solidFill>
                <a:schemeClr val="tx1"/>
              </a:solidFill>
            </a:endParaRPr>
          </a:p>
          <a:p>
            <a:r>
              <a:rPr lang="en-US" sz="2400" dirty="0" smtClean="0">
                <a:solidFill>
                  <a:schemeClr val="tx1"/>
                </a:solidFill>
              </a:rPr>
              <a:t>The </a:t>
            </a:r>
            <a:r>
              <a:rPr lang="en-US" sz="2400" dirty="0" err="1" smtClean="0">
                <a:solidFill>
                  <a:schemeClr val="tx1"/>
                </a:solidFill>
              </a:rPr>
              <a:t>DataSpaces</a:t>
            </a:r>
            <a:r>
              <a:rPr lang="en-US" sz="2400" dirty="0" smtClean="0">
                <a:solidFill>
                  <a:schemeClr val="tx1"/>
                </a:solidFill>
              </a:rPr>
              <a:t> Project</a:t>
            </a:r>
          </a:p>
          <a:p>
            <a:pPr lvl="1"/>
            <a:r>
              <a:rPr lang="en-US" sz="2000" dirty="0" smtClean="0">
                <a:solidFill>
                  <a:schemeClr val="tx1"/>
                </a:solidFill>
              </a:rPr>
              <a:t>Overview of </a:t>
            </a:r>
            <a:r>
              <a:rPr lang="en-US" sz="2000" dirty="0" err="1" smtClean="0">
                <a:solidFill>
                  <a:schemeClr val="tx1"/>
                </a:solidFill>
              </a:rPr>
              <a:t>DataSpaces</a:t>
            </a:r>
            <a:r>
              <a:rPr lang="en-US" sz="2000" dirty="0" smtClean="0">
                <a:solidFill>
                  <a:schemeClr val="tx1"/>
                </a:solidFill>
              </a:rPr>
              <a:t> architecture</a:t>
            </a:r>
          </a:p>
          <a:p>
            <a:pPr lvl="1"/>
            <a:r>
              <a:rPr lang="en-US" sz="2000" dirty="0" smtClean="0">
                <a:solidFill>
                  <a:schemeClr val="tx1"/>
                </a:solidFill>
              </a:rPr>
              <a:t>DataSpaces research activities</a:t>
            </a:r>
          </a:p>
          <a:p>
            <a:pPr lvl="1"/>
            <a:r>
              <a:rPr lang="en-US" sz="2000" dirty="0" smtClean="0">
                <a:solidFill>
                  <a:schemeClr val="tx1"/>
                </a:solidFill>
              </a:rPr>
              <a:t>DataSpaces Applications </a:t>
            </a:r>
            <a:endParaRPr lang="en-US" sz="2000" dirty="0">
              <a:solidFill>
                <a:schemeClr val="tx1"/>
              </a:solidFill>
            </a:endParaRPr>
          </a:p>
          <a:p>
            <a:pPr lvl="1"/>
            <a:endParaRPr lang="en-US" sz="2400" dirty="0" smtClean="0">
              <a:solidFill>
                <a:schemeClr val="tx1"/>
              </a:solidFill>
            </a:endParaRPr>
          </a:p>
          <a:p>
            <a:r>
              <a:rPr lang="en-US" sz="2400" dirty="0" smtClean="0">
                <a:solidFill>
                  <a:schemeClr val="tx1"/>
                </a:solidFill>
              </a:rPr>
              <a:t>DataSpaces – Hands-on</a:t>
            </a:r>
          </a:p>
          <a:p>
            <a:endParaRPr lang="en-US" sz="2400" dirty="0">
              <a:solidFill>
                <a:schemeClr val="tx1"/>
              </a:solidFill>
            </a:endParaRPr>
          </a:p>
          <a:p>
            <a:r>
              <a:rPr lang="en-US" sz="2400" dirty="0" smtClean="0">
                <a:solidFill>
                  <a:schemeClr val="tx1"/>
                </a:solidFill>
              </a:rPr>
              <a:t>Conclusion</a:t>
            </a:r>
            <a:endParaRPr lang="en-US" sz="2400" dirty="0">
              <a:solidFill>
                <a:schemeClr val="tx1"/>
              </a:solidFill>
            </a:endParaRPr>
          </a:p>
          <a:p>
            <a:endParaRPr lang="en-US" dirty="0" smtClean="0">
              <a:solidFill>
                <a:schemeClr val="tx1"/>
              </a:solidFill>
            </a:endParaRPr>
          </a:p>
          <a:p>
            <a:endParaRPr lang="en-US" dirty="0">
              <a:solidFill>
                <a:schemeClr val="tx1"/>
              </a:solidFill>
            </a:endParaRPr>
          </a:p>
          <a:p>
            <a:endParaRPr lang="en-US" dirty="0" smtClean="0">
              <a:solidFill>
                <a:schemeClr val="tx1"/>
              </a:solidFill>
            </a:endParaRPr>
          </a:p>
        </p:txBody>
      </p:sp>
    </p:spTree>
    <p:extLst>
      <p:ext uri="{BB962C8B-B14F-4D97-AF65-F5344CB8AC3E}">
        <p14:creationId xmlns:p14="http://schemas.microsoft.com/office/powerpoint/2010/main" val="2684663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Overview of Research Work @ RU </a:t>
            </a:r>
            <a:endParaRPr lang="en-US" dirty="0"/>
          </a:p>
        </p:txBody>
      </p:sp>
      <p:sp>
        <p:nvSpPr>
          <p:cNvPr id="3" name="Content Placeholder 2"/>
          <p:cNvSpPr>
            <a:spLocks noGrp="1"/>
          </p:cNvSpPr>
          <p:nvPr>
            <p:ph idx="1"/>
          </p:nvPr>
        </p:nvSpPr>
        <p:spPr>
          <a:xfrm>
            <a:off x="182928" y="1371584"/>
            <a:ext cx="8778144" cy="5486415"/>
          </a:xfrm>
        </p:spPr>
        <p:txBody>
          <a:bodyPr>
            <a:normAutofit fontScale="85000" lnSpcReduction="10000"/>
          </a:bodyPr>
          <a:lstStyle/>
          <a:p>
            <a:r>
              <a:rPr lang="en-US" dirty="0" smtClean="0">
                <a:solidFill>
                  <a:schemeClr val="tx1"/>
                </a:solidFill>
              </a:rPr>
              <a:t>Programming abstractions / system</a:t>
            </a:r>
          </a:p>
          <a:p>
            <a:pPr lvl="1"/>
            <a:r>
              <a:rPr lang="en-US" b="1" dirty="0" err="1" smtClean="0">
                <a:solidFill>
                  <a:schemeClr val="tx1"/>
                </a:solidFill>
              </a:rPr>
              <a:t>DataSpaces</a:t>
            </a:r>
            <a:r>
              <a:rPr lang="en-US" b="1" dirty="0" smtClean="0">
                <a:solidFill>
                  <a:schemeClr val="tx1"/>
                </a:solidFill>
              </a:rPr>
              <a:t>: </a:t>
            </a:r>
            <a:r>
              <a:rPr lang="en-US" dirty="0" smtClean="0">
                <a:solidFill>
                  <a:schemeClr val="tx1"/>
                </a:solidFill>
              </a:rPr>
              <a:t>Interaction, coordination and messaging  abstractions for coupled </a:t>
            </a:r>
            <a:r>
              <a:rPr lang="en-US" dirty="0">
                <a:solidFill>
                  <a:schemeClr val="tx1"/>
                </a:solidFill>
              </a:rPr>
              <a:t>scientific workflow [HPDC10, </a:t>
            </a:r>
            <a:r>
              <a:rPr lang="en-US" dirty="0" smtClean="0">
                <a:solidFill>
                  <a:schemeClr val="tx1"/>
                </a:solidFill>
              </a:rPr>
              <a:t>CCGrid10, HiPC12, JCC12]</a:t>
            </a:r>
          </a:p>
          <a:p>
            <a:pPr lvl="1"/>
            <a:r>
              <a:rPr lang="en-US" b="1" dirty="0" err="1" smtClean="0">
                <a:solidFill>
                  <a:schemeClr val="tx1"/>
                </a:solidFill>
              </a:rPr>
              <a:t>XpressSpaces</a:t>
            </a:r>
            <a:r>
              <a:rPr lang="en-US" b="1" dirty="0">
                <a:solidFill>
                  <a:schemeClr val="tx1"/>
                </a:solidFill>
              </a:rPr>
              <a:t>: </a:t>
            </a:r>
            <a:r>
              <a:rPr lang="en-US" dirty="0" smtClean="0">
                <a:solidFill>
                  <a:schemeClr val="tx1"/>
                </a:solidFill>
              </a:rPr>
              <a:t>PGAS extensions for coupling using </a:t>
            </a:r>
            <a:r>
              <a:rPr lang="en-US" dirty="0" err="1" smtClean="0">
                <a:solidFill>
                  <a:schemeClr val="tx1"/>
                </a:solidFill>
              </a:rPr>
              <a:t>DataSpaces</a:t>
            </a:r>
            <a:r>
              <a:rPr lang="en-US" dirty="0" smtClean="0">
                <a:solidFill>
                  <a:schemeClr val="tx1"/>
                </a:solidFill>
              </a:rPr>
              <a:t> [CCGrid11</a:t>
            </a:r>
            <a:r>
              <a:rPr lang="en-US" dirty="0">
                <a:solidFill>
                  <a:schemeClr val="tx1"/>
                </a:solidFill>
              </a:rPr>
              <a:t>, </a:t>
            </a:r>
            <a:r>
              <a:rPr lang="en-US" dirty="0" smtClean="0">
                <a:solidFill>
                  <a:schemeClr val="tx1"/>
                </a:solidFill>
              </a:rPr>
              <a:t>CCPE13</a:t>
            </a:r>
            <a:r>
              <a:rPr lang="en-US" dirty="0">
                <a:solidFill>
                  <a:schemeClr val="tx1"/>
                </a:solidFill>
              </a:rPr>
              <a:t>]</a:t>
            </a:r>
          </a:p>
          <a:p>
            <a:pPr lvl="1"/>
            <a:r>
              <a:rPr lang="en-US" b="1" dirty="0" err="1" smtClean="0">
                <a:solidFill>
                  <a:schemeClr val="tx1"/>
                </a:solidFill>
              </a:rPr>
              <a:t>ActiveSpaces</a:t>
            </a:r>
            <a:r>
              <a:rPr lang="en-US" b="1" dirty="0" smtClean="0">
                <a:solidFill>
                  <a:schemeClr val="tx1"/>
                </a:solidFill>
              </a:rPr>
              <a:t>: </a:t>
            </a:r>
            <a:r>
              <a:rPr lang="en-US" dirty="0">
                <a:solidFill>
                  <a:schemeClr val="tx1"/>
                </a:solidFill>
              </a:rPr>
              <a:t>D</a:t>
            </a:r>
            <a:r>
              <a:rPr lang="en-US" dirty="0" smtClean="0">
                <a:solidFill>
                  <a:schemeClr val="tx1"/>
                </a:solidFill>
              </a:rPr>
              <a:t>ynamic code </a:t>
            </a:r>
            <a:r>
              <a:rPr lang="en-US" dirty="0">
                <a:solidFill>
                  <a:schemeClr val="tx1"/>
                </a:solidFill>
              </a:rPr>
              <a:t>deployment </a:t>
            </a:r>
            <a:r>
              <a:rPr lang="en-US" dirty="0" smtClean="0">
                <a:solidFill>
                  <a:schemeClr val="tx1"/>
                </a:solidFill>
              </a:rPr>
              <a:t>for in-staging data processing [</a:t>
            </a:r>
            <a:r>
              <a:rPr lang="en-US" dirty="0">
                <a:solidFill>
                  <a:schemeClr val="tx1"/>
                </a:solidFill>
              </a:rPr>
              <a:t>IPDPS11</a:t>
            </a:r>
            <a:r>
              <a:rPr lang="en-US" dirty="0" smtClean="0">
                <a:solidFill>
                  <a:schemeClr val="tx1"/>
                </a:solidFill>
              </a:rPr>
              <a:t>]</a:t>
            </a:r>
          </a:p>
          <a:p>
            <a:endParaRPr lang="en-US" sz="900" dirty="0" smtClean="0">
              <a:solidFill>
                <a:schemeClr val="tx1"/>
              </a:solidFill>
            </a:endParaRPr>
          </a:p>
          <a:p>
            <a:r>
              <a:rPr lang="en-US" dirty="0" smtClean="0">
                <a:solidFill>
                  <a:schemeClr val="tx1"/>
                </a:solidFill>
              </a:rPr>
              <a:t>Runtime mechanisms </a:t>
            </a:r>
          </a:p>
          <a:p>
            <a:pPr lvl="1"/>
            <a:r>
              <a:rPr lang="en-US" b="1" dirty="0">
                <a:solidFill>
                  <a:schemeClr val="tx1"/>
                </a:solidFill>
              </a:rPr>
              <a:t>Data-centric Task Mapping: </a:t>
            </a:r>
            <a:r>
              <a:rPr lang="en-US" dirty="0">
                <a:solidFill>
                  <a:schemeClr val="tx1"/>
                </a:solidFill>
              </a:rPr>
              <a:t>R</a:t>
            </a:r>
            <a:r>
              <a:rPr lang="en-US" dirty="0" smtClean="0">
                <a:solidFill>
                  <a:schemeClr val="tx1"/>
                </a:solidFill>
              </a:rPr>
              <a:t>educe </a:t>
            </a:r>
            <a:r>
              <a:rPr lang="en-US" dirty="0">
                <a:solidFill>
                  <a:schemeClr val="tx1"/>
                </a:solidFill>
              </a:rPr>
              <a:t>data movement and increase intra-node data sharing </a:t>
            </a:r>
            <a:r>
              <a:rPr lang="en-US" dirty="0" smtClean="0">
                <a:solidFill>
                  <a:schemeClr val="tx1"/>
                </a:solidFill>
              </a:rPr>
              <a:t>[</a:t>
            </a:r>
            <a:r>
              <a:rPr lang="en-US" dirty="0">
                <a:solidFill>
                  <a:schemeClr val="tx1"/>
                </a:solidFill>
              </a:rPr>
              <a:t>IPDPS12, DISC12] </a:t>
            </a:r>
            <a:endParaRPr lang="en-US" dirty="0" smtClean="0">
              <a:solidFill>
                <a:schemeClr val="tx1"/>
              </a:solidFill>
            </a:endParaRPr>
          </a:p>
          <a:p>
            <a:pPr lvl="1"/>
            <a:r>
              <a:rPr lang="en-US" b="1" dirty="0" smtClean="0">
                <a:solidFill>
                  <a:schemeClr val="tx1"/>
                </a:solidFill>
              </a:rPr>
              <a:t>In</a:t>
            </a:r>
            <a:r>
              <a:rPr lang="en-US" b="1" dirty="0">
                <a:solidFill>
                  <a:schemeClr val="tx1"/>
                </a:solidFill>
              </a:rPr>
              <a:t>-situ &amp; In-transit Data Analytics</a:t>
            </a:r>
            <a:r>
              <a:rPr lang="en-US" dirty="0">
                <a:solidFill>
                  <a:schemeClr val="tx1"/>
                </a:solidFill>
              </a:rPr>
              <a:t>: </a:t>
            </a:r>
            <a:r>
              <a:rPr lang="en-US" dirty="0" smtClean="0">
                <a:solidFill>
                  <a:schemeClr val="tx1"/>
                </a:solidFill>
              </a:rPr>
              <a:t>Simulation</a:t>
            </a:r>
            <a:r>
              <a:rPr lang="en-US" dirty="0">
                <a:solidFill>
                  <a:schemeClr val="tx1"/>
                </a:solidFill>
              </a:rPr>
              <a:t>-time analysis of large volume data by combining in-situ and in-transit execution </a:t>
            </a:r>
            <a:r>
              <a:rPr lang="en-US" dirty="0" smtClean="0">
                <a:solidFill>
                  <a:schemeClr val="tx1"/>
                </a:solidFill>
              </a:rPr>
              <a:t>[SC12, DISC12]</a:t>
            </a:r>
          </a:p>
          <a:p>
            <a:pPr lvl="1"/>
            <a:r>
              <a:rPr lang="en-US" b="1" dirty="0" smtClean="0">
                <a:solidFill>
                  <a:schemeClr val="tx1"/>
                </a:solidFill>
              </a:rPr>
              <a:t>Cross-layer Adaptation: </a:t>
            </a:r>
            <a:r>
              <a:rPr lang="en-US" dirty="0" smtClean="0">
                <a:solidFill>
                  <a:schemeClr val="tx1"/>
                </a:solidFill>
              </a:rPr>
              <a:t>Adaptive cross-layer approach for dynamic data management in large scale simulation-analysis workflow [SC13]</a:t>
            </a:r>
          </a:p>
          <a:p>
            <a:pPr lvl="1"/>
            <a:r>
              <a:rPr lang="en-US" b="1" dirty="0" smtClean="0">
                <a:solidFill>
                  <a:schemeClr val="tx1"/>
                </a:solidFill>
              </a:rPr>
              <a:t>Value-based Data Indexing and Querying </a:t>
            </a:r>
            <a:r>
              <a:rPr lang="en-US" dirty="0" smtClean="0">
                <a:solidFill>
                  <a:schemeClr val="tx1"/>
                </a:solidFill>
              </a:rPr>
              <a:t>: Use </a:t>
            </a:r>
            <a:r>
              <a:rPr lang="en-US" dirty="0" err="1" smtClean="0">
                <a:solidFill>
                  <a:schemeClr val="tx1"/>
                </a:solidFill>
              </a:rPr>
              <a:t>FastBit</a:t>
            </a:r>
            <a:r>
              <a:rPr lang="en-US" dirty="0" smtClean="0">
                <a:solidFill>
                  <a:schemeClr val="tx1"/>
                </a:solidFill>
              </a:rPr>
              <a:t> to build in-situ, in-memory value-based indexing and query support in the staging area </a:t>
            </a:r>
          </a:p>
          <a:p>
            <a:pPr lvl="1"/>
            <a:r>
              <a:rPr lang="en-US" b="1" dirty="0" smtClean="0">
                <a:solidFill>
                  <a:schemeClr val="tx1"/>
                </a:solidFill>
              </a:rPr>
              <a:t>Power</a:t>
            </a:r>
            <a:r>
              <a:rPr lang="en-US" b="1" dirty="0">
                <a:solidFill>
                  <a:schemeClr val="tx1"/>
                </a:solidFill>
              </a:rPr>
              <a:t>/performance Tradeoffs</a:t>
            </a:r>
            <a:r>
              <a:rPr lang="en-US" dirty="0">
                <a:solidFill>
                  <a:schemeClr val="tx1"/>
                </a:solidFill>
              </a:rPr>
              <a:t>: Characterizing power/performance tradeoffs for data-intensive simulations workflows [SC13]</a:t>
            </a:r>
          </a:p>
          <a:p>
            <a:pPr lvl="1"/>
            <a:r>
              <a:rPr lang="en-US" b="1" dirty="0" smtClean="0">
                <a:solidFill>
                  <a:schemeClr val="tx1"/>
                </a:solidFill>
              </a:rPr>
              <a:t>Data </a:t>
            </a:r>
            <a:r>
              <a:rPr lang="en-US" b="1" dirty="0">
                <a:solidFill>
                  <a:schemeClr val="tx1"/>
                </a:solidFill>
              </a:rPr>
              <a:t>Staging over Deep Memory Hierarchy</a:t>
            </a:r>
            <a:r>
              <a:rPr lang="en-US" dirty="0">
                <a:solidFill>
                  <a:schemeClr val="tx1"/>
                </a:solidFill>
              </a:rPr>
              <a:t>: </a:t>
            </a:r>
            <a:r>
              <a:rPr lang="en-US" dirty="0" smtClean="0">
                <a:solidFill>
                  <a:schemeClr val="tx1"/>
                </a:solidFill>
              </a:rPr>
              <a:t>Build </a:t>
            </a:r>
            <a:r>
              <a:rPr lang="en-US" dirty="0">
                <a:solidFill>
                  <a:schemeClr val="tx1"/>
                </a:solidFill>
              </a:rPr>
              <a:t>distributed associative object store </a:t>
            </a:r>
            <a:r>
              <a:rPr lang="en-US" dirty="0" smtClean="0">
                <a:solidFill>
                  <a:schemeClr val="tx1"/>
                </a:solidFill>
              </a:rPr>
              <a:t>over hierarchical </a:t>
            </a:r>
            <a:r>
              <a:rPr lang="en-US" dirty="0">
                <a:solidFill>
                  <a:schemeClr val="tx1"/>
                </a:solidFill>
              </a:rPr>
              <a:t>memory </a:t>
            </a:r>
            <a:r>
              <a:rPr lang="en-US" dirty="0" smtClean="0">
                <a:solidFill>
                  <a:schemeClr val="tx1"/>
                </a:solidFill>
              </a:rPr>
              <a:t>storage, </a:t>
            </a:r>
            <a:r>
              <a:rPr lang="en-US" dirty="0">
                <a:solidFill>
                  <a:schemeClr val="tx1"/>
                </a:solidFill>
              </a:rPr>
              <a:t>e.g. DRAM/NVRAM/</a:t>
            </a:r>
            <a:r>
              <a:rPr lang="en-US" dirty="0" smtClean="0">
                <a:solidFill>
                  <a:schemeClr val="tx1"/>
                </a:solidFill>
              </a:rPr>
              <a:t>SSD [</a:t>
            </a:r>
            <a:r>
              <a:rPr lang="en-US" dirty="0" err="1" smtClean="0">
                <a:solidFill>
                  <a:schemeClr val="tx1"/>
                </a:solidFill>
              </a:rPr>
              <a:t>HiPC</a:t>
            </a:r>
            <a:r>
              <a:rPr lang="en-US" dirty="0" smtClean="0">
                <a:solidFill>
                  <a:schemeClr val="tx1"/>
                </a:solidFill>
              </a:rPr>
              <a:t> 13]</a:t>
            </a:r>
          </a:p>
          <a:p>
            <a:endParaRPr lang="en-US" sz="900" dirty="0" smtClean="0">
              <a:solidFill>
                <a:schemeClr val="tx1"/>
              </a:solidFill>
            </a:endParaRPr>
          </a:p>
          <a:p>
            <a:r>
              <a:rPr lang="en-US" dirty="0" smtClean="0">
                <a:solidFill>
                  <a:schemeClr val="tx1"/>
                </a:solidFill>
              </a:rPr>
              <a:t>High-throughput/low-latency asynchronous data transport </a:t>
            </a:r>
          </a:p>
          <a:p>
            <a:pPr lvl="1"/>
            <a:r>
              <a:rPr lang="en-US" b="1" dirty="0" smtClean="0">
                <a:solidFill>
                  <a:schemeClr val="tx1"/>
                </a:solidFill>
              </a:rPr>
              <a:t>DART</a:t>
            </a:r>
            <a:r>
              <a:rPr lang="en-US" b="1" dirty="0">
                <a:solidFill>
                  <a:schemeClr val="tx1"/>
                </a:solidFill>
              </a:rPr>
              <a:t>: </a:t>
            </a:r>
            <a:r>
              <a:rPr lang="en-US" dirty="0">
                <a:solidFill>
                  <a:schemeClr val="tx1"/>
                </a:solidFill>
              </a:rPr>
              <a:t>N</a:t>
            </a:r>
            <a:r>
              <a:rPr lang="en-US" dirty="0" smtClean="0">
                <a:solidFill>
                  <a:schemeClr val="tx1"/>
                </a:solidFill>
              </a:rPr>
              <a:t>etwork </a:t>
            </a:r>
            <a:r>
              <a:rPr lang="en-US" dirty="0">
                <a:solidFill>
                  <a:schemeClr val="tx1"/>
                </a:solidFill>
              </a:rPr>
              <a:t>independent transport library for high speed asynchronous data extraction and transfer [HPDC08</a:t>
            </a:r>
            <a:r>
              <a:rPr lang="en-US" dirty="0" smtClean="0">
                <a:solidFill>
                  <a:schemeClr val="tx1"/>
                </a:solidFill>
              </a:rPr>
              <a:t>]</a:t>
            </a:r>
            <a:endParaRPr lang="en-US" dirty="0">
              <a:solidFill>
                <a:schemeClr val="tx1"/>
              </a:solidFill>
            </a:endParaRPr>
          </a:p>
          <a:p>
            <a:endParaRPr lang="en-US" b="1" dirty="0">
              <a:solidFill>
                <a:schemeClr val="tx1"/>
              </a:solidFill>
            </a:endParaRPr>
          </a:p>
        </p:txBody>
      </p:sp>
    </p:spTree>
    <p:extLst>
      <p:ext uri="{BB962C8B-B14F-4D97-AF65-F5344CB8AC3E}">
        <p14:creationId xmlns:p14="http://schemas.microsoft.com/office/powerpoint/2010/main" val="6935136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withEffect">
                                  <p:stCondLst>
                                    <p:cond delay="0"/>
                                  </p:stCondLst>
                                  <p:iterate type="lt">
                                    <p:tmPct val="4000"/>
                                  </p:iterate>
                                  <p:childTnLst>
                                    <p:set>
                                      <p:cBhvr override="childStyle">
                                        <p:cTn id="6" dur="10" fill="hold"/>
                                        <p:tgtEl>
                                          <p:spTgt spid="3">
                                            <p:txEl>
                                              <p:pRg st="7" end="7"/>
                                            </p:txEl>
                                          </p:spTgt>
                                        </p:tgtEl>
                                        <p:attrNameLst>
                                          <p:attrName>style.color</p:attrName>
                                        </p:attrNameLst>
                                      </p:cBhvr>
                                      <p:to>
                                        <p:clrVal>
                                          <a:srgbClr val="E3381D"/>
                                        </p:clrVal>
                                      </p:to>
                                    </p:set>
                                    <p:set>
                                      <p:cBhvr>
                                        <p:cTn id="7" dur="10" fill="hold"/>
                                        <p:tgtEl>
                                          <p:spTgt spid="3">
                                            <p:txEl>
                                              <p:pRg st="7" end="7"/>
                                            </p:txEl>
                                          </p:spTgt>
                                        </p:tgtEl>
                                        <p:attrNameLst>
                                          <p:attrName>fillcolor</p:attrName>
                                        </p:attrNameLst>
                                      </p:cBhvr>
                                      <p:to>
                                        <p:clrVal>
                                          <a:srgbClr val="E3381D"/>
                                        </p:clrVal>
                                      </p:to>
                                    </p:set>
                                    <p:set>
                                      <p:cBhvr>
                                        <p:cTn id="8" dur="10" fill="hold"/>
                                        <p:tgtEl>
                                          <p:spTgt spid="3">
                                            <p:txEl>
                                              <p:pRg st="7" end="7"/>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10" fill="hold"/>
                                        <p:tgtEl>
                                          <p:spTgt spid="3">
                                            <p:txEl>
                                              <p:pRg st="8" end="8"/>
                                            </p:txEl>
                                          </p:spTgt>
                                        </p:tgtEl>
                                        <p:attrNameLst>
                                          <p:attrName>style.color</p:attrName>
                                        </p:attrNameLst>
                                      </p:cBhvr>
                                      <p:to>
                                        <p:clrVal>
                                          <a:srgbClr val="E11010"/>
                                        </p:clrVal>
                                      </p:to>
                                    </p:set>
                                    <p:set>
                                      <p:cBhvr>
                                        <p:cTn id="11" dur="10" fill="hold"/>
                                        <p:tgtEl>
                                          <p:spTgt spid="3">
                                            <p:txEl>
                                              <p:pRg st="8" end="8"/>
                                            </p:txEl>
                                          </p:spTgt>
                                        </p:tgtEl>
                                        <p:attrNameLst>
                                          <p:attrName>fillcolor</p:attrName>
                                        </p:attrNameLst>
                                      </p:cBhvr>
                                      <p:to>
                                        <p:clrVal>
                                          <a:srgbClr val="E11010"/>
                                        </p:clrVal>
                                      </p:to>
                                    </p:set>
                                    <p:set>
                                      <p:cBhvr>
                                        <p:cTn id="12" dur="10" fill="hold"/>
                                        <p:tgtEl>
                                          <p:spTgt spid="3">
                                            <p:txEl>
                                              <p:pRg st="8" end="8"/>
                                            </p:txEl>
                                          </p:spTgt>
                                        </p:tgtEl>
                                        <p:attrNameLst>
                                          <p:attrName>fill.type</p:attrName>
                                        </p:attrNameLst>
                                      </p:cBhvr>
                                      <p:to>
                                        <p:strVal val="solid"/>
                                      </p:to>
                                    </p:set>
                                  </p:childTnLst>
                                </p:cTn>
                              </p:par>
                              <p:par>
                                <p:cTn id="13" presetID="3" presetClass="emph" presetSubtype="2" fill="hold" nodeType="withEffect">
                                  <p:stCondLst>
                                    <p:cond delay="0"/>
                                  </p:stCondLst>
                                  <p:childTnLst>
                                    <p:animClr clrSpc="rgb" dir="cw">
                                      <p:cBhvr override="childStyle">
                                        <p:cTn id="14" dur="10" fill="hold"/>
                                        <p:tgtEl>
                                          <p:spTgt spid="3">
                                            <p:txEl>
                                              <p:pRg st="10" end="10"/>
                                            </p:txEl>
                                          </p:spTgt>
                                        </p:tgtEl>
                                        <p:attrNameLst>
                                          <p:attrName>style.color</p:attrName>
                                        </p:attrNameLst>
                                      </p:cBhvr>
                                      <p:to>
                                        <a:srgbClr val="C33C44"/>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10167" y="606765"/>
            <a:ext cx="8229600" cy="58490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t>Research Activities</a:t>
            </a:r>
            <a:endParaRPr lang="en-US" sz="2800" b="1" dirty="0"/>
          </a:p>
        </p:txBody>
      </p:sp>
      <p:sp>
        <p:nvSpPr>
          <p:cNvPr id="3" name="Rectangle 2"/>
          <p:cNvSpPr/>
          <p:nvPr/>
        </p:nvSpPr>
        <p:spPr>
          <a:xfrm>
            <a:off x="188131" y="1139476"/>
            <a:ext cx="8810850" cy="5724644"/>
          </a:xfrm>
          <a:prstGeom prst="rect">
            <a:avLst/>
          </a:prstGeom>
        </p:spPr>
        <p:txBody>
          <a:bodyPr wrap="square">
            <a:spAutoFit/>
          </a:bodyPr>
          <a:lstStyle/>
          <a:p>
            <a:r>
              <a:rPr lang="en-US" sz="2200" b="1" dirty="0" smtClean="0">
                <a:solidFill>
                  <a:schemeClr val="tx1"/>
                </a:solidFill>
              </a:rPr>
              <a:t>Programming abstraction</a:t>
            </a:r>
          </a:p>
          <a:p>
            <a:pPr lvl="1"/>
            <a:r>
              <a:rPr lang="en-US" sz="1800" dirty="0" smtClean="0">
                <a:solidFill>
                  <a:schemeClr val="tx1"/>
                </a:solidFill>
              </a:rPr>
              <a:t>Enable building coupled scientific workflow consisting of interacting applications, and expressing the data sharing and coordination (HPDC’10, CC‘12)</a:t>
            </a:r>
          </a:p>
          <a:p>
            <a:r>
              <a:rPr lang="en-US" sz="2200" b="1" dirty="0" smtClean="0">
                <a:solidFill>
                  <a:schemeClr val="tx1"/>
                </a:solidFill>
              </a:rPr>
              <a:t>High-performance data staging and transport framework</a:t>
            </a:r>
          </a:p>
          <a:p>
            <a:pPr lvl="1"/>
            <a:r>
              <a:rPr lang="en-US" sz="1800" dirty="0" smtClean="0">
                <a:solidFill>
                  <a:schemeClr val="tx1"/>
                </a:solidFill>
              </a:rPr>
              <a:t>Enable distributed in-memory staging of scientific simulation data, as well as high-throughput/low-latency data transport and redistribution (HPDC’08, CCPE‘10)</a:t>
            </a:r>
          </a:p>
          <a:p>
            <a:r>
              <a:rPr lang="en-US" sz="2200" b="1" dirty="0" smtClean="0">
                <a:solidFill>
                  <a:schemeClr val="tx1"/>
                </a:solidFill>
              </a:rPr>
              <a:t>In-situ/In-transit data analytics framework</a:t>
            </a:r>
          </a:p>
          <a:p>
            <a:pPr lvl="1"/>
            <a:r>
              <a:rPr lang="en-US" sz="1800" dirty="0" smtClean="0">
                <a:solidFill>
                  <a:schemeClr val="tx1"/>
                </a:solidFill>
              </a:rPr>
              <a:t>Enable online data analytics for large-scale scientific simulations (SC’12)</a:t>
            </a:r>
          </a:p>
          <a:p>
            <a:r>
              <a:rPr lang="en-US" sz="2200" b="1" dirty="0" smtClean="0">
                <a:solidFill>
                  <a:schemeClr val="tx1"/>
                </a:solidFill>
              </a:rPr>
              <a:t>Adaptive runtime management</a:t>
            </a:r>
          </a:p>
          <a:p>
            <a:pPr lvl="1"/>
            <a:r>
              <a:rPr lang="en-US" sz="1800" dirty="0" smtClean="0">
                <a:solidFill>
                  <a:schemeClr val="tx1"/>
                </a:solidFill>
              </a:rPr>
              <a:t>Optimize the performance of simulation-analysis workflow through adaptive data and analysis placement, data-centric task mapping, and utilization of deep memory hierarchy. (IPDPS’11, SC’13, CLUSTER’14)</a:t>
            </a:r>
          </a:p>
          <a:p>
            <a:r>
              <a:rPr lang="en-US" sz="2200" b="1" dirty="0" smtClean="0">
                <a:solidFill>
                  <a:schemeClr val="tx1"/>
                </a:solidFill>
              </a:rPr>
              <a:t>Scalable online data indexing and querying</a:t>
            </a:r>
          </a:p>
          <a:p>
            <a:pPr lvl="1"/>
            <a:r>
              <a:rPr lang="en-US" sz="1800" dirty="0" smtClean="0">
                <a:solidFill>
                  <a:schemeClr val="tx1"/>
                </a:solidFill>
              </a:rPr>
              <a:t>Enable query-driven data analytics to extract insights from the large volume of scientific simulation data (BDAC’14)</a:t>
            </a:r>
          </a:p>
          <a:p>
            <a:r>
              <a:rPr lang="en-US" sz="2200" b="1" dirty="0" smtClean="0">
                <a:solidFill>
                  <a:schemeClr val="tx1"/>
                </a:solidFill>
              </a:rPr>
              <a:t>Data Staging as a </a:t>
            </a:r>
            <a:r>
              <a:rPr lang="en-US" sz="2200" b="1" dirty="0" smtClean="0">
                <a:solidFill>
                  <a:schemeClr val="tx1"/>
                </a:solidFill>
              </a:rPr>
              <a:t>Service</a:t>
            </a:r>
            <a:endParaRPr lang="en-US" sz="2200" b="1" dirty="0" smtClean="0">
              <a:solidFill>
                <a:schemeClr val="tx1"/>
              </a:solidFill>
            </a:endParaRPr>
          </a:p>
          <a:p>
            <a:pPr lvl="1"/>
            <a:r>
              <a:rPr lang="en-US" sz="1800" dirty="0" smtClean="0"/>
              <a:t>Persistent staging servers run as a service </a:t>
            </a:r>
            <a:r>
              <a:rPr lang="en-US" sz="1800" dirty="0"/>
              <a:t> </a:t>
            </a:r>
            <a:r>
              <a:rPr lang="en-US" sz="1800" dirty="0" smtClean="0"/>
              <a:t>and allow coupled applications join, progress and leave the shared space independently</a:t>
            </a:r>
            <a:endParaRPr lang="en-US" sz="1800" dirty="0"/>
          </a:p>
        </p:txBody>
      </p:sp>
    </p:spTree>
    <p:extLst>
      <p:ext uri="{BB962C8B-B14F-4D97-AF65-F5344CB8AC3E}">
        <p14:creationId xmlns:p14="http://schemas.microsoft.com/office/powerpoint/2010/main" val="186765018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89" y="518165"/>
            <a:ext cx="9052506" cy="990620"/>
          </a:xfrm>
        </p:spPr>
        <p:txBody>
          <a:bodyPr/>
          <a:lstStyle/>
          <a:p>
            <a:r>
              <a:rPr lang="en-US" sz="2800" b="1" dirty="0"/>
              <a:t>In-Situ Feature Extraction and Tracking using Decentralized Online Clustering (DISC’</a:t>
            </a:r>
            <a:r>
              <a:rPr lang="en-US" sz="2800" b="1" dirty="0" smtClean="0"/>
              <a:t>12)</a:t>
            </a:r>
            <a:endParaRPr lang="en-US" sz="2800" dirty="0"/>
          </a:p>
        </p:txBody>
      </p:sp>
      <p:sp>
        <p:nvSpPr>
          <p:cNvPr id="20" name="Rectangle 19"/>
          <p:cNvSpPr/>
          <p:nvPr/>
        </p:nvSpPr>
        <p:spPr>
          <a:xfrm>
            <a:off x="5760721" y="2234999"/>
            <a:ext cx="2505505" cy="1633223"/>
          </a:xfrm>
          <a:prstGeom prst="rect">
            <a:avLst/>
          </a:prstGeom>
        </p:spPr>
        <p:style>
          <a:lnRef idx="1">
            <a:schemeClr val="dk1"/>
          </a:lnRef>
          <a:fillRef idx="2">
            <a:schemeClr val="dk1"/>
          </a:fillRef>
          <a:effectRef idx="1">
            <a:schemeClr val="dk1"/>
          </a:effectRef>
          <a:fontRef idx="minor">
            <a:schemeClr val="dk1"/>
          </a:fontRef>
        </p:style>
        <p:txBody>
          <a:bodyPr lIns="91311" tIns="45658" rIns="91311" bIns="45658" rtlCol="0" anchor="ctr"/>
          <a:lstStyle/>
          <a:p>
            <a:pPr fontAlgn="auto">
              <a:spcBef>
                <a:spcPts val="0"/>
              </a:spcBef>
              <a:spcAft>
                <a:spcPts val="0"/>
              </a:spcAft>
            </a:pPr>
            <a:endParaRPr lang="en-US" sz="2000" dirty="0">
              <a:solidFill>
                <a:prstClr val="black"/>
              </a:solidFill>
              <a:latin typeface="Calibri"/>
            </a:endParaRPr>
          </a:p>
        </p:txBody>
      </p:sp>
      <p:grpSp>
        <p:nvGrpSpPr>
          <p:cNvPr id="21" name="Group 17"/>
          <p:cNvGrpSpPr/>
          <p:nvPr/>
        </p:nvGrpSpPr>
        <p:grpSpPr>
          <a:xfrm>
            <a:off x="5780546" y="2212236"/>
            <a:ext cx="2505505" cy="1633223"/>
            <a:chOff x="2338136" y="1790700"/>
            <a:chExt cx="3300664" cy="2247900"/>
          </a:xfrm>
        </p:grpSpPr>
        <p:cxnSp>
          <p:nvCxnSpPr>
            <p:cNvPr id="141" name="Straight Connector 18"/>
            <p:cNvCxnSpPr/>
            <p:nvPr/>
          </p:nvCxnSpPr>
          <p:spPr>
            <a:xfrm>
              <a:off x="2590800" y="1790700"/>
              <a:ext cx="0" cy="22479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2" name="Straight Connector 19"/>
            <p:cNvCxnSpPr/>
            <p:nvPr/>
          </p:nvCxnSpPr>
          <p:spPr>
            <a:xfrm>
              <a:off x="2895600" y="1790700"/>
              <a:ext cx="0" cy="22479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3" name="Straight Connector 20"/>
            <p:cNvCxnSpPr/>
            <p:nvPr/>
          </p:nvCxnSpPr>
          <p:spPr>
            <a:xfrm>
              <a:off x="3200400" y="1790700"/>
              <a:ext cx="0" cy="22479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4" name="Straight Connector 21"/>
            <p:cNvCxnSpPr/>
            <p:nvPr/>
          </p:nvCxnSpPr>
          <p:spPr>
            <a:xfrm>
              <a:off x="3505200" y="1790700"/>
              <a:ext cx="0" cy="22479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5" name="Straight Connector 22"/>
            <p:cNvCxnSpPr/>
            <p:nvPr/>
          </p:nvCxnSpPr>
          <p:spPr>
            <a:xfrm>
              <a:off x="3810000" y="1790700"/>
              <a:ext cx="0" cy="22479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6" name="Straight Connector 23"/>
            <p:cNvCxnSpPr/>
            <p:nvPr/>
          </p:nvCxnSpPr>
          <p:spPr>
            <a:xfrm>
              <a:off x="4114800" y="1790700"/>
              <a:ext cx="0" cy="22479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7" name="Straight Connector 24"/>
            <p:cNvCxnSpPr/>
            <p:nvPr/>
          </p:nvCxnSpPr>
          <p:spPr>
            <a:xfrm>
              <a:off x="4419600" y="1790700"/>
              <a:ext cx="0" cy="22479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8" name="Straight Connector 25"/>
            <p:cNvCxnSpPr/>
            <p:nvPr/>
          </p:nvCxnSpPr>
          <p:spPr>
            <a:xfrm>
              <a:off x="4724400" y="1790700"/>
              <a:ext cx="0" cy="22479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9" name="Straight Connector 26"/>
            <p:cNvCxnSpPr/>
            <p:nvPr/>
          </p:nvCxnSpPr>
          <p:spPr>
            <a:xfrm>
              <a:off x="5029200" y="1790700"/>
              <a:ext cx="0" cy="22479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0" name="Straight Connector 27"/>
            <p:cNvCxnSpPr/>
            <p:nvPr/>
          </p:nvCxnSpPr>
          <p:spPr>
            <a:xfrm>
              <a:off x="5334000" y="1790700"/>
              <a:ext cx="0" cy="22479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1" name="Straight Connector 28"/>
            <p:cNvCxnSpPr/>
            <p:nvPr/>
          </p:nvCxnSpPr>
          <p:spPr>
            <a:xfrm>
              <a:off x="2338136" y="1981200"/>
              <a:ext cx="330066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2" name="Straight Connector 29"/>
            <p:cNvCxnSpPr/>
            <p:nvPr/>
          </p:nvCxnSpPr>
          <p:spPr>
            <a:xfrm>
              <a:off x="2338136" y="2209800"/>
              <a:ext cx="330066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3" name="Straight Connector 30"/>
            <p:cNvCxnSpPr/>
            <p:nvPr/>
          </p:nvCxnSpPr>
          <p:spPr>
            <a:xfrm>
              <a:off x="2338136" y="2438400"/>
              <a:ext cx="330066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4" name="Straight Connector 31"/>
            <p:cNvCxnSpPr/>
            <p:nvPr/>
          </p:nvCxnSpPr>
          <p:spPr>
            <a:xfrm>
              <a:off x="2338136" y="2667000"/>
              <a:ext cx="330066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5" name="Straight Connector 32"/>
            <p:cNvCxnSpPr/>
            <p:nvPr/>
          </p:nvCxnSpPr>
          <p:spPr>
            <a:xfrm>
              <a:off x="2338136" y="2895600"/>
              <a:ext cx="330066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6" name="Straight Connector 33"/>
            <p:cNvCxnSpPr/>
            <p:nvPr/>
          </p:nvCxnSpPr>
          <p:spPr>
            <a:xfrm>
              <a:off x="2338136" y="3124200"/>
              <a:ext cx="330066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7" name="Straight Connector 34"/>
            <p:cNvCxnSpPr/>
            <p:nvPr/>
          </p:nvCxnSpPr>
          <p:spPr>
            <a:xfrm>
              <a:off x="2338136" y="3352800"/>
              <a:ext cx="330066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8" name="Straight Connector 35"/>
            <p:cNvCxnSpPr/>
            <p:nvPr/>
          </p:nvCxnSpPr>
          <p:spPr>
            <a:xfrm>
              <a:off x="2338136" y="3581400"/>
              <a:ext cx="330066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9" name="Straight Connector 36"/>
            <p:cNvCxnSpPr/>
            <p:nvPr/>
          </p:nvCxnSpPr>
          <p:spPr>
            <a:xfrm>
              <a:off x="2338136" y="3810000"/>
              <a:ext cx="330066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2" name="Group 38"/>
          <p:cNvGrpSpPr/>
          <p:nvPr/>
        </p:nvGrpSpPr>
        <p:grpSpPr>
          <a:xfrm>
            <a:off x="5907761" y="2295277"/>
            <a:ext cx="2371553" cy="1550178"/>
            <a:chOff x="2514600" y="1905000"/>
            <a:chExt cx="3124200" cy="2133600"/>
          </a:xfrm>
          <a:solidFill>
            <a:srgbClr val="92D050"/>
          </a:solidFill>
        </p:grpSpPr>
        <p:sp>
          <p:nvSpPr>
            <p:cNvPr id="31" name="Rectangle 30"/>
            <p:cNvSpPr/>
            <p:nvPr/>
          </p:nvSpPr>
          <p:spPr>
            <a:xfrm>
              <a:off x="2514600" y="19050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32" name="Rectangle 31"/>
            <p:cNvSpPr/>
            <p:nvPr/>
          </p:nvSpPr>
          <p:spPr>
            <a:xfrm>
              <a:off x="2514600" y="21336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33" name="Rectangle 32"/>
            <p:cNvSpPr/>
            <p:nvPr/>
          </p:nvSpPr>
          <p:spPr>
            <a:xfrm>
              <a:off x="2514600" y="23622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34" name="Rectangle 33"/>
            <p:cNvSpPr/>
            <p:nvPr/>
          </p:nvSpPr>
          <p:spPr>
            <a:xfrm>
              <a:off x="2514600" y="25908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35" name="Rectangle 34"/>
            <p:cNvSpPr/>
            <p:nvPr/>
          </p:nvSpPr>
          <p:spPr>
            <a:xfrm>
              <a:off x="2514600" y="28194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36" name="Rectangle 35"/>
            <p:cNvSpPr/>
            <p:nvPr/>
          </p:nvSpPr>
          <p:spPr>
            <a:xfrm>
              <a:off x="2514600" y="30480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37" name="Rectangle 36"/>
            <p:cNvSpPr/>
            <p:nvPr/>
          </p:nvSpPr>
          <p:spPr>
            <a:xfrm>
              <a:off x="2514600" y="32766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38" name="Rectangle 37"/>
            <p:cNvSpPr/>
            <p:nvPr/>
          </p:nvSpPr>
          <p:spPr>
            <a:xfrm>
              <a:off x="2514600" y="35052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39" name="Rectangle 38"/>
            <p:cNvSpPr/>
            <p:nvPr/>
          </p:nvSpPr>
          <p:spPr>
            <a:xfrm>
              <a:off x="2514600" y="37338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40" name="Rectangle 39"/>
            <p:cNvSpPr/>
            <p:nvPr/>
          </p:nvSpPr>
          <p:spPr>
            <a:xfrm>
              <a:off x="2514600" y="39624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41" name="Rectangle 40"/>
            <p:cNvSpPr/>
            <p:nvPr/>
          </p:nvSpPr>
          <p:spPr>
            <a:xfrm>
              <a:off x="2819400" y="19050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42" name="Rectangle 41"/>
            <p:cNvSpPr/>
            <p:nvPr/>
          </p:nvSpPr>
          <p:spPr>
            <a:xfrm>
              <a:off x="2819400" y="21336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43" name="Rectangle 42"/>
            <p:cNvSpPr/>
            <p:nvPr/>
          </p:nvSpPr>
          <p:spPr>
            <a:xfrm>
              <a:off x="2819400" y="23622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44" name="Rectangle 43"/>
            <p:cNvSpPr/>
            <p:nvPr/>
          </p:nvSpPr>
          <p:spPr>
            <a:xfrm>
              <a:off x="2819400" y="25908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45" name="Rectangle 44"/>
            <p:cNvSpPr/>
            <p:nvPr/>
          </p:nvSpPr>
          <p:spPr>
            <a:xfrm>
              <a:off x="2819400" y="28194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46" name="Rectangle 45"/>
            <p:cNvSpPr/>
            <p:nvPr/>
          </p:nvSpPr>
          <p:spPr>
            <a:xfrm>
              <a:off x="2819400" y="30480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47" name="Rectangle 46"/>
            <p:cNvSpPr/>
            <p:nvPr/>
          </p:nvSpPr>
          <p:spPr>
            <a:xfrm>
              <a:off x="2819400" y="32766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48" name="Rectangle 47"/>
            <p:cNvSpPr/>
            <p:nvPr/>
          </p:nvSpPr>
          <p:spPr>
            <a:xfrm>
              <a:off x="2819400" y="35052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49" name="Rectangle 48"/>
            <p:cNvSpPr/>
            <p:nvPr/>
          </p:nvSpPr>
          <p:spPr>
            <a:xfrm>
              <a:off x="2819400" y="37338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50" name="Rectangle 49"/>
            <p:cNvSpPr/>
            <p:nvPr/>
          </p:nvSpPr>
          <p:spPr>
            <a:xfrm>
              <a:off x="2819400" y="39624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51" name="Rectangle 50"/>
            <p:cNvSpPr/>
            <p:nvPr/>
          </p:nvSpPr>
          <p:spPr>
            <a:xfrm>
              <a:off x="3124200" y="19050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52" name="Rectangle 51"/>
            <p:cNvSpPr/>
            <p:nvPr/>
          </p:nvSpPr>
          <p:spPr>
            <a:xfrm>
              <a:off x="3124200" y="21336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53" name="Rectangle 52"/>
            <p:cNvSpPr/>
            <p:nvPr/>
          </p:nvSpPr>
          <p:spPr>
            <a:xfrm>
              <a:off x="3124200" y="23622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54" name="Rectangle 53"/>
            <p:cNvSpPr/>
            <p:nvPr/>
          </p:nvSpPr>
          <p:spPr>
            <a:xfrm>
              <a:off x="3124200" y="25908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55" name="Rectangle 54"/>
            <p:cNvSpPr/>
            <p:nvPr/>
          </p:nvSpPr>
          <p:spPr>
            <a:xfrm>
              <a:off x="3124200" y="28194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56" name="Rectangle 55"/>
            <p:cNvSpPr/>
            <p:nvPr/>
          </p:nvSpPr>
          <p:spPr>
            <a:xfrm>
              <a:off x="3124200" y="30480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57" name="Rectangle 56"/>
            <p:cNvSpPr/>
            <p:nvPr/>
          </p:nvSpPr>
          <p:spPr>
            <a:xfrm>
              <a:off x="3124200" y="32766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58" name="Rectangle 57"/>
            <p:cNvSpPr/>
            <p:nvPr/>
          </p:nvSpPr>
          <p:spPr>
            <a:xfrm>
              <a:off x="3124200" y="35052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59" name="Rectangle 58"/>
            <p:cNvSpPr/>
            <p:nvPr/>
          </p:nvSpPr>
          <p:spPr>
            <a:xfrm>
              <a:off x="3124200" y="37338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60" name="Rectangle 59"/>
            <p:cNvSpPr/>
            <p:nvPr/>
          </p:nvSpPr>
          <p:spPr>
            <a:xfrm>
              <a:off x="3124200" y="39624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61" name="Rectangle 60"/>
            <p:cNvSpPr/>
            <p:nvPr/>
          </p:nvSpPr>
          <p:spPr>
            <a:xfrm>
              <a:off x="3429000" y="19050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62" name="Rectangle 61"/>
            <p:cNvSpPr/>
            <p:nvPr/>
          </p:nvSpPr>
          <p:spPr>
            <a:xfrm>
              <a:off x="3429000" y="21336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63" name="Rectangle 62"/>
            <p:cNvSpPr/>
            <p:nvPr/>
          </p:nvSpPr>
          <p:spPr>
            <a:xfrm>
              <a:off x="3429000" y="23622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64" name="Rectangle 63"/>
            <p:cNvSpPr/>
            <p:nvPr/>
          </p:nvSpPr>
          <p:spPr>
            <a:xfrm>
              <a:off x="3429000" y="25908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65" name="Rectangle 64"/>
            <p:cNvSpPr/>
            <p:nvPr/>
          </p:nvSpPr>
          <p:spPr>
            <a:xfrm>
              <a:off x="3429000" y="28194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66" name="Rectangle 65"/>
            <p:cNvSpPr/>
            <p:nvPr/>
          </p:nvSpPr>
          <p:spPr>
            <a:xfrm>
              <a:off x="3429000" y="30480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67" name="Rectangle 66"/>
            <p:cNvSpPr/>
            <p:nvPr/>
          </p:nvSpPr>
          <p:spPr>
            <a:xfrm>
              <a:off x="3429000" y="32766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68" name="Rectangle 67"/>
            <p:cNvSpPr/>
            <p:nvPr/>
          </p:nvSpPr>
          <p:spPr>
            <a:xfrm>
              <a:off x="3429000" y="35052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69" name="Rectangle 68"/>
            <p:cNvSpPr/>
            <p:nvPr/>
          </p:nvSpPr>
          <p:spPr>
            <a:xfrm>
              <a:off x="3429000" y="37338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70" name="Rectangle 69"/>
            <p:cNvSpPr/>
            <p:nvPr/>
          </p:nvSpPr>
          <p:spPr>
            <a:xfrm>
              <a:off x="3429000" y="39624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71" name="Rectangle 70"/>
            <p:cNvSpPr/>
            <p:nvPr/>
          </p:nvSpPr>
          <p:spPr>
            <a:xfrm>
              <a:off x="3733800" y="19050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72" name="Rectangle 71"/>
            <p:cNvSpPr/>
            <p:nvPr/>
          </p:nvSpPr>
          <p:spPr>
            <a:xfrm>
              <a:off x="3733800" y="21336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73" name="Rectangle 72"/>
            <p:cNvSpPr/>
            <p:nvPr/>
          </p:nvSpPr>
          <p:spPr>
            <a:xfrm>
              <a:off x="3733800" y="23622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74" name="Rectangle 73"/>
            <p:cNvSpPr/>
            <p:nvPr/>
          </p:nvSpPr>
          <p:spPr>
            <a:xfrm>
              <a:off x="3733800" y="25908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75" name="Rectangle 74"/>
            <p:cNvSpPr/>
            <p:nvPr/>
          </p:nvSpPr>
          <p:spPr>
            <a:xfrm>
              <a:off x="3733800" y="28194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76" name="Rectangle 75"/>
            <p:cNvSpPr/>
            <p:nvPr/>
          </p:nvSpPr>
          <p:spPr>
            <a:xfrm>
              <a:off x="3733800" y="30480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77" name="Rectangle 76"/>
            <p:cNvSpPr/>
            <p:nvPr/>
          </p:nvSpPr>
          <p:spPr>
            <a:xfrm>
              <a:off x="3733800" y="32766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78" name="Rectangle 77"/>
            <p:cNvSpPr/>
            <p:nvPr/>
          </p:nvSpPr>
          <p:spPr>
            <a:xfrm>
              <a:off x="3733800" y="35052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79" name="Rectangle 78"/>
            <p:cNvSpPr/>
            <p:nvPr/>
          </p:nvSpPr>
          <p:spPr>
            <a:xfrm>
              <a:off x="3733800" y="37338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80" name="Rectangle 79"/>
            <p:cNvSpPr/>
            <p:nvPr/>
          </p:nvSpPr>
          <p:spPr>
            <a:xfrm>
              <a:off x="3733800" y="39624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81" name="Rectangle 80"/>
            <p:cNvSpPr/>
            <p:nvPr/>
          </p:nvSpPr>
          <p:spPr>
            <a:xfrm>
              <a:off x="4038600" y="19050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82" name="Rectangle 81"/>
            <p:cNvSpPr/>
            <p:nvPr/>
          </p:nvSpPr>
          <p:spPr>
            <a:xfrm>
              <a:off x="4038600" y="21336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83" name="Rectangle 82"/>
            <p:cNvSpPr/>
            <p:nvPr/>
          </p:nvSpPr>
          <p:spPr>
            <a:xfrm>
              <a:off x="4038600" y="23622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84" name="Rectangle 83"/>
            <p:cNvSpPr/>
            <p:nvPr/>
          </p:nvSpPr>
          <p:spPr>
            <a:xfrm>
              <a:off x="4038600" y="25908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85" name="Rectangle 84"/>
            <p:cNvSpPr/>
            <p:nvPr/>
          </p:nvSpPr>
          <p:spPr>
            <a:xfrm>
              <a:off x="4038600" y="28194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86" name="Rectangle 85"/>
            <p:cNvSpPr/>
            <p:nvPr/>
          </p:nvSpPr>
          <p:spPr>
            <a:xfrm>
              <a:off x="4038600" y="30480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87" name="Rectangle 86"/>
            <p:cNvSpPr/>
            <p:nvPr/>
          </p:nvSpPr>
          <p:spPr>
            <a:xfrm>
              <a:off x="4038600" y="32766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88" name="Rectangle 87"/>
            <p:cNvSpPr/>
            <p:nvPr/>
          </p:nvSpPr>
          <p:spPr>
            <a:xfrm>
              <a:off x="4038600" y="35052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89" name="Rectangle 88"/>
            <p:cNvSpPr/>
            <p:nvPr/>
          </p:nvSpPr>
          <p:spPr>
            <a:xfrm>
              <a:off x="4038600" y="37338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90" name="Rectangle 89"/>
            <p:cNvSpPr/>
            <p:nvPr/>
          </p:nvSpPr>
          <p:spPr>
            <a:xfrm>
              <a:off x="4038600" y="39624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91" name="Rectangle 90"/>
            <p:cNvSpPr/>
            <p:nvPr/>
          </p:nvSpPr>
          <p:spPr>
            <a:xfrm>
              <a:off x="4343400" y="19050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92" name="Rectangle 91"/>
            <p:cNvSpPr/>
            <p:nvPr/>
          </p:nvSpPr>
          <p:spPr>
            <a:xfrm>
              <a:off x="4343400" y="21336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93" name="Rectangle 92"/>
            <p:cNvSpPr/>
            <p:nvPr/>
          </p:nvSpPr>
          <p:spPr>
            <a:xfrm>
              <a:off x="4343400" y="23622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94" name="Rectangle 93"/>
            <p:cNvSpPr/>
            <p:nvPr/>
          </p:nvSpPr>
          <p:spPr>
            <a:xfrm>
              <a:off x="4343400" y="25908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95" name="Rectangle 94"/>
            <p:cNvSpPr/>
            <p:nvPr/>
          </p:nvSpPr>
          <p:spPr>
            <a:xfrm>
              <a:off x="4343400" y="28194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96" name="Rectangle 95"/>
            <p:cNvSpPr/>
            <p:nvPr/>
          </p:nvSpPr>
          <p:spPr>
            <a:xfrm>
              <a:off x="4343400" y="30480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97" name="Rectangle 96"/>
            <p:cNvSpPr/>
            <p:nvPr/>
          </p:nvSpPr>
          <p:spPr>
            <a:xfrm>
              <a:off x="4343400" y="32766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98" name="Rectangle 97"/>
            <p:cNvSpPr/>
            <p:nvPr/>
          </p:nvSpPr>
          <p:spPr>
            <a:xfrm>
              <a:off x="4343400" y="35052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99" name="Rectangle 98"/>
            <p:cNvSpPr/>
            <p:nvPr/>
          </p:nvSpPr>
          <p:spPr>
            <a:xfrm>
              <a:off x="4343400" y="37338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00" name="Rectangle 99"/>
            <p:cNvSpPr/>
            <p:nvPr/>
          </p:nvSpPr>
          <p:spPr>
            <a:xfrm>
              <a:off x="4343400" y="39624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01" name="Rectangle 100"/>
            <p:cNvSpPr/>
            <p:nvPr/>
          </p:nvSpPr>
          <p:spPr>
            <a:xfrm>
              <a:off x="4648200" y="19050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02" name="Rectangle 101"/>
            <p:cNvSpPr/>
            <p:nvPr/>
          </p:nvSpPr>
          <p:spPr>
            <a:xfrm>
              <a:off x="4648200" y="21336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03" name="Rectangle 102"/>
            <p:cNvSpPr/>
            <p:nvPr/>
          </p:nvSpPr>
          <p:spPr>
            <a:xfrm>
              <a:off x="4648200" y="23622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04" name="Rectangle 103"/>
            <p:cNvSpPr/>
            <p:nvPr/>
          </p:nvSpPr>
          <p:spPr>
            <a:xfrm>
              <a:off x="4648200" y="25908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05" name="Rectangle 104"/>
            <p:cNvSpPr/>
            <p:nvPr/>
          </p:nvSpPr>
          <p:spPr>
            <a:xfrm>
              <a:off x="4648200" y="28194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06" name="Rectangle 105"/>
            <p:cNvSpPr/>
            <p:nvPr/>
          </p:nvSpPr>
          <p:spPr>
            <a:xfrm>
              <a:off x="4648200" y="30480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07" name="Rectangle 106"/>
            <p:cNvSpPr/>
            <p:nvPr/>
          </p:nvSpPr>
          <p:spPr>
            <a:xfrm>
              <a:off x="4648200" y="32766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08" name="Rectangle 107"/>
            <p:cNvSpPr/>
            <p:nvPr/>
          </p:nvSpPr>
          <p:spPr>
            <a:xfrm>
              <a:off x="4648200" y="35052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09" name="Rectangle 108"/>
            <p:cNvSpPr/>
            <p:nvPr/>
          </p:nvSpPr>
          <p:spPr>
            <a:xfrm>
              <a:off x="4648200" y="37338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10" name="Rectangle 109"/>
            <p:cNvSpPr/>
            <p:nvPr/>
          </p:nvSpPr>
          <p:spPr>
            <a:xfrm>
              <a:off x="4648200" y="39624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11" name="Rectangle 110"/>
            <p:cNvSpPr/>
            <p:nvPr/>
          </p:nvSpPr>
          <p:spPr>
            <a:xfrm>
              <a:off x="4953000" y="19050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12" name="Rectangle 111"/>
            <p:cNvSpPr/>
            <p:nvPr/>
          </p:nvSpPr>
          <p:spPr>
            <a:xfrm>
              <a:off x="4953000" y="21336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13" name="Rectangle 112"/>
            <p:cNvSpPr/>
            <p:nvPr/>
          </p:nvSpPr>
          <p:spPr>
            <a:xfrm>
              <a:off x="4953000" y="23622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14" name="Rectangle 113"/>
            <p:cNvSpPr/>
            <p:nvPr/>
          </p:nvSpPr>
          <p:spPr>
            <a:xfrm>
              <a:off x="4953000" y="25908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15" name="Rectangle 114"/>
            <p:cNvSpPr/>
            <p:nvPr/>
          </p:nvSpPr>
          <p:spPr>
            <a:xfrm>
              <a:off x="4953000" y="28194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16" name="Rectangle 115"/>
            <p:cNvSpPr/>
            <p:nvPr/>
          </p:nvSpPr>
          <p:spPr>
            <a:xfrm>
              <a:off x="4953000" y="30480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17" name="Rectangle 116"/>
            <p:cNvSpPr/>
            <p:nvPr/>
          </p:nvSpPr>
          <p:spPr>
            <a:xfrm>
              <a:off x="4953000" y="32766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18" name="Rectangle 117"/>
            <p:cNvSpPr/>
            <p:nvPr/>
          </p:nvSpPr>
          <p:spPr>
            <a:xfrm>
              <a:off x="4953000" y="35052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19" name="Rectangle 118"/>
            <p:cNvSpPr/>
            <p:nvPr/>
          </p:nvSpPr>
          <p:spPr>
            <a:xfrm>
              <a:off x="4953000" y="37338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20" name="Rectangle 119"/>
            <p:cNvSpPr/>
            <p:nvPr/>
          </p:nvSpPr>
          <p:spPr>
            <a:xfrm>
              <a:off x="4953000" y="39624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21" name="Rectangle 120"/>
            <p:cNvSpPr/>
            <p:nvPr/>
          </p:nvSpPr>
          <p:spPr>
            <a:xfrm>
              <a:off x="5257800" y="19050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22" name="Rectangle 121"/>
            <p:cNvSpPr/>
            <p:nvPr/>
          </p:nvSpPr>
          <p:spPr>
            <a:xfrm>
              <a:off x="5257800" y="21336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23" name="Rectangle 122"/>
            <p:cNvSpPr/>
            <p:nvPr/>
          </p:nvSpPr>
          <p:spPr>
            <a:xfrm>
              <a:off x="5257800" y="23622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24" name="Rectangle 123"/>
            <p:cNvSpPr/>
            <p:nvPr/>
          </p:nvSpPr>
          <p:spPr>
            <a:xfrm>
              <a:off x="5257800" y="25908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25" name="Rectangle 124"/>
            <p:cNvSpPr/>
            <p:nvPr/>
          </p:nvSpPr>
          <p:spPr>
            <a:xfrm>
              <a:off x="5257800" y="28194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26" name="Rectangle 125"/>
            <p:cNvSpPr/>
            <p:nvPr/>
          </p:nvSpPr>
          <p:spPr>
            <a:xfrm>
              <a:off x="5257800" y="30480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27" name="Rectangle 126"/>
            <p:cNvSpPr/>
            <p:nvPr/>
          </p:nvSpPr>
          <p:spPr>
            <a:xfrm>
              <a:off x="5257800" y="32766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28" name="Rectangle 127"/>
            <p:cNvSpPr/>
            <p:nvPr/>
          </p:nvSpPr>
          <p:spPr>
            <a:xfrm>
              <a:off x="5257800" y="35052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29" name="Rectangle 128"/>
            <p:cNvSpPr/>
            <p:nvPr/>
          </p:nvSpPr>
          <p:spPr>
            <a:xfrm>
              <a:off x="5257800" y="37338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30" name="Rectangle 129"/>
            <p:cNvSpPr/>
            <p:nvPr/>
          </p:nvSpPr>
          <p:spPr>
            <a:xfrm>
              <a:off x="5257800" y="39624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31" name="Rectangle 130"/>
            <p:cNvSpPr/>
            <p:nvPr/>
          </p:nvSpPr>
          <p:spPr>
            <a:xfrm>
              <a:off x="5562600" y="19050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32" name="Rectangle 131"/>
            <p:cNvSpPr/>
            <p:nvPr/>
          </p:nvSpPr>
          <p:spPr>
            <a:xfrm>
              <a:off x="5562600" y="21336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33" name="Rectangle 132"/>
            <p:cNvSpPr/>
            <p:nvPr/>
          </p:nvSpPr>
          <p:spPr>
            <a:xfrm>
              <a:off x="5562600" y="23622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34" name="Rectangle 133"/>
            <p:cNvSpPr/>
            <p:nvPr/>
          </p:nvSpPr>
          <p:spPr>
            <a:xfrm>
              <a:off x="5562600" y="25908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35" name="Rectangle 134"/>
            <p:cNvSpPr/>
            <p:nvPr/>
          </p:nvSpPr>
          <p:spPr>
            <a:xfrm>
              <a:off x="5562600" y="28194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36" name="Rectangle 135"/>
            <p:cNvSpPr/>
            <p:nvPr/>
          </p:nvSpPr>
          <p:spPr>
            <a:xfrm>
              <a:off x="5562600" y="30480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37" name="Rectangle 136"/>
            <p:cNvSpPr/>
            <p:nvPr/>
          </p:nvSpPr>
          <p:spPr>
            <a:xfrm>
              <a:off x="5562600" y="32766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38" name="Rectangle 137"/>
            <p:cNvSpPr/>
            <p:nvPr/>
          </p:nvSpPr>
          <p:spPr>
            <a:xfrm>
              <a:off x="5562600" y="35052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39" name="Rectangle 138"/>
            <p:cNvSpPr/>
            <p:nvPr/>
          </p:nvSpPr>
          <p:spPr>
            <a:xfrm>
              <a:off x="5562600" y="37338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sp>
          <p:nvSpPr>
            <p:cNvPr id="140" name="Rectangle 139"/>
            <p:cNvSpPr/>
            <p:nvPr/>
          </p:nvSpPr>
          <p:spPr>
            <a:xfrm>
              <a:off x="5562600" y="3962400"/>
              <a:ext cx="76200" cy="7620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000">
                <a:solidFill>
                  <a:prstClr val="white"/>
                </a:solidFill>
                <a:latin typeface="Calibri"/>
              </a:endParaRPr>
            </a:p>
          </p:txBody>
        </p:sp>
      </p:grpSp>
      <p:cxnSp>
        <p:nvCxnSpPr>
          <p:cNvPr id="27" name="Straight Arrow Connector 26"/>
          <p:cNvCxnSpPr/>
          <p:nvPr/>
        </p:nvCxnSpPr>
        <p:spPr>
          <a:xfrm>
            <a:off x="5303516" y="1965989"/>
            <a:ext cx="548634" cy="822951"/>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760708" y="1965978"/>
            <a:ext cx="365756" cy="27431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32" idx="1"/>
          </p:cNvCxnSpPr>
          <p:nvPr/>
        </p:nvCxnSpPr>
        <p:spPr>
          <a:xfrm>
            <a:off x="5486395" y="1965976"/>
            <a:ext cx="421369" cy="523074"/>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572014" y="1417342"/>
            <a:ext cx="2954529" cy="523220"/>
          </a:xfrm>
          <a:prstGeom prst="rect">
            <a:avLst/>
          </a:prstGeom>
          <a:noFill/>
        </p:spPr>
        <p:txBody>
          <a:bodyPr wrap="square" lIns="91311" tIns="45658" rIns="91311" bIns="45658" rtlCol="0">
            <a:spAutoFit/>
          </a:bodyPr>
          <a:lstStyle/>
          <a:p>
            <a:pPr fontAlgn="auto">
              <a:spcBef>
                <a:spcPts val="0"/>
              </a:spcBef>
              <a:spcAft>
                <a:spcPts val="0"/>
              </a:spcAft>
            </a:pPr>
            <a:r>
              <a:rPr lang="en-US" sz="1400" b="1" dirty="0">
                <a:solidFill>
                  <a:prstClr val="black"/>
                </a:solidFill>
                <a:latin typeface="Calibri"/>
                <a:ea typeface="+mn-ea"/>
                <a:cs typeface="Arial" pitchFamily="34" charset="0"/>
              </a:rPr>
              <a:t>DOC workers executed in-situ on simulation machines</a:t>
            </a:r>
          </a:p>
        </p:txBody>
      </p:sp>
      <p:sp>
        <p:nvSpPr>
          <p:cNvPr id="25" name="TextBox 24"/>
          <p:cNvSpPr txBox="1"/>
          <p:nvPr/>
        </p:nvSpPr>
        <p:spPr>
          <a:xfrm>
            <a:off x="5852147" y="3886199"/>
            <a:ext cx="3068536" cy="369207"/>
          </a:xfrm>
          <a:prstGeom prst="rect">
            <a:avLst/>
          </a:prstGeom>
          <a:noFill/>
        </p:spPr>
        <p:txBody>
          <a:bodyPr wrap="square" lIns="91311" tIns="45658" rIns="91311" bIns="45658" rtlCol="0">
            <a:spAutoFit/>
          </a:bodyPr>
          <a:lstStyle/>
          <a:p>
            <a:pPr fontAlgn="auto">
              <a:spcBef>
                <a:spcPts val="0"/>
              </a:spcBef>
              <a:spcAft>
                <a:spcPts val="0"/>
              </a:spcAft>
            </a:pPr>
            <a:r>
              <a:rPr lang="en-US" sz="1800" dirty="0">
                <a:solidFill>
                  <a:prstClr val="black"/>
                </a:solidFill>
                <a:latin typeface="Calibri"/>
                <a:ea typeface="+mn-ea"/>
                <a:cs typeface="Arial" pitchFamily="34" charset="0"/>
              </a:rPr>
              <a:t>Simulation Compute Nodes</a:t>
            </a:r>
          </a:p>
        </p:txBody>
      </p:sp>
      <p:cxnSp>
        <p:nvCxnSpPr>
          <p:cNvPr id="165" name="Straight Arrow Connector 164"/>
          <p:cNvCxnSpPr/>
          <p:nvPr/>
        </p:nvCxnSpPr>
        <p:spPr bwMode="auto">
          <a:xfrm>
            <a:off x="5852160" y="3886195"/>
            <a:ext cx="274317" cy="1097268"/>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167" name="Oval 166"/>
          <p:cNvSpPr/>
          <p:nvPr/>
        </p:nvSpPr>
        <p:spPr bwMode="auto">
          <a:xfrm>
            <a:off x="5669269" y="3611878"/>
            <a:ext cx="365756" cy="274317"/>
          </a:xfrm>
          <a:prstGeom prst="ellipse">
            <a:avLst/>
          </a:prstGeom>
          <a:solidFill>
            <a:schemeClr val="bg1">
              <a:alpha val="0"/>
            </a:schemeClr>
          </a:solidFill>
          <a:ln w="28575" cap="flat" cmpd="sng" algn="ctr">
            <a:solidFill>
              <a:schemeClr val="tx1"/>
            </a:solidFill>
            <a:prstDash val="sysDot"/>
            <a:round/>
            <a:headEnd type="none" w="med" len="med"/>
            <a:tailEnd type="none" w="med" len="med"/>
          </a:ln>
          <a:effectLst/>
        </p:spPr>
        <p:txBody>
          <a:bodyPr vert="horz" wrap="square" lIns="91311" tIns="45658" rIns="91311" bIns="45658" numCol="1" rtlCol="0" anchor="t" anchorCtr="0" compatLnSpc="1">
            <a:prstTxWarp prst="textNoShape">
              <a:avLst/>
            </a:prstTxWarp>
          </a:bodyPr>
          <a:lstStyle/>
          <a:p>
            <a:pPr defTabSz="913169"/>
            <a:endParaRPr lang="en-US" sz="1800" b="1">
              <a:solidFill>
                <a:srgbClr val="000000"/>
              </a:solidFill>
              <a:ea typeface="+mn-ea"/>
              <a:cs typeface="Arial" pitchFamily="34" charset="0"/>
            </a:endParaRPr>
          </a:p>
        </p:txBody>
      </p:sp>
      <p:pic>
        <p:nvPicPr>
          <p:cNvPr id="168" name="Picture 167" descr="weather-modeling.png"/>
          <p:cNvPicPr>
            <a:picLocks noChangeAspect="1"/>
          </p:cNvPicPr>
          <p:nvPr/>
        </p:nvPicPr>
        <p:blipFill>
          <a:blip r:embed="rId3" cstate="print"/>
          <a:stretch>
            <a:fillRect/>
          </a:stretch>
        </p:blipFill>
        <p:spPr>
          <a:xfrm>
            <a:off x="274380" y="3794769"/>
            <a:ext cx="4387423" cy="2103097"/>
          </a:xfrm>
          <a:prstGeom prst="rect">
            <a:avLst/>
          </a:prstGeom>
        </p:spPr>
      </p:pic>
      <p:sp>
        <p:nvSpPr>
          <p:cNvPr id="170" name="Rectangle 169"/>
          <p:cNvSpPr/>
          <p:nvPr/>
        </p:nvSpPr>
        <p:spPr bwMode="auto">
          <a:xfrm>
            <a:off x="6035024" y="5072220"/>
            <a:ext cx="1920219" cy="1280146"/>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311" tIns="45658" rIns="91311" bIns="45658" numCol="1" rtlCol="0" anchor="t" anchorCtr="0" compatLnSpc="1">
            <a:prstTxWarp prst="textNoShape">
              <a:avLst/>
            </a:prstTxWarp>
          </a:bodyPr>
          <a:lstStyle/>
          <a:p>
            <a:pPr defTabSz="913169" eaLnBrk="0" hangingPunct="0"/>
            <a:endParaRPr lang="en-US" sz="1800">
              <a:solidFill>
                <a:srgbClr val="000000"/>
              </a:solidFill>
              <a:latin typeface="Myriad Pro" pitchFamily="34" charset="0"/>
              <a:ea typeface="+mn-ea"/>
              <a:cs typeface="Arial" pitchFamily="34" charset="0"/>
            </a:endParaRPr>
          </a:p>
        </p:txBody>
      </p:sp>
      <p:sp>
        <p:nvSpPr>
          <p:cNvPr id="171" name="Oval 170"/>
          <p:cNvSpPr/>
          <p:nvPr/>
        </p:nvSpPr>
        <p:spPr bwMode="auto">
          <a:xfrm>
            <a:off x="6126465" y="5163659"/>
            <a:ext cx="365756" cy="274317"/>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311" tIns="45658" rIns="91311" bIns="45658" numCol="1" rtlCol="0" anchor="t" anchorCtr="0" compatLnSpc="1">
            <a:prstTxWarp prst="textNoShape">
              <a:avLst/>
            </a:prstTxWarp>
          </a:bodyPr>
          <a:lstStyle/>
          <a:p>
            <a:pPr defTabSz="913169" eaLnBrk="0" hangingPunct="0"/>
            <a:endParaRPr lang="en-US" sz="1800">
              <a:solidFill>
                <a:srgbClr val="000000"/>
              </a:solidFill>
              <a:latin typeface="Myriad Pro" pitchFamily="34" charset="0"/>
              <a:ea typeface="+mn-ea"/>
              <a:cs typeface="Arial" pitchFamily="34" charset="0"/>
            </a:endParaRPr>
          </a:p>
        </p:txBody>
      </p:sp>
      <p:sp>
        <p:nvSpPr>
          <p:cNvPr id="172" name="Oval 171"/>
          <p:cNvSpPr/>
          <p:nvPr/>
        </p:nvSpPr>
        <p:spPr bwMode="auto">
          <a:xfrm>
            <a:off x="6583662" y="5163659"/>
            <a:ext cx="365756" cy="274317"/>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311" tIns="45658" rIns="91311" bIns="45658" numCol="1" rtlCol="0" anchor="t" anchorCtr="0" compatLnSpc="1">
            <a:prstTxWarp prst="textNoShape">
              <a:avLst/>
            </a:prstTxWarp>
          </a:bodyPr>
          <a:lstStyle/>
          <a:p>
            <a:pPr eaLnBrk="0" hangingPunct="0"/>
            <a:endParaRPr lang="en-US" sz="1800" smtClean="0">
              <a:solidFill>
                <a:srgbClr val="000000"/>
              </a:solidFill>
              <a:latin typeface="Myriad Pro" pitchFamily="34" charset="0"/>
              <a:ea typeface="+mn-ea"/>
              <a:cs typeface="Arial" pitchFamily="34" charset="0"/>
            </a:endParaRPr>
          </a:p>
        </p:txBody>
      </p:sp>
      <p:sp>
        <p:nvSpPr>
          <p:cNvPr id="173" name="Oval 172"/>
          <p:cNvSpPr/>
          <p:nvPr/>
        </p:nvSpPr>
        <p:spPr bwMode="auto">
          <a:xfrm>
            <a:off x="7040853" y="5163659"/>
            <a:ext cx="365756" cy="274317"/>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311" tIns="45658" rIns="91311" bIns="45658" numCol="1" rtlCol="0" anchor="t" anchorCtr="0" compatLnSpc="1">
            <a:prstTxWarp prst="textNoShape">
              <a:avLst/>
            </a:prstTxWarp>
          </a:bodyPr>
          <a:lstStyle/>
          <a:p>
            <a:pPr eaLnBrk="0" hangingPunct="0"/>
            <a:endParaRPr lang="en-US" sz="1800" dirty="0" smtClean="0">
              <a:solidFill>
                <a:srgbClr val="000000"/>
              </a:solidFill>
              <a:latin typeface="Myriad Pro" pitchFamily="34" charset="0"/>
              <a:ea typeface="+mn-ea"/>
              <a:cs typeface="Arial" pitchFamily="34" charset="0"/>
            </a:endParaRPr>
          </a:p>
        </p:txBody>
      </p:sp>
      <p:sp>
        <p:nvSpPr>
          <p:cNvPr id="174" name="Oval 173"/>
          <p:cNvSpPr/>
          <p:nvPr/>
        </p:nvSpPr>
        <p:spPr bwMode="auto">
          <a:xfrm>
            <a:off x="6126465" y="5529421"/>
            <a:ext cx="365756" cy="274317"/>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311" tIns="45658" rIns="91311" bIns="45658" numCol="1" rtlCol="0" anchor="t" anchorCtr="0" compatLnSpc="1">
            <a:prstTxWarp prst="textNoShape">
              <a:avLst/>
            </a:prstTxWarp>
          </a:bodyPr>
          <a:lstStyle/>
          <a:p>
            <a:pPr eaLnBrk="0" hangingPunct="0"/>
            <a:endParaRPr lang="en-US" sz="1800" smtClean="0">
              <a:solidFill>
                <a:srgbClr val="000000"/>
              </a:solidFill>
              <a:latin typeface="Myriad Pro" pitchFamily="34" charset="0"/>
              <a:ea typeface="+mn-ea"/>
              <a:cs typeface="Arial" pitchFamily="34" charset="0"/>
            </a:endParaRPr>
          </a:p>
        </p:txBody>
      </p:sp>
      <p:sp>
        <p:nvSpPr>
          <p:cNvPr id="175" name="Oval 174"/>
          <p:cNvSpPr/>
          <p:nvPr/>
        </p:nvSpPr>
        <p:spPr bwMode="auto">
          <a:xfrm>
            <a:off x="6583662" y="5529421"/>
            <a:ext cx="365756" cy="274317"/>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311" tIns="45658" rIns="91311" bIns="45658" numCol="1" rtlCol="0" anchor="t" anchorCtr="0" compatLnSpc="1">
            <a:prstTxWarp prst="textNoShape">
              <a:avLst/>
            </a:prstTxWarp>
          </a:bodyPr>
          <a:lstStyle/>
          <a:p>
            <a:pPr eaLnBrk="0" hangingPunct="0"/>
            <a:endParaRPr lang="en-US" sz="1800" smtClean="0">
              <a:solidFill>
                <a:srgbClr val="000000"/>
              </a:solidFill>
              <a:latin typeface="Myriad Pro" pitchFamily="34" charset="0"/>
              <a:ea typeface="+mn-ea"/>
              <a:cs typeface="Arial" pitchFamily="34" charset="0"/>
            </a:endParaRPr>
          </a:p>
        </p:txBody>
      </p:sp>
      <p:sp>
        <p:nvSpPr>
          <p:cNvPr id="176" name="Oval 175"/>
          <p:cNvSpPr/>
          <p:nvPr/>
        </p:nvSpPr>
        <p:spPr bwMode="auto">
          <a:xfrm>
            <a:off x="7040853" y="5529421"/>
            <a:ext cx="365756" cy="274317"/>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311" tIns="45658" rIns="91311" bIns="45658" numCol="1" rtlCol="0" anchor="t" anchorCtr="0" compatLnSpc="1">
            <a:prstTxWarp prst="textNoShape">
              <a:avLst/>
            </a:prstTxWarp>
          </a:bodyPr>
          <a:lstStyle/>
          <a:p>
            <a:pPr eaLnBrk="0" hangingPunct="0"/>
            <a:endParaRPr lang="en-US" sz="1800" smtClean="0">
              <a:solidFill>
                <a:srgbClr val="000000"/>
              </a:solidFill>
              <a:latin typeface="Myriad Pro" pitchFamily="34" charset="0"/>
              <a:ea typeface="+mn-ea"/>
              <a:cs typeface="Arial" pitchFamily="34" charset="0"/>
            </a:endParaRPr>
          </a:p>
        </p:txBody>
      </p:sp>
      <p:sp>
        <p:nvSpPr>
          <p:cNvPr id="177" name="Oval 176"/>
          <p:cNvSpPr/>
          <p:nvPr/>
        </p:nvSpPr>
        <p:spPr bwMode="auto">
          <a:xfrm>
            <a:off x="7498048" y="5163659"/>
            <a:ext cx="365756" cy="274317"/>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311" tIns="45658" rIns="91311" bIns="45658" numCol="1" rtlCol="0" anchor="t" anchorCtr="0" compatLnSpc="1">
            <a:prstTxWarp prst="textNoShape">
              <a:avLst/>
            </a:prstTxWarp>
          </a:bodyPr>
          <a:lstStyle/>
          <a:p>
            <a:pPr eaLnBrk="0" hangingPunct="0"/>
            <a:endParaRPr lang="en-US" sz="1800" smtClean="0">
              <a:solidFill>
                <a:srgbClr val="000000"/>
              </a:solidFill>
              <a:latin typeface="Myriad Pro" pitchFamily="34" charset="0"/>
              <a:ea typeface="+mn-ea"/>
              <a:cs typeface="Arial" pitchFamily="34" charset="0"/>
            </a:endParaRPr>
          </a:p>
        </p:txBody>
      </p:sp>
      <p:sp>
        <p:nvSpPr>
          <p:cNvPr id="178" name="Oval 177"/>
          <p:cNvSpPr/>
          <p:nvPr/>
        </p:nvSpPr>
        <p:spPr bwMode="auto">
          <a:xfrm>
            <a:off x="7498048" y="5529421"/>
            <a:ext cx="365756" cy="274317"/>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311" tIns="45658" rIns="91311" bIns="45658" numCol="1" rtlCol="0" anchor="t" anchorCtr="0" compatLnSpc="1">
            <a:prstTxWarp prst="textNoShape">
              <a:avLst/>
            </a:prstTxWarp>
          </a:bodyPr>
          <a:lstStyle/>
          <a:p>
            <a:pPr eaLnBrk="0" hangingPunct="0"/>
            <a:endParaRPr lang="en-US" sz="1800" smtClean="0">
              <a:solidFill>
                <a:srgbClr val="000000"/>
              </a:solidFill>
              <a:latin typeface="Myriad Pro" pitchFamily="34" charset="0"/>
              <a:ea typeface="+mn-ea"/>
              <a:cs typeface="Arial" pitchFamily="34" charset="0"/>
            </a:endParaRPr>
          </a:p>
        </p:txBody>
      </p:sp>
      <p:sp>
        <p:nvSpPr>
          <p:cNvPr id="179" name="Rectangle 178"/>
          <p:cNvSpPr/>
          <p:nvPr/>
        </p:nvSpPr>
        <p:spPr>
          <a:xfrm>
            <a:off x="6217903" y="6352369"/>
            <a:ext cx="2377414" cy="276999"/>
          </a:xfrm>
          <a:prstGeom prst="rect">
            <a:avLst/>
          </a:prstGeom>
        </p:spPr>
        <p:txBody>
          <a:bodyPr wrap="square" lIns="91311" tIns="45658" rIns="91311" bIns="45658">
            <a:spAutoFit/>
          </a:bodyPr>
          <a:lstStyle/>
          <a:p>
            <a:r>
              <a:rPr lang="en-US" sz="1200" dirty="0">
                <a:solidFill>
                  <a:srgbClr val="000000"/>
                </a:solidFill>
                <a:latin typeface="Myriad Pro"/>
                <a:ea typeface="+mn-ea"/>
                <a:cs typeface="Arial" pitchFamily="34" charset="0"/>
              </a:rPr>
              <a:t>One compute node</a:t>
            </a:r>
          </a:p>
        </p:txBody>
      </p:sp>
      <p:sp>
        <p:nvSpPr>
          <p:cNvPr id="180" name="Oval 179"/>
          <p:cNvSpPr/>
          <p:nvPr/>
        </p:nvSpPr>
        <p:spPr bwMode="auto">
          <a:xfrm>
            <a:off x="6126465" y="5895174"/>
            <a:ext cx="365756" cy="274317"/>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311" tIns="45658" rIns="91311" bIns="45658" numCol="1" rtlCol="0" anchor="t" anchorCtr="0" compatLnSpc="1">
            <a:prstTxWarp prst="textNoShape">
              <a:avLst/>
            </a:prstTxWarp>
          </a:bodyPr>
          <a:lstStyle/>
          <a:p>
            <a:pPr eaLnBrk="0" hangingPunct="0"/>
            <a:endParaRPr lang="en-US" sz="1800" smtClean="0">
              <a:solidFill>
                <a:srgbClr val="000000"/>
              </a:solidFill>
              <a:latin typeface="Myriad Pro" pitchFamily="34" charset="0"/>
              <a:ea typeface="+mn-ea"/>
              <a:cs typeface="Arial" pitchFamily="34" charset="0"/>
            </a:endParaRPr>
          </a:p>
        </p:txBody>
      </p:sp>
      <p:sp>
        <p:nvSpPr>
          <p:cNvPr id="181" name="Oval 180"/>
          <p:cNvSpPr/>
          <p:nvPr/>
        </p:nvSpPr>
        <p:spPr bwMode="auto">
          <a:xfrm>
            <a:off x="6583662" y="5895174"/>
            <a:ext cx="365756" cy="274317"/>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311" tIns="45658" rIns="91311" bIns="45658" numCol="1" rtlCol="0" anchor="t" anchorCtr="0" compatLnSpc="1">
            <a:prstTxWarp prst="textNoShape">
              <a:avLst/>
            </a:prstTxWarp>
          </a:bodyPr>
          <a:lstStyle/>
          <a:p>
            <a:pPr eaLnBrk="0" hangingPunct="0"/>
            <a:endParaRPr lang="en-US" sz="1800" smtClean="0">
              <a:solidFill>
                <a:srgbClr val="000000"/>
              </a:solidFill>
              <a:latin typeface="Myriad Pro" pitchFamily="34" charset="0"/>
              <a:ea typeface="+mn-ea"/>
              <a:cs typeface="Arial" pitchFamily="34" charset="0"/>
            </a:endParaRPr>
          </a:p>
        </p:txBody>
      </p:sp>
      <p:sp>
        <p:nvSpPr>
          <p:cNvPr id="182" name="Oval 181"/>
          <p:cNvSpPr/>
          <p:nvPr/>
        </p:nvSpPr>
        <p:spPr bwMode="auto">
          <a:xfrm>
            <a:off x="7040854" y="5895174"/>
            <a:ext cx="365756" cy="274317"/>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311" tIns="45658" rIns="91311" bIns="45658" numCol="1" rtlCol="0" anchor="t" anchorCtr="0" compatLnSpc="1">
            <a:prstTxWarp prst="textNoShape">
              <a:avLst/>
            </a:prstTxWarp>
          </a:bodyPr>
          <a:lstStyle/>
          <a:p>
            <a:pPr eaLnBrk="0" hangingPunct="0"/>
            <a:endParaRPr lang="en-US" sz="1800" smtClean="0">
              <a:solidFill>
                <a:srgbClr val="000000"/>
              </a:solidFill>
              <a:latin typeface="Myriad Pro" pitchFamily="34" charset="0"/>
              <a:ea typeface="+mn-ea"/>
              <a:cs typeface="Arial" pitchFamily="34" charset="0"/>
            </a:endParaRPr>
          </a:p>
        </p:txBody>
      </p:sp>
      <p:sp>
        <p:nvSpPr>
          <p:cNvPr id="183" name="Oval 182"/>
          <p:cNvSpPr/>
          <p:nvPr/>
        </p:nvSpPr>
        <p:spPr bwMode="auto">
          <a:xfrm>
            <a:off x="7498049" y="5895174"/>
            <a:ext cx="365756" cy="274317"/>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311" tIns="45658" rIns="91311" bIns="45658" numCol="1" rtlCol="0" anchor="t" anchorCtr="0" compatLnSpc="1">
            <a:prstTxWarp prst="textNoShape">
              <a:avLst/>
            </a:prstTxWarp>
          </a:bodyPr>
          <a:lstStyle/>
          <a:p>
            <a:pPr defTabSz="913169" eaLnBrk="0" hangingPunct="0"/>
            <a:endParaRPr lang="en-US" sz="1800">
              <a:solidFill>
                <a:srgbClr val="000000"/>
              </a:solidFill>
              <a:latin typeface="Myriad Pro" pitchFamily="34" charset="0"/>
              <a:ea typeface="+mn-ea"/>
              <a:cs typeface="Arial" pitchFamily="34" charset="0"/>
            </a:endParaRPr>
          </a:p>
        </p:txBody>
      </p:sp>
      <p:sp>
        <p:nvSpPr>
          <p:cNvPr id="185" name="Oval 184"/>
          <p:cNvSpPr/>
          <p:nvPr/>
        </p:nvSpPr>
        <p:spPr bwMode="auto">
          <a:xfrm>
            <a:off x="6309342" y="4343395"/>
            <a:ext cx="365756" cy="274317"/>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311" tIns="45658" rIns="91311" bIns="45658" numCol="1" rtlCol="0" anchor="t" anchorCtr="0" compatLnSpc="1">
            <a:prstTxWarp prst="textNoShape">
              <a:avLst/>
            </a:prstTxWarp>
          </a:bodyPr>
          <a:lstStyle/>
          <a:p>
            <a:pPr defTabSz="913169" eaLnBrk="0" hangingPunct="0"/>
            <a:endParaRPr lang="en-US" sz="1800">
              <a:solidFill>
                <a:srgbClr val="000000"/>
              </a:solidFill>
              <a:latin typeface="Myriad Pro" pitchFamily="34" charset="0"/>
              <a:ea typeface="+mn-ea"/>
              <a:cs typeface="Arial" pitchFamily="34" charset="0"/>
            </a:endParaRPr>
          </a:p>
        </p:txBody>
      </p:sp>
      <p:sp>
        <p:nvSpPr>
          <p:cNvPr id="186" name="Oval 185"/>
          <p:cNvSpPr/>
          <p:nvPr/>
        </p:nvSpPr>
        <p:spPr bwMode="auto">
          <a:xfrm>
            <a:off x="6309342" y="4709148"/>
            <a:ext cx="365756" cy="274317"/>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311" tIns="45658" rIns="91311" bIns="45658" numCol="1" rtlCol="0" anchor="t" anchorCtr="0" compatLnSpc="1">
            <a:prstTxWarp prst="textNoShape">
              <a:avLst/>
            </a:prstTxWarp>
          </a:bodyPr>
          <a:lstStyle/>
          <a:p>
            <a:pPr defTabSz="913169" eaLnBrk="0" hangingPunct="0"/>
            <a:endParaRPr lang="en-US" sz="1800">
              <a:solidFill>
                <a:srgbClr val="000000"/>
              </a:solidFill>
              <a:latin typeface="Myriad Pro" pitchFamily="34" charset="0"/>
              <a:ea typeface="+mn-ea"/>
              <a:cs typeface="Arial" pitchFamily="34" charset="0"/>
            </a:endParaRPr>
          </a:p>
        </p:txBody>
      </p:sp>
      <p:sp>
        <p:nvSpPr>
          <p:cNvPr id="188" name="TextBox 187"/>
          <p:cNvSpPr txBox="1"/>
          <p:nvPr/>
        </p:nvSpPr>
        <p:spPr>
          <a:xfrm>
            <a:off x="6675098" y="4343403"/>
            <a:ext cx="2926047" cy="307777"/>
          </a:xfrm>
          <a:prstGeom prst="rect">
            <a:avLst/>
          </a:prstGeom>
          <a:noFill/>
        </p:spPr>
        <p:txBody>
          <a:bodyPr wrap="square" lIns="91311" tIns="45658" rIns="91311" bIns="45658" rtlCol="0">
            <a:spAutoFit/>
          </a:bodyPr>
          <a:lstStyle/>
          <a:p>
            <a:pPr fontAlgn="auto">
              <a:spcBef>
                <a:spcPts val="0"/>
              </a:spcBef>
              <a:spcAft>
                <a:spcPts val="0"/>
              </a:spcAft>
            </a:pPr>
            <a:r>
              <a:rPr lang="en-US" sz="1400" dirty="0">
                <a:solidFill>
                  <a:prstClr val="black"/>
                </a:solidFill>
                <a:latin typeface="Calibri"/>
                <a:ea typeface="+mn-ea"/>
                <a:cs typeface="Arial" pitchFamily="34" charset="0"/>
              </a:rPr>
              <a:t>Processor core runs  simulation</a:t>
            </a:r>
          </a:p>
        </p:txBody>
      </p:sp>
      <p:sp>
        <p:nvSpPr>
          <p:cNvPr id="189" name="TextBox 188"/>
          <p:cNvSpPr txBox="1"/>
          <p:nvPr/>
        </p:nvSpPr>
        <p:spPr>
          <a:xfrm>
            <a:off x="6675098" y="4709159"/>
            <a:ext cx="2926047" cy="307777"/>
          </a:xfrm>
          <a:prstGeom prst="rect">
            <a:avLst/>
          </a:prstGeom>
          <a:noFill/>
        </p:spPr>
        <p:txBody>
          <a:bodyPr wrap="square" lIns="91311" tIns="45658" rIns="91311" bIns="45658" rtlCol="0">
            <a:spAutoFit/>
          </a:bodyPr>
          <a:lstStyle/>
          <a:p>
            <a:pPr fontAlgn="auto">
              <a:spcBef>
                <a:spcPts val="0"/>
              </a:spcBef>
              <a:spcAft>
                <a:spcPts val="0"/>
              </a:spcAft>
            </a:pPr>
            <a:r>
              <a:rPr lang="en-US" sz="1400" dirty="0">
                <a:solidFill>
                  <a:prstClr val="black"/>
                </a:solidFill>
                <a:latin typeface="Calibri"/>
                <a:ea typeface="+mn-ea"/>
                <a:cs typeface="Arial" pitchFamily="34" charset="0"/>
              </a:rPr>
              <a:t>Processor core runs  DOC worker</a:t>
            </a:r>
          </a:p>
        </p:txBody>
      </p:sp>
      <p:sp>
        <p:nvSpPr>
          <p:cNvPr id="191" name="Rectangle 190"/>
          <p:cNvSpPr/>
          <p:nvPr/>
        </p:nvSpPr>
        <p:spPr>
          <a:xfrm>
            <a:off x="13" y="6009352"/>
            <a:ext cx="6126413" cy="830872"/>
          </a:xfrm>
          <a:prstGeom prst="rect">
            <a:avLst/>
          </a:prstGeom>
        </p:spPr>
        <p:txBody>
          <a:bodyPr wrap="square" lIns="91311" tIns="45658" rIns="91311" bIns="45658">
            <a:spAutoFit/>
          </a:bodyPr>
          <a:lstStyle/>
          <a:p>
            <a:r>
              <a:rPr lang="en-US" sz="1600" dirty="0">
                <a:solidFill>
                  <a:srgbClr val="000000"/>
                </a:solidFill>
                <a:latin typeface="Myriad Pro"/>
                <a:ea typeface="+mn-ea"/>
                <a:cs typeface="Arial" pitchFamily="34" charset="0"/>
              </a:rPr>
              <a:t>Benefits of runtime feature extraction and tracking</a:t>
            </a:r>
          </a:p>
          <a:p>
            <a:r>
              <a:rPr lang="en-US" sz="1600" dirty="0">
                <a:solidFill>
                  <a:srgbClr val="000000"/>
                </a:solidFill>
                <a:latin typeface="Myriad Pro"/>
                <a:ea typeface="+mn-ea"/>
                <a:cs typeface="Arial" pitchFamily="34" charset="0"/>
              </a:rPr>
              <a:t>(1) Scientists can follow the events of interest (or data of interest)</a:t>
            </a:r>
          </a:p>
          <a:p>
            <a:r>
              <a:rPr lang="en-US" sz="1600" dirty="0">
                <a:solidFill>
                  <a:srgbClr val="000000"/>
                </a:solidFill>
                <a:latin typeface="Myriad Pro"/>
                <a:ea typeface="+mn-ea"/>
                <a:cs typeface="Arial" pitchFamily="34" charset="0"/>
              </a:rPr>
              <a:t>(2) Scientists can do real-time monitoring of the running simulations </a:t>
            </a:r>
          </a:p>
        </p:txBody>
      </p:sp>
      <p:pic>
        <p:nvPicPr>
          <p:cNvPr id="192" name="Picture 191" descr="Overlay.png"/>
          <p:cNvPicPr>
            <a:picLocks noChangeAspect="1"/>
          </p:cNvPicPr>
          <p:nvPr/>
        </p:nvPicPr>
        <p:blipFill>
          <a:blip r:embed="rId4" cstate="print"/>
          <a:stretch>
            <a:fillRect/>
          </a:stretch>
        </p:blipFill>
        <p:spPr>
          <a:xfrm>
            <a:off x="541513" y="1600233"/>
            <a:ext cx="3017487" cy="2002717"/>
          </a:xfrm>
          <a:prstGeom prst="rect">
            <a:avLst/>
          </a:prstGeom>
        </p:spPr>
      </p:pic>
      <p:sp>
        <p:nvSpPr>
          <p:cNvPr id="193" name="Rectangle 192"/>
          <p:cNvSpPr/>
          <p:nvPr/>
        </p:nvSpPr>
        <p:spPr>
          <a:xfrm>
            <a:off x="3467565" y="2240300"/>
            <a:ext cx="1415512" cy="369207"/>
          </a:xfrm>
          <a:prstGeom prst="rect">
            <a:avLst/>
          </a:prstGeom>
        </p:spPr>
        <p:txBody>
          <a:bodyPr wrap="none" lIns="91311" tIns="45658" rIns="91311" bIns="45658">
            <a:spAutoFit/>
          </a:bodyPr>
          <a:lstStyle/>
          <a:p>
            <a:r>
              <a:rPr lang="en-US" sz="1800" b="1" dirty="0" smtClean="0">
                <a:solidFill>
                  <a:prstClr val="black"/>
                </a:solidFill>
                <a:latin typeface="Calibri"/>
                <a:ea typeface="+mn-ea"/>
                <a:cs typeface="Arial" pitchFamily="34" charset="0"/>
              </a:rPr>
              <a:t>DOC Overlay </a:t>
            </a:r>
            <a:endParaRPr lang="en-US" sz="1800" dirty="0">
              <a:solidFill>
                <a:srgbClr val="000000"/>
              </a:solidFill>
              <a:latin typeface="Myriad Pro"/>
              <a:ea typeface="+mn-ea"/>
              <a:cs typeface="Arial" pitchFamily="34" charset="0"/>
            </a:endParaRPr>
          </a:p>
        </p:txBody>
      </p:sp>
    </p:spTree>
    <p:extLst>
      <p:ext uri="{BB962C8B-B14F-4D97-AF65-F5344CB8AC3E}">
        <p14:creationId xmlns:p14="http://schemas.microsoft.com/office/powerpoint/2010/main" val="199048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bwMode="auto">
          <a:xfrm>
            <a:off x="5867400" y="6096000"/>
            <a:ext cx="3276600" cy="762000"/>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301" tIns="45653" rIns="91301" bIns="45653" numCol="1" rtlCol="0" anchor="t" anchorCtr="0" compatLnSpc="1">
            <a:prstTxWarp prst="textNoShape">
              <a:avLst/>
            </a:prstTxWarp>
          </a:bodyPr>
          <a:lstStyle/>
          <a:p>
            <a:pPr defTabSz="913074" eaLnBrk="0" hangingPunct="0"/>
            <a:endParaRPr lang="en-US" sz="2400">
              <a:latin typeface="Times New Roman" charset="0"/>
            </a:endParaRPr>
          </a:p>
        </p:txBody>
      </p:sp>
      <p:pic>
        <p:nvPicPr>
          <p:cNvPr id="13313" name="Picture 24" descr="Screen shot 2010-11-15 at 11.08.04 AM.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40005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Oval 32"/>
          <p:cNvSpPr>
            <a:spLocks noChangeArrowheads="1"/>
          </p:cNvSpPr>
          <p:nvPr/>
        </p:nvSpPr>
        <p:spPr bwMode="auto">
          <a:xfrm>
            <a:off x="2743200" y="1295400"/>
            <a:ext cx="3200400" cy="2438400"/>
          </a:xfrm>
          <a:prstGeom prst="ellipse">
            <a:avLst/>
          </a:prstGeom>
          <a:gradFill>
            <a:gsLst>
              <a:gs pos="0">
                <a:schemeClr val="accent2">
                  <a:lumMod val="50000"/>
                </a:schemeClr>
              </a:gs>
              <a:gs pos="100000">
                <a:schemeClr val="accent2">
                  <a:lumMod val="40000"/>
                  <a:lumOff val="60000"/>
                </a:schemeClr>
              </a:gs>
            </a:gsLst>
          </a:gradFill>
          <a:ln w="9525">
            <a:solidFill>
              <a:schemeClr val="accent2"/>
            </a:solidFill>
            <a:prstDash val="dashDot"/>
            <a:round/>
            <a:headEnd/>
            <a:tailEnd/>
          </a:ln>
        </p:spPr>
        <p:txBody>
          <a:bodyPr wrap="none" lIns="91301" tIns="45653" rIns="91301" bIns="45653" anchor="ctr"/>
          <a:lstStyle/>
          <a:p>
            <a:endParaRPr lang="en-US">
              <a:latin typeface="Times New Roman"/>
              <a:cs typeface="Times New Roman"/>
            </a:endParaRPr>
          </a:p>
        </p:txBody>
      </p:sp>
      <p:sp>
        <p:nvSpPr>
          <p:cNvPr id="3077" name="Rectangle 5"/>
          <p:cNvSpPr>
            <a:spLocks noChangeArrowheads="1"/>
          </p:cNvSpPr>
          <p:nvPr/>
        </p:nvSpPr>
        <p:spPr bwMode="auto">
          <a:xfrm>
            <a:off x="381000" y="1524000"/>
            <a:ext cx="1981200" cy="762000"/>
          </a:xfrm>
          <a:prstGeom prst="rect">
            <a:avLst/>
          </a:prstGeom>
          <a:gradFill>
            <a:gsLst>
              <a:gs pos="0">
                <a:schemeClr val="accent1">
                  <a:lumMod val="50000"/>
                </a:schemeClr>
              </a:gs>
              <a:gs pos="100000">
                <a:schemeClr val="accent1">
                  <a:lumMod val="75000"/>
                </a:schemeClr>
              </a:gs>
            </a:gsLst>
          </a:gradFill>
          <a:ln w="9525">
            <a:solidFill>
              <a:schemeClr val="accent1"/>
            </a:solidFill>
            <a:miter lim="800000"/>
            <a:headEnd/>
            <a:tailEnd/>
          </a:ln>
          <a:effectLst/>
          <a:extLst/>
        </p:spPr>
        <p:txBody>
          <a:bodyPr wrap="none" lIns="91301" tIns="45653" rIns="91301" bIns="45653" anchor="ctr"/>
          <a:lstStyle/>
          <a:p>
            <a:pPr algn="ctr">
              <a:defRPr/>
            </a:pPr>
            <a:r>
              <a:rPr lang="en-US" sz="2000" dirty="0" err="1">
                <a:latin typeface="Times New Roman"/>
                <a:cs typeface="Times New Roman"/>
              </a:rPr>
              <a:t>Pixplot</a:t>
            </a:r>
            <a:endParaRPr lang="en-US" sz="2000" dirty="0">
              <a:latin typeface="Times New Roman"/>
              <a:cs typeface="Times New Roman"/>
            </a:endParaRPr>
          </a:p>
          <a:p>
            <a:pPr algn="ctr">
              <a:defRPr/>
            </a:pPr>
            <a:r>
              <a:rPr lang="en-US" sz="2000" dirty="0">
                <a:latin typeface="Times New Roman"/>
                <a:cs typeface="Times New Roman"/>
              </a:rPr>
              <a:t>8 cores</a:t>
            </a:r>
          </a:p>
        </p:txBody>
      </p:sp>
      <p:sp>
        <p:nvSpPr>
          <p:cNvPr id="3078" name="Rectangle 6"/>
          <p:cNvSpPr>
            <a:spLocks noChangeArrowheads="1"/>
          </p:cNvSpPr>
          <p:nvPr/>
        </p:nvSpPr>
        <p:spPr bwMode="auto">
          <a:xfrm>
            <a:off x="6324600" y="1524004"/>
            <a:ext cx="1752600" cy="914400"/>
          </a:xfrm>
          <a:prstGeom prst="rect">
            <a:avLst/>
          </a:prstGeom>
          <a:gradFill>
            <a:gsLst>
              <a:gs pos="0">
                <a:schemeClr val="accent1">
                  <a:lumMod val="50000"/>
                </a:schemeClr>
              </a:gs>
              <a:gs pos="100000">
                <a:schemeClr val="accent1">
                  <a:lumMod val="75000"/>
                </a:schemeClr>
              </a:gs>
            </a:gsLst>
          </a:gradFill>
          <a:ln w="9525">
            <a:solidFill>
              <a:schemeClr val="accent1"/>
            </a:solidFill>
            <a:miter lim="800000"/>
            <a:headEnd/>
            <a:tailEnd/>
          </a:ln>
          <a:effectLst/>
          <a:extLst/>
        </p:spPr>
        <p:txBody>
          <a:bodyPr wrap="none" lIns="91301" tIns="45653" rIns="91301" bIns="45653" anchor="ctr"/>
          <a:lstStyle/>
          <a:p>
            <a:pPr algn="ctr">
              <a:defRPr/>
            </a:pPr>
            <a:r>
              <a:rPr lang="en-US" sz="2000" dirty="0" err="1">
                <a:latin typeface="Times New Roman"/>
                <a:cs typeface="Times New Roman"/>
              </a:rPr>
              <a:t>Pixmon</a:t>
            </a:r>
            <a:endParaRPr lang="en-US" sz="2000" dirty="0">
              <a:latin typeface="Times New Roman"/>
              <a:cs typeface="Times New Roman"/>
            </a:endParaRPr>
          </a:p>
          <a:p>
            <a:pPr algn="ctr">
              <a:defRPr/>
            </a:pPr>
            <a:r>
              <a:rPr lang="en-US" sz="2000" dirty="0">
                <a:latin typeface="Times New Roman"/>
                <a:cs typeface="Times New Roman"/>
              </a:rPr>
              <a:t>1 core </a:t>
            </a:r>
          </a:p>
          <a:p>
            <a:pPr algn="ctr">
              <a:defRPr/>
            </a:pPr>
            <a:r>
              <a:rPr lang="en-US" sz="2000" dirty="0">
                <a:latin typeface="Times New Roman"/>
                <a:cs typeface="Times New Roman"/>
              </a:rPr>
              <a:t>(login node)</a:t>
            </a:r>
          </a:p>
        </p:txBody>
      </p:sp>
      <p:sp>
        <p:nvSpPr>
          <p:cNvPr id="3081" name="Rectangle 9"/>
          <p:cNvSpPr>
            <a:spLocks noChangeArrowheads="1"/>
          </p:cNvSpPr>
          <p:nvPr/>
        </p:nvSpPr>
        <p:spPr bwMode="auto">
          <a:xfrm>
            <a:off x="381000" y="2819400"/>
            <a:ext cx="1981200" cy="762000"/>
          </a:xfrm>
          <a:prstGeom prst="rect">
            <a:avLst/>
          </a:prstGeom>
          <a:gradFill>
            <a:gsLst>
              <a:gs pos="0">
                <a:schemeClr val="accent1">
                  <a:lumMod val="50000"/>
                </a:schemeClr>
              </a:gs>
              <a:gs pos="100000">
                <a:schemeClr val="accent1">
                  <a:lumMod val="75000"/>
                </a:schemeClr>
              </a:gs>
            </a:gsLst>
          </a:gradFill>
          <a:ln w="9525">
            <a:solidFill>
              <a:schemeClr val="accent1"/>
            </a:solidFill>
            <a:miter lim="800000"/>
            <a:headEnd/>
            <a:tailEnd/>
          </a:ln>
          <a:effectLst/>
          <a:extLst/>
        </p:spPr>
        <p:txBody>
          <a:bodyPr wrap="none" lIns="91301" tIns="45653" rIns="91301" bIns="45653" anchor="ctr"/>
          <a:lstStyle/>
          <a:p>
            <a:pPr algn="ctr">
              <a:defRPr/>
            </a:pPr>
            <a:r>
              <a:rPr lang="en-US" sz="2000" dirty="0" err="1">
                <a:latin typeface="Times New Roman"/>
                <a:cs typeface="Times New Roman"/>
              </a:rPr>
              <a:t>ParaView</a:t>
            </a:r>
            <a:r>
              <a:rPr lang="en-US" sz="2000" dirty="0">
                <a:latin typeface="Times New Roman"/>
                <a:cs typeface="Times New Roman"/>
              </a:rPr>
              <a:t> Server</a:t>
            </a:r>
          </a:p>
          <a:p>
            <a:pPr algn="ctr">
              <a:defRPr/>
            </a:pPr>
            <a:r>
              <a:rPr lang="en-US" sz="2000" dirty="0">
                <a:latin typeface="Times New Roman"/>
                <a:cs typeface="Times New Roman"/>
              </a:rPr>
              <a:t> 4 cores</a:t>
            </a:r>
          </a:p>
        </p:txBody>
      </p:sp>
      <p:sp>
        <p:nvSpPr>
          <p:cNvPr id="3093" name="Line 21"/>
          <p:cNvSpPr>
            <a:spLocks noChangeShapeType="1"/>
          </p:cNvSpPr>
          <p:nvPr/>
        </p:nvSpPr>
        <p:spPr bwMode="auto">
          <a:xfrm flipH="1">
            <a:off x="4876800" y="2209800"/>
            <a:ext cx="4267200" cy="17526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01" tIns="45653" rIns="91301" bIns="45653"/>
          <a:lstStyle/>
          <a:p>
            <a:pPr>
              <a:defRPr/>
            </a:pPr>
            <a:endParaRPr lang="en-US">
              <a:latin typeface="Times New Roman"/>
              <a:cs typeface="Times New Roman"/>
            </a:endParaRPr>
          </a:p>
        </p:txBody>
      </p:sp>
      <p:sp>
        <p:nvSpPr>
          <p:cNvPr id="3094" name="Line 22"/>
          <p:cNvSpPr>
            <a:spLocks noChangeShapeType="1"/>
          </p:cNvSpPr>
          <p:nvPr/>
        </p:nvSpPr>
        <p:spPr bwMode="auto">
          <a:xfrm flipH="1">
            <a:off x="0" y="3962400"/>
            <a:ext cx="48768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01" tIns="45653" rIns="91301" bIns="45653"/>
          <a:lstStyle/>
          <a:p>
            <a:pPr>
              <a:defRPr/>
            </a:pPr>
            <a:endParaRPr lang="en-US">
              <a:latin typeface="Times New Roman"/>
              <a:cs typeface="Times New Roman"/>
            </a:endParaRPr>
          </a:p>
        </p:txBody>
      </p:sp>
      <p:cxnSp>
        <p:nvCxnSpPr>
          <p:cNvPr id="40" name="Elbow Connector 39"/>
          <p:cNvCxnSpPr>
            <a:stCxn id="72" idx="1"/>
            <a:endCxn id="3081" idx="3"/>
          </p:cNvCxnSpPr>
          <p:nvPr/>
        </p:nvCxnSpPr>
        <p:spPr>
          <a:xfrm flipH="1">
            <a:off x="2362204" y="2743200"/>
            <a:ext cx="1219200" cy="457200"/>
          </a:xfrm>
          <a:prstGeom prst="straightConnector1">
            <a:avLst/>
          </a:prstGeom>
          <a:ln w="28575" cmpd="sng">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3" name="Elbow Connector 39"/>
          <p:cNvCxnSpPr>
            <a:stCxn id="27" idx="2"/>
            <a:endCxn id="69" idx="0"/>
          </p:cNvCxnSpPr>
          <p:nvPr/>
        </p:nvCxnSpPr>
        <p:spPr>
          <a:xfrm>
            <a:off x="4267200" y="914400"/>
            <a:ext cx="38100" cy="685800"/>
          </a:xfrm>
          <a:prstGeom prst="straightConnector1">
            <a:avLst/>
          </a:prstGeom>
          <a:ln w="28575" cmpd="sng">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69" idx="1"/>
            <a:endCxn id="3077" idx="3"/>
          </p:cNvCxnSpPr>
          <p:nvPr/>
        </p:nvCxnSpPr>
        <p:spPr>
          <a:xfrm flipH="1">
            <a:off x="2362200" y="1828800"/>
            <a:ext cx="1295400" cy="76200"/>
          </a:xfrm>
          <a:prstGeom prst="straightConnector1">
            <a:avLst/>
          </a:prstGeom>
          <a:ln w="28575" cmpd="sng">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67" idx="3"/>
            <a:endCxn id="3078" idx="1"/>
          </p:cNvCxnSpPr>
          <p:nvPr/>
        </p:nvCxnSpPr>
        <p:spPr>
          <a:xfrm>
            <a:off x="5105400" y="1981200"/>
            <a:ext cx="1219200" cy="0"/>
          </a:xfrm>
          <a:prstGeom prst="straightConnector1">
            <a:avLst/>
          </a:prstGeom>
          <a:ln w="28575" cmpd="sng">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4" name="Curved Connector 23"/>
          <p:cNvCxnSpPr>
            <a:stCxn id="3081" idx="2"/>
          </p:cNvCxnSpPr>
          <p:nvPr/>
        </p:nvCxnSpPr>
        <p:spPr>
          <a:xfrm rot="16200000" flipH="1">
            <a:off x="1257300" y="3695700"/>
            <a:ext cx="1371600" cy="1143000"/>
          </a:xfrm>
          <a:prstGeom prst="curvedConnector3">
            <a:avLst/>
          </a:prstGeom>
          <a:ln w="28575" cmpd="sng">
            <a:tailEnd type="triangle" w="lg" len="lg"/>
          </a:ln>
        </p:spPr>
        <p:style>
          <a:lnRef idx="2">
            <a:schemeClr val="accent1"/>
          </a:lnRef>
          <a:fillRef idx="0">
            <a:schemeClr val="accent1"/>
          </a:fillRef>
          <a:effectRef idx="1">
            <a:schemeClr val="accent1"/>
          </a:effectRef>
          <a:fontRef idx="minor">
            <a:schemeClr val="tx1"/>
          </a:fontRef>
        </p:style>
      </p:cxnSp>
      <p:pic>
        <p:nvPicPr>
          <p:cNvPr id="13334" name="Picture 28" descr="Screen shot 2010-11-15 at 11.16.53 AM.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1" y="3831181"/>
            <a:ext cx="2971800" cy="302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Line 21"/>
          <p:cNvSpPr>
            <a:spLocks noChangeShapeType="1"/>
          </p:cNvSpPr>
          <p:nvPr/>
        </p:nvSpPr>
        <p:spPr bwMode="auto">
          <a:xfrm flipH="1" flipV="1">
            <a:off x="4876800" y="3962400"/>
            <a:ext cx="0" cy="28956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01" tIns="45653" rIns="91301" bIns="45653"/>
          <a:lstStyle/>
          <a:p>
            <a:pPr>
              <a:defRPr/>
            </a:pPr>
            <a:endParaRPr lang="en-US">
              <a:latin typeface="Times New Roman"/>
              <a:cs typeface="Times New Roman"/>
            </a:endParaRPr>
          </a:p>
        </p:txBody>
      </p:sp>
      <p:cxnSp>
        <p:nvCxnSpPr>
          <p:cNvPr id="74" name="Curved Connector 73"/>
          <p:cNvCxnSpPr>
            <a:stCxn id="3078" idx="2"/>
            <a:endCxn id="13334" idx="0"/>
          </p:cNvCxnSpPr>
          <p:nvPr/>
        </p:nvCxnSpPr>
        <p:spPr>
          <a:xfrm rot="5400000">
            <a:off x="6352119" y="2982383"/>
            <a:ext cx="1392767" cy="304800"/>
          </a:xfrm>
          <a:prstGeom prst="curvedConnector3">
            <a:avLst>
              <a:gd name="adj1" fmla="val 50000"/>
            </a:avLst>
          </a:prstGeom>
          <a:ln w="28575" cmpd="sng">
            <a:solidFill>
              <a:schemeClr val="accent1">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0" y="19058"/>
            <a:ext cx="2719294" cy="120019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91301" tIns="45653" rIns="91301" bIns="45653">
            <a:spAutoFit/>
          </a:bodyPr>
          <a:lstStyle/>
          <a:p>
            <a:pPr>
              <a:defRPr/>
            </a:pPr>
            <a:r>
              <a:rPr lang="en-US" dirty="0">
                <a:latin typeface="Helvetica"/>
                <a:cs typeface="Helvetica"/>
              </a:rPr>
              <a:t>In-situ viz. and monitoring with </a:t>
            </a:r>
            <a:r>
              <a:rPr lang="en-US" dirty="0" smtClean="0">
                <a:latin typeface="Helvetica"/>
                <a:cs typeface="Helvetica"/>
              </a:rPr>
              <a:t>staging (SC’12)</a:t>
            </a:r>
            <a:endParaRPr lang="en-US" dirty="0">
              <a:latin typeface="Helvetica"/>
              <a:cs typeface="Helvetica"/>
            </a:endParaRPr>
          </a:p>
        </p:txBody>
      </p:sp>
      <p:sp>
        <p:nvSpPr>
          <p:cNvPr id="27" name="Rectangle 5"/>
          <p:cNvSpPr>
            <a:spLocks noChangeArrowheads="1"/>
          </p:cNvSpPr>
          <p:nvPr/>
        </p:nvSpPr>
        <p:spPr bwMode="auto">
          <a:xfrm>
            <a:off x="3276600" y="152400"/>
            <a:ext cx="1981200" cy="762000"/>
          </a:xfrm>
          <a:prstGeom prst="rect">
            <a:avLst/>
          </a:prstGeom>
          <a:gradFill>
            <a:gsLst>
              <a:gs pos="0">
                <a:schemeClr val="accent1">
                  <a:lumMod val="50000"/>
                </a:schemeClr>
              </a:gs>
              <a:gs pos="100000">
                <a:schemeClr val="accent1">
                  <a:lumMod val="75000"/>
                </a:schemeClr>
              </a:gs>
            </a:gsLst>
          </a:gradFill>
          <a:ln w="9525">
            <a:solidFill>
              <a:schemeClr val="accent1"/>
            </a:solidFill>
            <a:miter lim="800000"/>
            <a:headEnd/>
            <a:tailEnd/>
          </a:ln>
          <a:effectLst/>
          <a:extLst/>
        </p:spPr>
        <p:txBody>
          <a:bodyPr wrap="none" lIns="91301" tIns="45653" rIns="91301" bIns="45653" anchor="ctr"/>
          <a:lstStyle/>
          <a:p>
            <a:pPr algn="ctr">
              <a:defRPr/>
            </a:pPr>
            <a:r>
              <a:rPr lang="en-US" sz="2000" dirty="0">
                <a:latin typeface="Times New Roman"/>
                <a:cs typeface="Times New Roman"/>
              </a:rPr>
              <a:t>Pixie3D</a:t>
            </a:r>
          </a:p>
          <a:p>
            <a:pPr algn="ctr">
              <a:defRPr/>
            </a:pPr>
            <a:r>
              <a:rPr lang="en-US" sz="2000" dirty="0">
                <a:latin typeface="Times New Roman"/>
                <a:cs typeface="Times New Roman"/>
              </a:rPr>
              <a:t>1024 cores</a:t>
            </a:r>
          </a:p>
        </p:txBody>
      </p:sp>
      <p:pic>
        <p:nvPicPr>
          <p:cNvPr id="32" name="Picture 2" descr="C:\Users\r78\Documents\DashboardDocs\TASKS\DashboardRelease\eSiMonLOGO.png"/>
          <p:cNvPicPr>
            <a:picLocks noChangeAspect="1" noChangeArrowheads="1"/>
          </p:cNvPicPr>
          <p:nvPr/>
        </p:nvPicPr>
        <p:blipFill>
          <a:blip r:embed="rId5" cstate="print">
            <a:alphaModFix/>
          </a:blip>
          <a:srcRect/>
          <a:stretch>
            <a:fillRect/>
          </a:stretch>
        </p:blipFill>
        <p:spPr bwMode="auto">
          <a:xfrm>
            <a:off x="7848604" y="5867401"/>
            <a:ext cx="1219200" cy="880272"/>
          </a:xfrm>
          <a:prstGeom prst="rect">
            <a:avLst/>
          </a:prstGeom>
          <a:solidFill>
            <a:schemeClr val="tx1"/>
          </a:solidFill>
        </p:spPr>
      </p:pic>
      <p:sp>
        <p:nvSpPr>
          <p:cNvPr id="66" name="TextBox 65"/>
          <p:cNvSpPr txBox="1"/>
          <p:nvPr/>
        </p:nvSpPr>
        <p:spPr bwMode="auto">
          <a:xfrm>
            <a:off x="3505200" y="3200400"/>
            <a:ext cx="1676400" cy="400110"/>
          </a:xfrm>
          <a:prstGeom prst="rect">
            <a:avLst/>
          </a:prstGeom>
          <a:noFill/>
        </p:spPr>
        <p:txBody>
          <a:bodyPr wrap="square" lIns="91301" tIns="45653" rIns="91301" bIns="45653">
            <a:spAutoFit/>
          </a:bodyPr>
          <a:lstStyle/>
          <a:p>
            <a:pPr algn="ctr">
              <a:defRPr/>
            </a:pPr>
            <a:r>
              <a:rPr lang="en-US" sz="2000" dirty="0" err="1">
                <a:latin typeface="Times New Roman"/>
                <a:cs typeface="Times New Roman"/>
              </a:rPr>
              <a:t>DataSpaces</a:t>
            </a:r>
            <a:endParaRPr lang="en-US" sz="2000" dirty="0">
              <a:latin typeface="Times New Roman"/>
              <a:cs typeface="Times New Roman"/>
            </a:endParaRPr>
          </a:p>
        </p:txBody>
      </p:sp>
      <p:sp>
        <p:nvSpPr>
          <p:cNvPr id="67" name="Rounded Rectangle 66"/>
          <p:cNvSpPr/>
          <p:nvPr/>
        </p:nvSpPr>
        <p:spPr bwMode="auto">
          <a:xfrm>
            <a:off x="3810000" y="1752600"/>
            <a:ext cx="1295400" cy="457200"/>
          </a:xfrm>
          <a:prstGeom prst="roundRect">
            <a:avLst/>
          </a:prstGeom>
        </p:spPr>
        <p:style>
          <a:lnRef idx="1">
            <a:schemeClr val="accent4"/>
          </a:lnRef>
          <a:fillRef idx="2">
            <a:schemeClr val="accent4"/>
          </a:fillRef>
          <a:effectRef idx="1">
            <a:schemeClr val="accent4"/>
          </a:effectRef>
          <a:fontRef idx="minor">
            <a:schemeClr val="dk1"/>
          </a:fontRef>
        </p:style>
        <p:txBody>
          <a:bodyPr lIns="91301" tIns="45653" rIns="91301" bIns="45653" anchor="ctr"/>
          <a:lstStyle/>
          <a:p>
            <a:pPr algn="ctr">
              <a:defRPr/>
            </a:pPr>
            <a:r>
              <a:rPr lang="en-US" sz="2000" dirty="0" err="1">
                <a:latin typeface="Times New Roman"/>
                <a:cs typeface="Times New Roman"/>
              </a:rPr>
              <a:t>record.bp</a:t>
            </a:r>
            <a:endParaRPr lang="en-US" sz="2000" dirty="0">
              <a:latin typeface="Times New Roman"/>
              <a:cs typeface="Times New Roman"/>
            </a:endParaRPr>
          </a:p>
        </p:txBody>
      </p:sp>
      <p:sp>
        <p:nvSpPr>
          <p:cNvPr id="68" name="Rounded Rectangle 67"/>
          <p:cNvSpPr/>
          <p:nvPr/>
        </p:nvSpPr>
        <p:spPr bwMode="auto">
          <a:xfrm>
            <a:off x="3733800" y="1676400"/>
            <a:ext cx="1295400" cy="457200"/>
          </a:xfrm>
          <a:prstGeom prst="roundRect">
            <a:avLst/>
          </a:prstGeom>
        </p:spPr>
        <p:style>
          <a:lnRef idx="1">
            <a:schemeClr val="accent4"/>
          </a:lnRef>
          <a:fillRef idx="2">
            <a:schemeClr val="accent4"/>
          </a:fillRef>
          <a:effectRef idx="1">
            <a:schemeClr val="accent4"/>
          </a:effectRef>
          <a:fontRef idx="minor">
            <a:schemeClr val="dk1"/>
          </a:fontRef>
        </p:style>
        <p:txBody>
          <a:bodyPr lIns="91301" tIns="45653" rIns="91301" bIns="45653" anchor="ctr"/>
          <a:lstStyle/>
          <a:p>
            <a:pPr algn="ctr">
              <a:defRPr/>
            </a:pPr>
            <a:r>
              <a:rPr lang="en-US" sz="2000" dirty="0" err="1">
                <a:latin typeface="Times New Roman"/>
                <a:cs typeface="Times New Roman"/>
              </a:rPr>
              <a:t>record.bp</a:t>
            </a:r>
            <a:endParaRPr lang="en-US" sz="2000" dirty="0">
              <a:latin typeface="Times New Roman"/>
              <a:cs typeface="Times New Roman"/>
            </a:endParaRPr>
          </a:p>
        </p:txBody>
      </p:sp>
      <p:sp>
        <p:nvSpPr>
          <p:cNvPr id="69" name="Rounded Rectangle 68"/>
          <p:cNvSpPr/>
          <p:nvPr/>
        </p:nvSpPr>
        <p:spPr bwMode="auto">
          <a:xfrm>
            <a:off x="3657602" y="1600200"/>
            <a:ext cx="1295400" cy="457200"/>
          </a:xfrm>
          <a:prstGeom prst="roundRect">
            <a:avLst/>
          </a:prstGeom>
        </p:spPr>
        <p:style>
          <a:lnRef idx="1">
            <a:schemeClr val="accent4"/>
          </a:lnRef>
          <a:fillRef idx="2">
            <a:schemeClr val="accent4"/>
          </a:fillRef>
          <a:effectRef idx="1">
            <a:schemeClr val="accent4"/>
          </a:effectRef>
          <a:fontRef idx="minor">
            <a:schemeClr val="dk1"/>
          </a:fontRef>
        </p:style>
        <p:txBody>
          <a:bodyPr lIns="91301" tIns="45653" rIns="91301" bIns="45653" anchor="ctr"/>
          <a:lstStyle/>
          <a:p>
            <a:pPr algn="ctr">
              <a:defRPr/>
            </a:pPr>
            <a:r>
              <a:rPr lang="en-US" sz="2000" dirty="0" err="1">
                <a:latin typeface="Times New Roman"/>
                <a:cs typeface="Times New Roman"/>
              </a:rPr>
              <a:t>record.bp</a:t>
            </a:r>
            <a:endParaRPr lang="en-US" sz="2000" dirty="0">
              <a:latin typeface="Times New Roman"/>
              <a:cs typeface="Times New Roman"/>
            </a:endParaRPr>
          </a:p>
        </p:txBody>
      </p:sp>
      <p:sp>
        <p:nvSpPr>
          <p:cNvPr id="70" name="Rounded Rectangle 69"/>
          <p:cNvSpPr/>
          <p:nvPr/>
        </p:nvSpPr>
        <p:spPr bwMode="auto">
          <a:xfrm>
            <a:off x="3733800" y="2667000"/>
            <a:ext cx="1447800" cy="457200"/>
          </a:xfrm>
          <a:prstGeom prst="roundRect">
            <a:avLst/>
          </a:prstGeom>
        </p:spPr>
        <p:style>
          <a:lnRef idx="1">
            <a:schemeClr val="accent4"/>
          </a:lnRef>
          <a:fillRef idx="2">
            <a:schemeClr val="accent4"/>
          </a:fillRef>
          <a:effectRef idx="1">
            <a:schemeClr val="accent4"/>
          </a:effectRef>
          <a:fontRef idx="minor">
            <a:schemeClr val="dk1"/>
          </a:fontRef>
        </p:style>
        <p:txBody>
          <a:bodyPr lIns="91301" tIns="45653" rIns="91301" bIns="45653" anchor="ctr"/>
          <a:lstStyle/>
          <a:p>
            <a:pPr algn="ctr">
              <a:defRPr/>
            </a:pPr>
            <a:r>
              <a:rPr lang="en-US" sz="2000" dirty="0">
                <a:latin typeface="Times New Roman"/>
                <a:cs typeface="Times New Roman"/>
              </a:rPr>
              <a:t>pixie3d.bp</a:t>
            </a:r>
          </a:p>
        </p:txBody>
      </p:sp>
      <p:sp>
        <p:nvSpPr>
          <p:cNvPr id="71" name="Rounded Rectangle 70"/>
          <p:cNvSpPr/>
          <p:nvPr/>
        </p:nvSpPr>
        <p:spPr bwMode="auto">
          <a:xfrm>
            <a:off x="3657600" y="2590800"/>
            <a:ext cx="1447800" cy="457200"/>
          </a:xfrm>
          <a:prstGeom prst="roundRect">
            <a:avLst/>
          </a:prstGeom>
        </p:spPr>
        <p:style>
          <a:lnRef idx="1">
            <a:schemeClr val="accent4"/>
          </a:lnRef>
          <a:fillRef idx="2">
            <a:schemeClr val="accent4"/>
          </a:fillRef>
          <a:effectRef idx="1">
            <a:schemeClr val="accent4"/>
          </a:effectRef>
          <a:fontRef idx="minor">
            <a:schemeClr val="dk1"/>
          </a:fontRef>
        </p:style>
        <p:txBody>
          <a:bodyPr lIns="91301" tIns="45653" rIns="91301" bIns="45653" anchor="ctr"/>
          <a:lstStyle/>
          <a:p>
            <a:pPr algn="ctr">
              <a:defRPr/>
            </a:pPr>
            <a:r>
              <a:rPr lang="en-US" sz="2000" dirty="0">
                <a:latin typeface="Times New Roman"/>
                <a:cs typeface="Times New Roman"/>
              </a:rPr>
              <a:t>pixie3d.bp</a:t>
            </a:r>
          </a:p>
        </p:txBody>
      </p:sp>
      <p:sp>
        <p:nvSpPr>
          <p:cNvPr id="72" name="Rounded Rectangle 71"/>
          <p:cNvSpPr/>
          <p:nvPr/>
        </p:nvSpPr>
        <p:spPr bwMode="auto">
          <a:xfrm>
            <a:off x="3581402" y="2514600"/>
            <a:ext cx="1447800" cy="457200"/>
          </a:xfrm>
          <a:prstGeom prst="roundRect">
            <a:avLst/>
          </a:prstGeom>
        </p:spPr>
        <p:style>
          <a:lnRef idx="1">
            <a:schemeClr val="accent4"/>
          </a:lnRef>
          <a:fillRef idx="2">
            <a:schemeClr val="accent4"/>
          </a:fillRef>
          <a:effectRef idx="1">
            <a:schemeClr val="accent4"/>
          </a:effectRef>
          <a:fontRef idx="minor">
            <a:schemeClr val="dk1"/>
          </a:fontRef>
        </p:style>
        <p:txBody>
          <a:bodyPr lIns="91301" tIns="45653" rIns="91301" bIns="45653" anchor="ctr"/>
          <a:lstStyle/>
          <a:p>
            <a:pPr algn="ctr">
              <a:defRPr/>
            </a:pPr>
            <a:r>
              <a:rPr lang="en-US" sz="2000" dirty="0">
                <a:latin typeface="Times New Roman"/>
                <a:cs typeface="Times New Roman"/>
              </a:rPr>
              <a:t>pixie3d.bp</a:t>
            </a:r>
          </a:p>
        </p:txBody>
      </p:sp>
      <p:pic>
        <p:nvPicPr>
          <p:cNvPr id="83" name="Picture 82" descr="paraview100.png"/>
          <p:cNvPicPr>
            <a:picLocks noChangeAspect="1"/>
          </p:cNvPicPr>
          <p:nvPr/>
        </p:nvPicPr>
        <p:blipFill>
          <a:blip r:embed="rId6" cstate="print"/>
          <a:stretch>
            <a:fillRect/>
          </a:stretch>
        </p:blipFill>
        <p:spPr>
          <a:xfrm>
            <a:off x="3200400" y="6172202"/>
            <a:ext cx="1581150" cy="412263"/>
          </a:xfrm>
          <a:prstGeom prst="rect">
            <a:avLst/>
          </a:prstGeom>
          <a:solidFill>
            <a:schemeClr val="bg1">
              <a:alpha val="70000"/>
            </a:schemeClr>
          </a:solidFill>
        </p:spPr>
      </p:pic>
      <p:cxnSp>
        <p:nvCxnSpPr>
          <p:cNvPr id="86" name="Straight Arrow Connector 85"/>
          <p:cNvCxnSpPr>
            <a:stCxn id="3077" idx="3"/>
            <a:endCxn id="72" idx="1"/>
          </p:cNvCxnSpPr>
          <p:nvPr/>
        </p:nvCxnSpPr>
        <p:spPr>
          <a:xfrm>
            <a:off x="2362204" y="1905000"/>
            <a:ext cx="1219200" cy="838200"/>
          </a:xfrm>
          <a:prstGeom prst="straightConnector1">
            <a:avLst/>
          </a:prstGeom>
          <a:ln w="28575" cmpd="sng">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2498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654422"/>
            <a:ext cx="8298329" cy="779929"/>
          </a:xfrm>
        </p:spPr>
        <p:txBody>
          <a:bodyPr/>
          <a:lstStyle/>
          <a:p>
            <a:pPr algn="ctr"/>
            <a:r>
              <a:rPr lang="en-US" b="1" dirty="0"/>
              <a:t>Scalable </a:t>
            </a:r>
            <a:r>
              <a:rPr lang="en-US" b="1" dirty="0" smtClean="0"/>
              <a:t>Online Data Indexing </a:t>
            </a:r>
            <a:r>
              <a:rPr lang="en-US" b="1" dirty="0"/>
              <a:t>and </a:t>
            </a:r>
            <a:r>
              <a:rPr lang="en-US" b="1" dirty="0" smtClean="0"/>
              <a:t>Querying (BDAC’14, CCPE’15)</a:t>
            </a:r>
            <a:endParaRPr lang="en-US" b="1" dirty="0"/>
          </a:p>
        </p:txBody>
      </p:sp>
      <p:sp>
        <p:nvSpPr>
          <p:cNvPr id="5" name="Content Placeholder 4"/>
          <p:cNvSpPr>
            <a:spLocks noGrp="1"/>
          </p:cNvSpPr>
          <p:nvPr>
            <p:ph idx="1"/>
          </p:nvPr>
        </p:nvSpPr>
        <p:spPr>
          <a:xfrm>
            <a:off x="0" y="1503403"/>
            <a:ext cx="9144000" cy="917064"/>
          </a:xfrm>
        </p:spPr>
        <p:txBody>
          <a:bodyPr/>
          <a:lstStyle/>
          <a:p>
            <a:r>
              <a:rPr lang="en-US" sz="2400" dirty="0" smtClean="0">
                <a:solidFill>
                  <a:schemeClr val="tx1"/>
                </a:solidFill>
              </a:rPr>
              <a:t>Enable query-driven data analytics to extract insights from the large volume of scientific simulation data</a:t>
            </a:r>
            <a:endParaRPr lang="en-US" sz="2600" dirty="0">
              <a:solidFill>
                <a:schemeClr val="tx1"/>
              </a:solidFill>
            </a:endParaRPr>
          </a:p>
          <a:p>
            <a:endParaRPr lang="en-US" dirty="0" smtClean="0">
              <a:solidFill>
                <a:schemeClr val="tx1"/>
              </a:solidFill>
            </a:endParaRPr>
          </a:p>
          <a:p>
            <a:endParaRPr lang="en-US" dirty="0" smtClean="0">
              <a:solidFill>
                <a:schemeClr val="tx1"/>
              </a:solidFill>
            </a:endParaRPr>
          </a:p>
          <a:p>
            <a:pPr marL="457200" lvl="1" indent="0">
              <a:buNone/>
            </a:pPr>
            <a:endParaRPr lang="en-US" dirty="0" smtClean="0">
              <a:solidFill>
                <a:schemeClr val="tx1"/>
              </a:solidFill>
            </a:endParaRPr>
          </a:p>
          <a:p>
            <a:endParaRPr lang="en-US" dirty="0">
              <a:solidFill>
                <a:schemeClr val="tx1"/>
              </a:solidFill>
            </a:endParaRPr>
          </a:p>
          <a:p>
            <a:pPr marL="0" indent="0">
              <a:buNone/>
            </a:pPr>
            <a:endParaRPr lang="en-US" dirty="0" smtClean="0">
              <a:solidFill>
                <a:schemeClr val="tx1"/>
              </a:solidFill>
            </a:endParaRPr>
          </a:p>
        </p:txBody>
      </p:sp>
      <p:pic>
        <p:nvPicPr>
          <p:cNvPr id="6" name="Picture 2" descr="C:\Users\qs37\Downloads\workfl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887" y="2973291"/>
            <a:ext cx="4392965" cy="279607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2"/>
          <p:cNvGrpSpPr>
            <a:grpSpLocks/>
          </p:cNvGrpSpPr>
          <p:nvPr/>
        </p:nvGrpSpPr>
        <p:grpSpPr bwMode="auto">
          <a:xfrm>
            <a:off x="26430" y="2559433"/>
            <a:ext cx="4834828" cy="3474682"/>
            <a:chOff x="2421" y="772"/>
            <a:chExt cx="5945" cy="3817"/>
          </a:xfrm>
        </p:grpSpPr>
        <p:sp>
          <p:nvSpPr>
            <p:cNvPr id="8" name="Text Box 3"/>
            <p:cNvSpPr txBox="1">
              <a:spLocks noChangeArrowheads="1"/>
            </p:cNvSpPr>
            <p:nvPr/>
          </p:nvSpPr>
          <p:spPr bwMode="auto">
            <a:xfrm>
              <a:off x="6983" y="4250"/>
              <a:ext cx="744" cy="339"/>
            </a:xfrm>
            <a:prstGeom prst="rect">
              <a:avLst/>
            </a:prstGeom>
            <a:solidFill>
              <a:srgbClr val="FFFFFF">
                <a:alpha val="0"/>
              </a:srgbClr>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Calibri" pitchFamily="34" charset="0"/>
                  <a:ea typeface="宋体" pitchFamily="2" charset="-122"/>
                  <a:cs typeface="宋体" pitchFamily="2" charset="-122"/>
                </a:rPr>
                <a:t>N 3</a:t>
              </a: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9" name="Text Box 4"/>
            <p:cNvSpPr txBox="1">
              <a:spLocks noChangeArrowheads="1"/>
            </p:cNvSpPr>
            <p:nvPr/>
          </p:nvSpPr>
          <p:spPr bwMode="auto">
            <a:xfrm>
              <a:off x="7520" y="954"/>
              <a:ext cx="650" cy="291"/>
            </a:xfrm>
            <a:prstGeom prst="rect">
              <a:avLst/>
            </a:prstGeom>
            <a:solidFill>
              <a:srgbClr val="FFFFFF">
                <a:alpha val="0"/>
              </a:srgbClr>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lvl="0" indent="0" eaLnBrk="1" fontAlgn="base" latinLnBrk="0" hangingPunct="1">
                <a:lnSpc>
                  <a:spcPct val="56000"/>
                </a:lnSpc>
                <a:spcBef>
                  <a:spcPct val="0"/>
                </a:spcBef>
                <a:spcAft>
                  <a:spcPct val="0"/>
                </a:spcAft>
                <a:tabLst/>
              </a:pPr>
              <a:r>
                <a:rPr kumimoji="0" lang="en-US" altLang="zh-CN" sz="800" b="1" i="0" u="none" strike="noStrike" cap="none" normalizeH="0" baseline="0" dirty="0" smtClean="0">
                  <a:ln>
                    <a:noFill/>
                  </a:ln>
                  <a:solidFill>
                    <a:schemeClr val="tx1"/>
                  </a:solidFill>
                  <a:effectLst/>
                  <a:latin typeface="Calibri" pitchFamily="34" charset="0"/>
                  <a:ea typeface="宋体" pitchFamily="2" charset="-122"/>
                  <a:cs typeface="宋体" pitchFamily="2" charset="-122"/>
                </a:rPr>
                <a:t>Index-1</a:t>
              </a:r>
              <a:r>
                <a:rPr kumimoji="0" lang="en-US" altLang="zh-CN" sz="800" b="0" i="0" u="none" strike="noStrike" cap="none" normalizeH="0" baseline="0" dirty="0" smtClean="0">
                  <a:ln>
                    <a:noFill/>
                  </a:ln>
                  <a:solidFill>
                    <a:schemeClr val="tx1"/>
                  </a:solidFill>
                  <a:effectLst/>
                  <a:latin typeface="Calibri" pitchFamily="34" charset="0"/>
                  <a:ea typeface="宋体" pitchFamily="2" charset="-122"/>
                  <a:cs typeface="宋体" pitchFamily="2" charset="-122"/>
                </a:rPr>
                <a:t> </a:t>
              </a: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0" name="Text Box 5"/>
            <p:cNvSpPr txBox="1">
              <a:spLocks noChangeArrowheads="1"/>
            </p:cNvSpPr>
            <p:nvPr/>
          </p:nvSpPr>
          <p:spPr bwMode="auto">
            <a:xfrm>
              <a:off x="7520" y="2320"/>
              <a:ext cx="605" cy="270"/>
            </a:xfrm>
            <a:prstGeom prst="rect">
              <a:avLst/>
            </a:prstGeom>
            <a:solidFill>
              <a:srgbClr val="FFFFFF">
                <a:alpha val="0"/>
              </a:srgbClr>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lvl="0" indent="0" eaLnBrk="1" fontAlgn="base" latinLnBrk="0" hangingPunct="1">
                <a:lnSpc>
                  <a:spcPct val="56000"/>
                </a:lnSpc>
                <a:spcBef>
                  <a:spcPct val="0"/>
                </a:spcBef>
                <a:spcAft>
                  <a:spcPct val="0"/>
                </a:spcAft>
                <a:tabLst/>
              </a:pPr>
              <a:r>
                <a:rPr kumimoji="0" lang="en-US" altLang="zh-CN" sz="700" b="1" i="0" u="none" strike="noStrike" cap="none" normalizeH="0" baseline="0" smtClean="0">
                  <a:ln>
                    <a:noFill/>
                  </a:ln>
                  <a:solidFill>
                    <a:schemeClr val="tx1"/>
                  </a:solidFill>
                  <a:effectLst/>
                  <a:latin typeface="Calibri" pitchFamily="34" charset="0"/>
                  <a:ea typeface="宋体" pitchFamily="2" charset="-122"/>
                  <a:cs typeface="宋体" pitchFamily="2" charset="-122"/>
                </a:rPr>
                <a:t>Index-4</a:t>
              </a:r>
              <a:r>
                <a:rPr kumimoji="0" lang="en-US" altLang="zh-CN" sz="700" b="0" i="0" u="none" strike="noStrike" cap="none" normalizeH="0" baseline="0" smtClean="0">
                  <a:ln>
                    <a:noFill/>
                  </a:ln>
                  <a:solidFill>
                    <a:schemeClr val="tx1"/>
                  </a:solidFill>
                  <a:effectLst/>
                  <a:latin typeface="Calibri" pitchFamily="34" charset="0"/>
                  <a:ea typeface="宋体" pitchFamily="2" charset="-122"/>
                  <a:cs typeface="宋体" pitchFamily="2" charset="-122"/>
                </a:rPr>
                <a:t> </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1" name="Text Box 6"/>
            <p:cNvSpPr txBox="1">
              <a:spLocks noChangeArrowheads="1"/>
            </p:cNvSpPr>
            <p:nvPr/>
          </p:nvSpPr>
          <p:spPr bwMode="auto">
            <a:xfrm>
              <a:off x="7519" y="1883"/>
              <a:ext cx="605" cy="270"/>
            </a:xfrm>
            <a:prstGeom prst="rect">
              <a:avLst/>
            </a:prstGeom>
            <a:solidFill>
              <a:srgbClr val="FFFFFF">
                <a:alpha val="0"/>
              </a:srgbClr>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lvl="0" indent="0" eaLnBrk="1" fontAlgn="base" latinLnBrk="0" hangingPunct="1">
                <a:lnSpc>
                  <a:spcPct val="56000"/>
                </a:lnSpc>
                <a:spcBef>
                  <a:spcPct val="0"/>
                </a:spcBef>
                <a:spcAft>
                  <a:spcPct val="0"/>
                </a:spcAft>
                <a:tabLst/>
              </a:pPr>
              <a:r>
                <a:rPr kumimoji="0" lang="en-US" altLang="zh-CN" sz="700" b="1" i="0" u="none" strike="noStrike" cap="none" normalizeH="0" baseline="0" smtClean="0">
                  <a:ln>
                    <a:noFill/>
                  </a:ln>
                  <a:solidFill>
                    <a:schemeClr val="tx1"/>
                  </a:solidFill>
                  <a:effectLst/>
                  <a:latin typeface="Calibri" pitchFamily="34" charset="0"/>
                  <a:ea typeface="宋体" pitchFamily="2" charset="-122"/>
                  <a:cs typeface="宋体" pitchFamily="2" charset="-122"/>
                </a:rPr>
                <a:t>Index-3</a:t>
              </a:r>
              <a:r>
                <a:rPr kumimoji="0" lang="en-US" altLang="zh-CN" sz="700" b="0" i="0" u="none" strike="noStrike" cap="none" normalizeH="0" baseline="0" smtClean="0">
                  <a:ln>
                    <a:noFill/>
                  </a:ln>
                  <a:solidFill>
                    <a:schemeClr val="tx1"/>
                  </a:solidFill>
                  <a:effectLst/>
                  <a:latin typeface="Calibri" pitchFamily="34" charset="0"/>
                  <a:ea typeface="宋体" pitchFamily="2" charset="-122"/>
                  <a:cs typeface="宋体" pitchFamily="2" charset="-122"/>
                </a:rPr>
                <a:t> </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2" name="Text Box 7"/>
            <p:cNvSpPr txBox="1">
              <a:spLocks noChangeArrowheads="1"/>
            </p:cNvSpPr>
            <p:nvPr/>
          </p:nvSpPr>
          <p:spPr bwMode="auto">
            <a:xfrm>
              <a:off x="7519" y="1456"/>
              <a:ext cx="605" cy="270"/>
            </a:xfrm>
            <a:prstGeom prst="rect">
              <a:avLst/>
            </a:prstGeom>
            <a:solidFill>
              <a:srgbClr val="FFFFFF">
                <a:alpha val="0"/>
              </a:srgbClr>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lvl="0" indent="0" eaLnBrk="1" fontAlgn="base" latinLnBrk="0" hangingPunct="1">
                <a:lnSpc>
                  <a:spcPct val="56000"/>
                </a:lnSpc>
                <a:spcBef>
                  <a:spcPct val="0"/>
                </a:spcBef>
                <a:spcAft>
                  <a:spcPct val="0"/>
                </a:spcAft>
                <a:tabLst/>
              </a:pPr>
              <a:r>
                <a:rPr kumimoji="0" lang="en-US" altLang="zh-CN" sz="700" b="1" i="0" u="none" strike="noStrike" cap="none" normalizeH="0" baseline="0" smtClean="0">
                  <a:ln>
                    <a:noFill/>
                  </a:ln>
                  <a:solidFill>
                    <a:schemeClr val="tx1"/>
                  </a:solidFill>
                  <a:effectLst/>
                  <a:latin typeface="Calibri" pitchFamily="34" charset="0"/>
                  <a:ea typeface="宋体" pitchFamily="2" charset="-122"/>
                  <a:cs typeface="宋体" pitchFamily="2" charset="-122"/>
                </a:rPr>
                <a:t>Index-2</a:t>
              </a:r>
              <a:r>
                <a:rPr kumimoji="0" lang="en-US" altLang="zh-CN" sz="700" b="0" i="0" u="none" strike="noStrike" cap="none" normalizeH="0" baseline="0" smtClean="0">
                  <a:ln>
                    <a:noFill/>
                  </a:ln>
                  <a:solidFill>
                    <a:schemeClr val="tx1"/>
                  </a:solidFill>
                  <a:effectLst/>
                  <a:latin typeface="Calibri" pitchFamily="34" charset="0"/>
                  <a:ea typeface="宋体" pitchFamily="2" charset="-122"/>
                  <a:cs typeface="宋体" pitchFamily="2" charset="-122"/>
                </a:rPr>
                <a:t> </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3" name="Text Box 8"/>
            <p:cNvSpPr txBox="1">
              <a:spLocks noChangeArrowheads="1"/>
            </p:cNvSpPr>
            <p:nvPr/>
          </p:nvSpPr>
          <p:spPr bwMode="auto">
            <a:xfrm>
              <a:off x="2421" y="901"/>
              <a:ext cx="954" cy="55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Calibri" pitchFamily="34" charset="0"/>
                  <a:ea typeface="宋体" pitchFamily="2" charset="-122"/>
                  <a:cs typeface="宋体" pitchFamily="2" charset="-122"/>
                </a:rPr>
                <a:t>Query1 </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4" name="Text Box 9"/>
            <p:cNvSpPr txBox="1">
              <a:spLocks noChangeArrowheads="1"/>
            </p:cNvSpPr>
            <p:nvPr/>
          </p:nvSpPr>
          <p:spPr bwMode="auto">
            <a:xfrm>
              <a:off x="2421" y="1843"/>
              <a:ext cx="954" cy="55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Calibri" pitchFamily="34" charset="0"/>
                  <a:ea typeface="宋体" pitchFamily="2" charset="-122"/>
                  <a:cs typeface="宋体" pitchFamily="2" charset="-122"/>
                </a:rPr>
                <a:t>Query2 </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5" name="Text Box 10"/>
            <p:cNvSpPr txBox="1">
              <a:spLocks noChangeArrowheads="1"/>
            </p:cNvSpPr>
            <p:nvPr/>
          </p:nvSpPr>
          <p:spPr bwMode="auto">
            <a:xfrm>
              <a:off x="2421" y="2719"/>
              <a:ext cx="954" cy="55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Calibri" pitchFamily="34" charset="0"/>
                  <a:ea typeface="宋体" pitchFamily="2" charset="-122"/>
                  <a:cs typeface="宋体" pitchFamily="2" charset="-122"/>
                </a:rPr>
                <a:t>Query3 </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6" name="Text Box 11"/>
            <p:cNvSpPr txBox="1">
              <a:spLocks noChangeArrowheads="1"/>
            </p:cNvSpPr>
            <p:nvPr/>
          </p:nvSpPr>
          <p:spPr bwMode="auto">
            <a:xfrm>
              <a:off x="2421" y="3496"/>
              <a:ext cx="954" cy="55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Calibri" pitchFamily="34" charset="0"/>
                  <a:ea typeface="宋体" pitchFamily="2" charset="-122"/>
                  <a:cs typeface="宋体" pitchFamily="2" charset="-122"/>
                </a:rPr>
                <a:t>Query4 </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pic>
          <p:nvPicPr>
            <p:cNvPr id="17" name="Picture 12" descr="1"/>
            <p:cNvPicPr>
              <a:picLocks noChangeAspect="1" noChangeArrowheads="1"/>
            </p:cNvPicPr>
            <p:nvPr/>
          </p:nvPicPr>
          <p:blipFill>
            <a:blip r:embed="rId4" cstate="print"/>
            <a:srcRect/>
            <a:stretch>
              <a:fillRect/>
            </a:stretch>
          </p:blipFill>
          <p:spPr bwMode="auto">
            <a:xfrm>
              <a:off x="3601" y="772"/>
              <a:ext cx="909" cy="946"/>
            </a:xfrm>
            <a:prstGeom prst="rect">
              <a:avLst/>
            </a:prstGeom>
            <a:noFill/>
          </p:spPr>
        </p:pic>
        <p:pic>
          <p:nvPicPr>
            <p:cNvPr id="18" name="Picture 13" descr="QQ截图20131122130326"/>
            <p:cNvPicPr>
              <a:picLocks noChangeAspect="1" noChangeArrowheads="1"/>
            </p:cNvPicPr>
            <p:nvPr/>
          </p:nvPicPr>
          <p:blipFill>
            <a:blip r:embed="rId5" cstate="print"/>
            <a:srcRect/>
            <a:stretch>
              <a:fillRect/>
            </a:stretch>
          </p:blipFill>
          <p:spPr bwMode="auto">
            <a:xfrm>
              <a:off x="3609" y="1718"/>
              <a:ext cx="901" cy="944"/>
            </a:xfrm>
            <a:prstGeom prst="rect">
              <a:avLst/>
            </a:prstGeom>
            <a:noFill/>
          </p:spPr>
        </p:pic>
        <p:sp>
          <p:nvSpPr>
            <p:cNvPr id="19" name="Oval 14"/>
            <p:cNvSpPr>
              <a:spLocks noChangeArrowheads="1"/>
            </p:cNvSpPr>
            <p:nvPr/>
          </p:nvSpPr>
          <p:spPr bwMode="auto">
            <a:xfrm>
              <a:off x="5532" y="3864"/>
              <a:ext cx="321" cy="29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 name="Oval 15"/>
            <p:cNvSpPr>
              <a:spLocks noChangeArrowheads="1"/>
            </p:cNvSpPr>
            <p:nvPr/>
          </p:nvSpPr>
          <p:spPr bwMode="auto">
            <a:xfrm>
              <a:off x="6264" y="3866"/>
              <a:ext cx="322" cy="29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1" name="Oval 16"/>
            <p:cNvSpPr>
              <a:spLocks noChangeArrowheads="1"/>
            </p:cNvSpPr>
            <p:nvPr/>
          </p:nvSpPr>
          <p:spPr bwMode="auto">
            <a:xfrm>
              <a:off x="7000" y="3877"/>
              <a:ext cx="322" cy="29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2" name="Oval 17"/>
            <p:cNvSpPr>
              <a:spLocks noChangeArrowheads="1"/>
            </p:cNvSpPr>
            <p:nvPr/>
          </p:nvSpPr>
          <p:spPr bwMode="auto">
            <a:xfrm>
              <a:off x="7686" y="3865"/>
              <a:ext cx="320" cy="29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cxnSp>
          <p:nvCxnSpPr>
            <p:cNvPr id="23" name="AutoShape 18"/>
            <p:cNvCxnSpPr>
              <a:cxnSpLocks noChangeShapeType="1"/>
            </p:cNvCxnSpPr>
            <p:nvPr/>
          </p:nvCxnSpPr>
          <p:spPr bwMode="auto">
            <a:xfrm>
              <a:off x="5455" y="3633"/>
              <a:ext cx="128" cy="280"/>
            </a:xfrm>
            <a:prstGeom prst="straightConnector1">
              <a:avLst/>
            </a:prstGeom>
            <a:noFill/>
            <a:ln w="9525">
              <a:solidFill>
                <a:srgbClr val="000000"/>
              </a:solidFill>
              <a:round/>
              <a:headEnd/>
              <a:tailEnd/>
            </a:ln>
          </p:spPr>
        </p:cxnSp>
        <p:cxnSp>
          <p:nvCxnSpPr>
            <p:cNvPr id="24" name="AutoShape 19"/>
            <p:cNvCxnSpPr>
              <a:cxnSpLocks noChangeShapeType="1"/>
            </p:cNvCxnSpPr>
            <p:nvPr/>
          </p:nvCxnSpPr>
          <p:spPr bwMode="auto">
            <a:xfrm>
              <a:off x="6184" y="3639"/>
              <a:ext cx="128" cy="272"/>
            </a:xfrm>
            <a:prstGeom prst="straightConnector1">
              <a:avLst/>
            </a:prstGeom>
            <a:noFill/>
            <a:ln w="9525">
              <a:solidFill>
                <a:srgbClr val="000000"/>
              </a:solidFill>
              <a:round/>
              <a:headEnd/>
              <a:tailEnd/>
            </a:ln>
          </p:spPr>
        </p:cxnSp>
        <p:cxnSp>
          <p:nvCxnSpPr>
            <p:cNvPr id="25" name="AutoShape 20"/>
            <p:cNvCxnSpPr>
              <a:cxnSpLocks noChangeShapeType="1"/>
            </p:cNvCxnSpPr>
            <p:nvPr/>
          </p:nvCxnSpPr>
          <p:spPr bwMode="auto">
            <a:xfrm>
              <a:off x="6929" y="3650"/>
              <a:ext cx="127" cy="271"/>
            </a:xfrm>
            <a:prstGeom prst="straightConnector1">
              <a:avLst/>
            </a:prstGeom>
            <a:noFill/>
            <a:ln w="9525">
              <a:solidFill>
                <a:srgbClr val="000000"/>
              </a:solidFill>
              <a:round/>
              <a:headEnd/>
              <a:tailEnd/>
            </a:ln>
          </p:spPr>
        </p:cxnSp>
        <p:cxnSp>
          <p:nvCxnSpPr>
            <p:cNvPr id="26" name="AutoShape 21"/>
            <p:cNvCxnSpPr>
              <a:cxnSpLocks noChangeShapeType="1"/>
            </p:cNvCxnSpPr>
            <p:nvPr/>
          </p:nvCxnSpPr>
          <p:spPr bwMode="auto">
            <a:xfrm>
              <a:off x="7608" y="3639"/>
              <a:ext cx="127" cy="271"/>
            </a:xfrm>
            <a:prstGeom prst="straightConnector1">
              <a:avLst/>
            </a:prstGeom>
            <a:noFill/>
            <a:ln w="9525">
              <a:solidFill>
                <a:srgbClr val="000000"/>
              </a:solidFill>
              <a:round/>
              <a:headEnd/>
              <a:tailEnd/>
            </a:ln>
          </p:spPr>
        </p:cxnSp>
        <p:cxnSp>
          <p:nvCxnSpPr>
            <p:cNvPr id="27" name="AutoShape 22"/>
            <p:cNvCxnSpPr>
              <a:cxnSpLocks noChangeShapeType="1"/>
            </p:cNvCxnSpPr>
            <p:nvPr/>
          </p:nvCxnSpPr>
          <p:spPr bwMode="auto">
            <a:xfrm flipH="1">
              <a:off x="5810" y="3636"/>
              <a:ext cx="105" cy="277"/>
            </a:xfrm>
            <a:prstGeom prst="straightConnector1">
              <a:avLst/>
            </a:prstGeom>
            <a:noFill/>
            <a:ln w="9525">
              <a:solidFill>
                <a:srgbClr val="000000"/>
              </a:solidFill>
              <a:round/>
              <a:headEnd/>
              <a:tailEnd/>
            </a:ln>
          </p:spPr>
        </p:cxnSp>
        <p:cxnSp>
          <p:nvCxnSpPr>
            <p:cNvPr id="28" name="AutoShape 23"/>
            <p:cNvCxnSpPr>
              <a:cxnSpLocks noChangeShapeType="1"/>
            </p:cNvCxnSpPr>
            <p:nvPr/>
          </p:nvCxnSpPr>
          <p:spPr bwMode="auto">
            <a:xfrm flipH="1">
              <a:off x="6524" y="3639"/>
              <a:ext cx="105" cy="273"/>
            </a:xfrm>
            <a:prstGeom prst="straightConnector1">
              <a:avLst/>
            </a:prstGeom>
            <a:noFill/>
            <a:ln w="9525">
              <a:solidFill>
                <a:srgbClr val="000000"/>
              </a:solidFill>
              <a:round/>
              <a:headEnd/>
              <a:tailEnd/>
            </a:ln>
          </p:spPr>
        </p:cxnSp>
        <p:cxnSp>
          <p:nvCxnSpPr>
            <p:cNvPr id="29" name="AutoShape 24"/>
            <p:cNvCxnSpPr>
              <a:cxnSpLocks noChangeShapeType="1"/>
              <a:endCxn id="21" idx="7"/>
            </p:cNvCxnSpPr>
            <p:nvPr/>
          </p:nvCxnSpPr>
          <p:spPr bwMode="auto">
            <a:xfrm flipH="1">
              <a:off x="7276" y="3652"/>
              <a:ext cx="93" cy="268"/>
            </a:xfrm>
            <a:prstGeom prst="straightConnector1">
              <a:avLst/>
            </a:prstGeom>
            <a:noFill/>
            <a:ln w="9525">
              <a:solidFill>
                <a:srgbClr val="000000"/>
              </a:solidFill>
              <a:round/>
              <a:headEnd/>
              <a:tailEnd/>
            </a:ln>
          </p:spPr>
        </p:cxnSp>
        <p:cxnSp>
          <p:nvCxnSpPr>
            <p:cNvPr id="30" name="AutoShape 25"/>
            <p:cNvCxnSpPr>
              <a:cxnSpLocks noChangeShapeType="1"/>
            </p:cNvCxnSpPr>
            <p:nvPr/>
          </p:nvCxnSpPr>
          <p:spPr bwMode="auto">
            <a:xfrm flipH="1">
              <a:off x="7960" y="3641"/>
              <a:ext cx="104" cy="271"/>
            </a:xfrm>
            <a:prstGeom prst="straightConnector1">
              <a:avLst/>
            </a:prstGeom>
            <a:noFill/>
            <a:ln w="9525">
              <a:solidFill>
                <a:srgbClr val="000000"/>
              </a:solidFill>
              <a:round/>
              <a:headEnd/>
              <a:tailEnd/>
            </a:ln>
          </p:spPr>
        </p:cxnSp>
        <p:sp>
          <p:nvSpPr>
            <p:cNvPr id="31" name="AutoShape 26"/>
            <p:cNvSpPr>
              <a:spLocks noChangeArrowheads="1"/>
            </p:cNvSpPr>
            <p:nvPr/>
          </p:nvSpPr>
          <p:spPr bwMode="auto">
            <a:xfrm rot="705739">
              <a:off x="4449" y="1162"/>
              <a:ext cx="842" cy="250"/>
            </a:xfrm>
            <a:prstGeom prst="rightArrow">
              <a:avLst>
                <a:gd name="adj1" fmla="val 50000"/>
                <a:gd name="adj2" fmla="val 842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2" name="AutoShape 27"/>
            <p:cNvSpPr>
              <a:spLocks noChangeArrowheads="1"/>
            </p:cNvSpPr>
            <p:nvPr/>
          </p:nvSpPr>
          <p:spPr bwMode="auto">
            <a:xfrm rot="-1456888">
              <a:off x="4459" y="1883"/>
              <a:ext cx="878" cy="251"/>
            </a:xfrm>
            <a:prstGeom prst="rightArrow">
              <a:avLst>
                <a:gd name="adj1" fmla="val 50000"/>
                <a:gd name="adj2" fmla="val 8745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3" name="AutoShape 28"/>
            <p:cNvSpPr>
              <a:spLocks noChangeArrowheads="1"/>
            </p:cNvSpPr>
            <p:nvPr/>
          </p:nvSpPr>
          <p:spPr bwMode="auto">
            <a:xfrm rot="-2705512">
              <a:off x="4449" y="2446"/>
              <a:ext cx="968" cy="251"/>
            </a:xfrm>
            <a:prstGeom prst="rightArrow">
              <a:avLst>
                <a:gd name="adj1" fmla="val 50000"/>
                <a:gd name="adj2" fmla="val 96414"/>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cxnSp>
          <p:nvCxnSpPr>
            <p:cNvPr id="34" name="AutoShape 29"/>
            <p:cNvCxnSpPr>
              <a:cxnSpLocks noChangeShapeType="1"/>
            </p:cNvCxnSpPr>
            <p:nvPr/>
          </p:nvCxnSpPr>
          <p:spPr bwMode="auto">
            <a:xfrm>
              <a:off x="2974" y="1245"/>
              <a:ext cx="635" cy="1"/>
            </a:xfrm>
            <a:prstGeom prst="straightConnector1">
              <a:avLst/>
            </a:prstGeom>
            <a:noFill/>
            <a:ln w="9525">
              <a:solidFill>
                <a:srgbClr val="000000"/>
              </a:solidFill>
              <a:round/>
              <a:headEnd/>
              <a:tailEnd type="triangle" w="med" len="med"/>
            </a:ln>
          </p:spPr>
        </p:cxnSp>
        <p:cxnSp>
          <p:nvCxnSpPr>
            <p:cNvPr id="35" name="AutoShape 30"/>
            <p:cNvCxnSpPr>
              <a:cxnSpLocks noChangeShapeType="1"/>
            </p:cNvCxnSpPr>
            <p:nvPr/>
          </p:nvCxnSpPr>
          <p:spPr bwMode="auto">
            <a:xfrm>
              <a:off x="2974" y="2134"/>
              <a:ext cx="635" cy="1"/>
            </a:xfrm>
            <a:prstGeom prst="straightConnector1">
              <a:avLst/>
            </a:prstGeom>
            <a:noFill/>
            <a:ln w="9525">
              <a:solidFill>
                <a:srgbClr val="000000"/>
              </a:solidFill>
              <a:round/>
              <a:headEnd/>
              <a:tailEnd type="triangle" w="med" len="med"/>
            </a:ln>
          </p:spPr>
        </p:cxnSp>
        <p:cxnSp>
          <p:nvCxnSpPr>
            <p:cNvPr id="36" name="AutoShape 31"/>
            <p:cNvCxnSpPr>
              <a:cxnSpLocks noChangeShapeType="1"/>
            </p:cNvCxnSpPr>
            <p:nvPr/>
          </p:nvCxnSpPr>
          <p:spPr bwMode="auto">
            <a:xfrm>
              <a:off x="2974" y="3037"/>
              <a:ext cx="635" cy="1"/>
            </a:xfrm>
            <a:prstGeom prst="straightConnector1">
              <a:avLst/>
            </a:prstGeom>
            <a:noFill/>
            <a:ln w="9525">
              <a:solidFill>
                <a:srgbClr val="000000"/>
              </a:solidFill>
              <a:round/>
              <a:headEnd/>
              <a:tailEnd type="triangle" w="med" len="med"/>
            </a:ln>
          </p:spPr>
        </p:cxnSp>
        <p:cxnSp>
          <p:nvCxnSpPr>
            <p:cNvPr id="37" name="AutoShape 32"/>
            <p:cNvCxnSpPr>
              <a:cxnSpLocks noChangeShapeType="1"/>
            </p:cNvCxnSpPr>
            <p:nvPr/>
          </p:nvCxnSpPr>
          <p:spPr bwMode="auto">
            <a:xfrm>
              <a:off x="2974" y="3817"/>
              <a:ext cx="635" cy="1"/>
            </a:xfrm>
            <a:prstGeom prst="straightConnector1">
              <a:avLst/>
            </a:prstGeom>
            <a:noFill/>
            <a:ln w="9525">
              <a:solidFill>
                <a:srgbClr val="000000"/>
              </a:solidFill>
              <a:round/>
              <a:headEnd/>
              <a:tailEnd type="triangle" w="med" len="med"/>
            </a:ln>
          </p:spPr>
        </p:cxnSp>
        <p:sp>
          <p:nvSpPr>
            <p:cNvPr id="38" name="Text Box 33"/>
            <p:cNvSpPr txBox="1">
              <a:spLocks noChangeArrowheads="1"/>
            </p:cNvSpPr>
            <p:nvPr/>
          </p:nvSpPr>
          <p:spPr bwMode="auto">
            <a:xfrm>
              <a:off x="2677" y="1170"/>
              <a:ext cx="1119" cy="398"/>
            </a:xfrm>
            <a:prstGeom prst="rect">
              <a:avLst/>
            </a:prstGeom>
            <a:solidFill>
              <a:srgbClr val="FFFFFF">
                <a:alpha val="0"/>
              </a:srgbClr>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Calibri" pitchFamily="34" charset="0"/>
                  <a:ea typeface="宋体" pitchFamily="2" charset="-122"/>
                  <a:cs typeface="宋体" pitchFamily="2" charset="-122"/>
                </a:rPr>
                <a:t>Coord-based</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9" name="Text Box 34"/>
            <p:cNvSpPr txBox="1">
              <a:spLocks noChangeArrowheads="1"/>
            </p:cNvSpPr>
            <p:nvPr/>
          </p:nvSpPr>
          <p:spPr bwMode="auto">
            <a:xfrm>
              <a:off x="2677" y="2056"/>
              <a:ext cx="1119" cy="398"/>
            </a:xfrm>
            <a:prstGeom prst="rect">
              <a:avLst/>
            </a:prstGeom>
            <a:solidFill>
              <a:srgbClr val="FFFFFF">
                <a:alpha val="0"/>
              </a:srgbClr>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Calibri" pitchFamily="34" charset="0"/>
                  <a:ea typeface="宋体" pitchFamily="2" charset="-122"/>
                  <a:cs typeface="宋体" pitchFamily="2" charset="-122"/>
                </a:rPr>
                <a:t>Coord-based</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0" name="Text Box 35"/>
            <p:cNvSpPr txBox="1">
              <a:spLocks noChangeArrowheads="1"/>
            </p:cNvSpPr>
            <p:nvPr/>
          </p:nvSpPr>
          <p:spPr bwMode="auto">
            <a:xfrm>
              <a:off x="2677" y="2985"/>
              <a:ext cx="1119" cy="398"/>
            </a:xfrm>
            <a:prstGeom prst="rect">
              <a:avLst/>
            </a:prstGeom>
            <a:solidFill>
              <a:srgbClr val="FFFFFF">
                <a:alpha val="0"/>
              </a:srgbClr>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Calibri" pitchFamily="34" charset="0"/>
                  <a:ea typeface="宋体" pitchFamily="2" charset="-122"/>
                  <a:cs typeface="宋体" pitchFamily="2" charset="-122"/>
                </a:rPr>
                <a:t>Value-based</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pic>
          <p:nvPicPr>
            <p:cNvPr id="41" name="Picture 36" descr="QQ截图20131122132530"/>
            <p:cNvPicPr>
              <a:picLocks noChangeAspect="1" noChangeArrowheads="1"/>
            </p:cNvPicPr>
            <p:nvPr/>
          </p:nvPicPr>
          <p:blipFill>
            <a:blip r:embed="rId6" cstate="print"/>
            <a:srcRect/>
            <a:stretch>
              <a:fillRect/>
            </a:stretch>
          </p:blipFill>
          <p:spPr bwMode="auto">
            <a:xfrm>
              <a:off x="3609" y="3548"/>
              <a:ext cx="981" cy="611"/>
            </a:xfrm>
            <a:prstGeom prst="rect">
              <a:avLst/>
            </a:prstGeom>
            <a:noFill/>
          </p:spPr>
        </p:pic>
        <p:sp>
          <p:nvSpPr>
            <p:cNvPr id="42" name="Text Box 37"/>
            <p:cNvSpPr txBox="1">
              <a:spLocks noChangeArrowheads="1"/>
            </p:cNvSpPr>
            <p:nvPr/>
          </p:nvSpPr>
          <p:spPr bwMode="auto">
            <a:xfrm>
              <a:off x="2677" y="3739"/>
              <a:ext cx="1118" cy="398"/>
            </a:xfrm>
            <a:prstGeom prst="rect">
              <a:avLst/>
            </a:prstGeom>
            <a:solidFill>
              <a:srgbClr val="FFFFFF">
                <a:alpha val="0"/>
              </a:srgbClr>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Calibri" pitchFamily="34" charset="0"/>
                  <a:ea typeface="宋体" pitchFamily="2" charset="-122"/>
                  <a:cs typeface="宋体" pitchFamily="2" charset="-122"/>
                </a:rPr>
                <a:t>Value-based</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pic>
          <p:nvPicPr>
            <p:cNvPr id="43" name="Picture 38" descr="QQ截图20131122133042"/>
            <p:cNvPicPr>
              <a:picLocks noChangeAspect="1" noChangeArrowheads="1"/>
            </p:cNvPicPr>
            <p:nvPr/>
          </p:nvPicPr>
          <p:blipFill>
            <a:blip r:embed="rId7" cstate="print"/>
            <a:srcRect/>
            <a:stretch>
              <a:fillRect/>
            </a:stretch>
          </p:blipFill>
          <p:spPr bwMode="auto">
            <a:xfrm>
              <a:off x="3626" y="2832"/>
              <a:ext cx="822" cy="551"/>
            </a:xfrm>
            <a:prstGeom prst="rect">
              <a:avLst/>
            </a:prstGeom>
            <a:noFill/>
          </p:spPr>
        </p:pic>
        <p:sp>
          <p:nvSpPr>
            <p:cNvPr id="44" name="Text Box 39"/>
            <p:cNvSpPr txBox="1">
              <a:spLocks noChangeArrowheads="1"/>
            </p:cNvSpPr>
            <p:nvPr/>
          </p:nvSpPr>
          <p:spPr bwMode="auto">
            <a:xfrm>
              <a:off x="4611" y="859"/>
              <a:ext cx="649" cy="269"/>
            </a:xfrm>
            <a:prstGeom prst="rect">
              <a:avLst/>
            </a:prstGeom>
            <a:solidFill>
              <a:srgbClr val="FFFFFF">
                <a:alpha val="0"/>
              </a:srgbClr>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56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Calibri" pitchFamily="34" charset="0"/>
                  <a:ea typeface="宋体" pitchFamily="2" charset="-122"/>
                  <a:cs typeface="宋体" pitchFamily="2" charset="-122"/>
                </a:rPr>
                <a:t>Hilbert </a:t>
              </a:r>
              <a:endParaRPr kumimoji="0" lang="en-US" altLang="zh-CN" sz="900" b="0" i="0" u="none" strike="noStrike" cap="none" normalizeH="0" baseline="0" dirty="0" smtClean="0">
                <a:ln>
                  <a:noFill/>
                </a:ln>
                <a:solidFill>
                  <a:schemeClr val="tx1"/>
                </a:solidFill>
                <a:effectLst/>
                <a:latin typeface="Times New Roman" pitchFamily="18" charset="0"/>
                <a:ea typeface="宋体" pitchFamily="2" charset="-122"/>
                <a:cs typeface="宋体" pitchFamily="2" charset="-122"/>
              </a:endParaRPr>
            </a:p>
            <a:p>
              <a:pPr marL="0" marR="0" lvl="0" indent="0" algn="just" defTabSz="914400" rtl="0" eaLnBrk="1" fontAlgn="base" latinLnBrk="0" hangingPunct="1">
                <a:lnSpc>
                  <a:spcPct val="56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Calibri" pitchFamily="34" charset="0"/>
                  <a:ea typeface="宋体" pitchFamily="2" charset="-122"/>
                  <a:cs typeface="宋体" pitchFamily="2" charset="-122"/>
                </a:rPr>
                <a:t>SFC</a:t>
              </a: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5" name="Text Box 40"/>
            <p:cNvSpPr txBox="1">
              <a:spLocks noChangeArrowheads="1"/>
            </p:cNvSpPr>
            <p:nvPr/>
          </p:nvSpPr>
          <p:spPr bwMode="auto">
            <a:xfrm>
              <a:off x="4520" y="1569"/>
              <a:ext cx="871" cy="397"/>
            </a:xfrm>
            <a:prstGeom prst="rect">
              <a:avLst/>
            </a:prstGeom>
            <a:solidFill>
              <a:srgbClr val="FFFFFF">
                <a:alpha val="0"/>
              </a:srgbClr>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Calibri" pitchFamily="34" charset="0"/>
                  <a:ea typeface="宋体" pitchFamily="2" charset="-122"/>
                  <a:cs typeface="宋体" pitchFamily="2" charset="-122"/>
                </a:rPr>
                <a:t>Z-order SFC</a:t>
              </a: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6" name="Text Box 41"/>
            <p:cNvSpPr txBox="1">
              <a:spLocks noChangeArrowheads="1"/>
            </p:cNvSpPr>
            <p:nvPr/>
          </p:nvSpPr>
          <p:spPr bwMode="auto">
            <a:xfrm>
              <a:off x="4376" y="2324"/>
              <a:ext cx="726" cy="390"/>
            </a:xfrm>
            <a:prstGeom prst="rect">
              <a:avLst/>
            </a:prstGeom>
            <a:solidFill>
              <a:srgbClr val="FFFFFF">
                <a:alpha val="0"/>
              </a:srgbClr>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56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Calibri" pitchFamily="34" charset="0"/>
                  <a:ea typeface="宋体" pitchFamily="2" charset="-122"/>
                  <a:cs typeface="宋体" pitchFamily="2" charset="-122"/>
                </a:rPr>
                <a:t>Bitmap </a:t>
              </a:r>
              <a:endParaRPr kumimoji="0" lang="en-US" altLang="zh-CN" sz="900" b="0" i="0" u="none" strike="noStrike" cap="none" normalizeH="0" baseline="0" smtClean="0">
                <a:ln>
                  <a:noFill/>
                </a:ln>
                <a:solidFill>
                  <a:schemeClr val="tx1"/>
                </a:solidFill>
                <a:effectLst/>
                <a:latin typeface="Times New Roman" pitchFamily="18" charset="0"/>
                <a:ea typeface="宋体" pitchFamily="2" charset="-122"/>
                <a:cs typeface="宋体" pitchFamily="2" charset="-122"/>
              </a:endParaRPr>
            </a:p>
            <a:p>
              <a:pPr marL="0" marR="0" lvl="0" indent="0" algn="just" defTabSz="914400" rtl="0" eaLnBrk="1" fontAlgn="base" latinLnBrk="0" hangingPunct="1">
                <a:lnSpc>
                  <a:spcPct val="56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Calibri" pitchFamily="34" charset="0"/>
                  <a:ea typeface="宋体" pitchFamily="2" charset="-122"/>
                  <a:cs typeface="宋体" pitchFamily="2" charset="-122"/>
                </a:rPr>
                <a:t>Index</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7" name="Text Box 42"/>
            <p:cNvSpPr txBox="1">
              <a:spLocks noChangeArrowheads="1"/>
            </p:cNvSpPr>
            <p:nvPr/>
          </p:nvSpPr>
          <p:spPr bwMode="auto">
            <a:xfrm>
              <a:off x="4710" y="3349"/>
              <a:ext cx="627" cy="390"/>
            </a:xfrm>
            <a:prstGeom prst="rect">
              <a:avLst/>
            </a:prstGeom>
            <a:solidFill>
              <a:srgbClr val="FFFFFF">
                <a:alpha val="0"/>
              </a:srgbClr>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56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Calibri" pitchFamily="34" charset="0"/>
                  <a:ea typeface="宋体" pitchFamily="2" charset="-122"/>
                  <a:cs typeface="宋体" pitchFamily="2" charset="-122"/>
                </a:rPr>
                <a:t>Tree </a:t>
              </a:r>
              <a:endParaRPr kumimoji="0" lang="en-US" altLang="zh-CN" sz="900" b="0" i="0" u="none" strike="noStrike" cap="none" normalizeH="0" baseline="0" smtClean="0">
                <a:ln>
                  <a:noFill/>
                </a:ln>
                <a:solidFill>
                  <a:schemeClr val="tx1"/>
                </a:solidFill>
                <a:effectLst/>
                <a:latin typeface="Times New Roman" pitchFamily="18" charset="0"/>
                <a:ea typeface="宋体" pitchFamily="2" charset="-122"/>
                <a:cs typeface="宋体" pitchFamily="2" charset="-122"/>
              </a:endParaRPr>
            </a:p>
            <a:p>
              <a:pPr marL="0" marR="0" lvl="0" indent="0" algn="just" defTabSz="914400" rtl="0" eaLnBrk="1" fontAlgn="base" latinLnBrk="0" hangingPunct="1">
                <a:lnSpc>
                  <a:spcPct val="56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Calibri" pitchFamily="34" charset="0"/>
                  <a:ea typeface="宋体" pitchFamily="2" charset="-122"/>
                  <a:cs typeface="宋体" pitchFamily="2" charset="-122"/>
                </a:rPr>
                <a:t>Index</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8" name="Text Box 43"/>
            <p:cNvSpPr txBox="1">
              <a:spLocks noChangeArrowheads="1"/>
            </p:cNvSpPr>
            <p:nvPr/>
          </p:nvSpPr>
          <p:spPr bwMode="auto">
            <a:xfrm>
              <a:off x="5432" y="4250"/>
              <a:ext cx="745" cy="339"/>
            </a:xfrm>
            <a:prstGeom prst="rect">
              <a:avLst/>
            </a:prstGeom>
            <a:solidFill>
              <a:srgbClr val="FFFFFF">
                <a:alpha val="0"/>
              </a:srgbClr>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Calibri" pitchFamily="34" charset="0"/>
                  <a:ea typeface="宋体" pitchFamily="2" charset="-122"/>
                  <a:cs typeface="宋体" pitchFamily="2" charset="-122"/>
                </a:rPr>
                <a:t>N 1</a:t>
              </a: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9" name="Text Box 44"/>
            <p:cNvSpPr txBox="1">
              <a:spLocks noChangeArrowheads="1"/>
            </p:cNvSpPr>
            <p:nvPr/>
          </p:nvSpPr>
          <p:spPr bwMode="auto">
            <a:xfrm>
              <a:off x="6162" y="4250"/>
              <a:ext cx="745" cy="252"/>
            </a:xfrm>
            <a:prstGeom prst="rect">
              <a:avLst/>
            </a:prstGeom>
            <a:solidFill>
              <a:srgbClr val="FFFFFF">
                <a:alpha val="0"/>
              </a:srgbClr>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Calibri" pitchFamily="34" charset="0"/>
                  <a:ea typeface="宋体" pitchFamily="2" charset="-122"/>
                  <a:cs typeface="宋体" pitchFamily="2" charset="-122"/>
                </a:rPr>
                <a:t>N 2</a:t>
              </a: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50" name="Text Box 45"/>
            <p:cNvSpPr txBox="1">
              <a:spLocks noChangeArrowheads="1"/>
            </p:cNvSpPr>
            <p:nvPr/>
          </p:nvSpPr>
          <p:spPr bwMode="auto">
            <a:xfrm>
              <a:off x="7622" y="4250"/>
              <a:ext cx="744" cy="339"/>
            </a:xfrm>
            <a:prstGeom prst="rect">
              <a:avLst/>
            </a:prstGeom>
            <a:solidFill>
              <a:srgbClr val="FFFFFF">
                <a:alpha val="0"/>
              </a:srgbClr>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Calibri" pitchFamily="34" charset="0"/>
                  <a:ea typeface="宋体" pitchFamily="2" charset="-122"/>
                  <a:cs typeface="宋体" pitchFamily="2" charset="-122"/>
                </a:rPr>
                <a:t>N 4</a:t>
              </a: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51" name="Text Box 46"/>
            <p:cNvSpPr txBox="1">
              <a:spLocks noChangeArrowheads="1"/>
            </p:cNvSpPr>
            <p:nvPr/>
          </p:nvSpPr>
          <p:spPr bwMode="auto">
            <a:xfrm>
              <a:off x="5532" y="1751"/>
              <a:ext cx="847" cy="245"/>
            </a:xfrm>
            <a:prstGeom prst="rect">
              <a:avLst/>
            </a:prstGeom>
            <a:solidFill>
              <a:srgbClr val="FFFFFF">
                <a:alpha val="0"/>
              </a:srgbClr>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56000"/>
                </a:lnSpc>
                <a:spcBef>
                  <a:spcPct val="0"/>
                </a:spcBef>
                <a:spcAft>
                  <a:spcPct val="0"/>
                </a:spcAft>
                <a:buClrTx/>
                <a:buSzTx/>
                <a:buFontTx/>
                <a:buNone/>
                <a:tabLst/>
              </a:pPr>
              <a:r>
                <a:rPr kumimoji="0" lang="en-US" altLang="zh-CN" sz="900" b="1" i="0" u="none" strike="noStrike" cap="none" normalizeH="0" baseline="0" smtClean="0">
                  <a:ln>
                    <a:noFill/>
                  </a:ln>
                  <a:solidFill>
                    <a:schemeClr val="tx1"/>
                  </a:solidFill>
                  <a:effectLst/>
                  <a:latin typeface="Calibri" pitchFamily="34" charset="0"/>
                  <a:ea typeface="宋体" pitchFamily="2" charset="-122"/>
                  <a:cs typeface="宋体" pitchFamily="2" charset="-122"/>
                </a:rPr>
                <a:t>Hash</a:t>
              </a:r>
              <a:r>
                <a:rPr kumimoji="0" lang="en-US" altLang="zh-CN" sz="900" b="0" i="0" u="none" strike="noStrike" cap="none" normalizeH="0" baseline="0" smtClean="0">
                  <a:ln>
                    <a:noFill/>
                  </a:ln>
                  <a:solidFill>
                    <a:schemeClr val="tx1"/>
                  </a:solidFill>
                  <a:effectLst/>
                  <a:latin typeface="Calibri" pitchFamily="34" charset="0"/>
                  <a:ea typeface="宋体" pitchFamily="2" charset="-122"/>
                  <a:cs typeface="宋体" pitchFamily="2" charset="-122"/>
                </a:rPr>
                <a:t>: </a:t>
              </a:r>
              <a:r>
                <a:rPr kumimoji="0" lang="en-US" altLang="zh-CN" sz="900" b="1" i="0" u="none" strike="noStrike" cap="none" normalizeH="0" baseline="0" smtClean="0">
                  <a:ln>
                    <a:noFill/>
                  </a:ln>
                  <a:solidFill>
                    <a:schemeClr val="tx1"/>
                  </a:solidFill>
                  <a:effectLst/>
                  <a:latin typeface="Calibri" pitchFamily="34" charset="0"/>
                  <a:ea typeface="宋体" pitchFamily="2" charset="-122"/>
                  <a:cs typeface="宋体" pitchFamily="2" charset="-122"/>
                </a:rPr>
                <a:t>H2</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52" name="Text Box 47"/>
            <p:cNvSpPr txBox="1">
              <a:spLocks noChangeArrowheads="1"/>
            </p:cNvSpPr>
            <p:nvPr/>
          </p:nvSpPr>
          <p:spPr bwMode="auto">
            <a:xfrm>
              <a:off x="6071" y="2859"/>
              <a:ext cx="848" cy="280"/>
            </a:xfrm>
            <a:prstGeom prst="rect">
              <a:avLst/>
            </a:prstGeom>
            <a:solidFill>
              <a:srgbClr val="FFFFFF">
                <a:alpha val="0"/>
              </a:srgbClr>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56000"/>
                </a:lnSpc>
                <a:spcBef>
                  <a:spcPct val="0"/>
                </a:spcBef>
                <a:spcAft>
                  <a:spcPct val="0"/>
                </a:spcAft>
                <a:buClrTx/>
                <a:buSzTx/>
                <a:buFontTx/>
                <a:buNone/>
                <a:tabLst/>
              </a:pPr>
              <a:r>
                <a:rPr kumimoji="0" lang="en-US" altLang="zh-CN" sz="900" b="1" i="0" u="none" strike="noStrike" cap="none" normalizeH="0" baseline="0" dirty="0" smtClean="0">
                  <a:ln>
                    <a:noFill/>
                  </a:ln>
                  <a:solidFill>
                    <a:schemeClr val="tx1"/>
                  </a:solidFill>
                  <a:effectLst/>
                  <a:latin typeface="Calibri" pitchFamily="34" charset="0"/>
                  <a:ea typeface="宋体" pitchFamily="2" charset="-122"/>
                  <a:cs typeface="宋体" pitchFamily="2" charset="-122"/>
                </a:rPr>
                <a:t>Hash</a:t>
              </a:r>
              <a:r>
                <a:rPr kumimoji="0" lang="en-US" altLang="zh-CN" sz="900" b="0" i="0" u="none" strike="noStrike" cap="none" normalizeH="0" baseline="0" dirty="0" smtClean="0">
                  <a:ln>
                    <a:noFill/>
                  </a:ln>
                  <a:solidFill>
                    <a:schemeClr val="tx1"/>
                  </a:solidFill>
                  <a:effectLst/>
                  <a:latin typeface="Calibri" pitchFamily="34" charset="0"/>
                  <a:ea typeface="宋体" pitchFamily="2" charset="-122"/>
                  <a:cs typeface="宋体" pitchFamily="2" charset="-122"/>
                </a:rPr>
                <a:t>: </a:t>
              </a:r>
              <a:r>
                <a:rPr kumimoji="0" lang="en-US" altLang="zh-CN" sz="900" b="1" i="0" u="none" strike="noStrike" cap="none" normalizeH="0" baseline="0" dirty="0" smtClean="0">
                  <a:ln>
                    <a:noFill/>
                  </a:ln>
                  <a:solidFill>
                    <a:schemeClr val="tx1"/>
                  </a:solidFill>
                  <a:effectLst/>
                  <a:latin typeface="Calibri" pitchFamily="34" charset="0"/>
                  <a:ea typeface="宋体" pitchFamily="2" charset="-122"/>
                  <a:cs typeface="宋体" pitchFamily="2" charset="-122"/>
                </a:rPr>
                <a:t>H4</a:t>
              </a:r>
              <a:endParaRPr kumimoji="0" lang="en-US" altLang="zh-CN" sz="900" b="0" i="0" u="none" strike="noStrike" cap="none" normalizeH="0" baseline="0" dirty="0" smtClean="0">
                <a:ln>
                  <a:noFill/>
                </a:ln>
                <a:solidFill>
                  <a:schemeClr val="tx1"/>
                </a:solidFill>
                <a:effectLst/>
                <a:latin typeface="Times New Roman" pitchFamily="18" charset="0"/>
                <a:ea typeface="宋体" pitchFamily="2" charset="-122"/>
                <a:cs typeface="宋体"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53" name="Text Box 48"/>
            <p:cNvSpPr txBox="1">
              <a:spLocks noChangeArrowheads="1"/>
            </p:cNvSpPr>
            <p:nvPr/>
          </p:nvSpPr>
          <p:spPr bwMode="auto">
            <a:xfrm>
              <a:off x="5615" y="2250"/>
              <a:ext cx="988" cy="256"/>
            </a:xfrm>
            <a:prstGeom prst="rect">
              <a:avLst/>
            </a:prstGeom>
            <a:solidFill>
              <a:srgbClr val="FFFFFF">
                <a:alpha val="0"/>
              </a:srgbClr>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56000"/>
                </a:lnSpc>
                <a:spcBef>
                  <a:spcPct val="0"/>
                </a:spcBef>
                <a:spcAft>
                  <a:spcPct val="0"/>
                </a:spcAft>
                <a:buClrTx/>
                <a:buSzTx/>
                <a:buFontTx/>
                <a:buNone/>
                <a:tabLst/>
              </a:pPr>
              <a:r>
                <a:rPr kumimoji="0" lang="en-US" altLang="zh-CN" sz="900" b="1" i="0" u="none" strike="noStrike" cap="none" normalizeH="0" baseline="0" dirty="0" smtClean="0">
                  <a:ln>
                    <a:noFill/>
                  </a:ln>
                  <a:solidFill>
                    <a:schemeClr val="tx1"/>
                  </a:solidFill>
                  <a:effectLst/>
                  <a:latin typeface="Calibri" pitchFamily="34" charset="0"/>
                  <a:ea typeface="宋体" pitchFamily="2" charset="-122"/>
                  <a:cs typeface="宋体" pitchFamily="2" charset="-122"/>
                </a:rPr>
                <a:t>Hash</a:t>
              </a:r>
              <a:r>
                <a:rPr kumimoji="0" lang="en-US" altLang="zh-CN" sz="900" b="0" i="0" u="none" strike="noStrike" cap="none" normalizeH="0" baseline="0" dirty="0" smtClean="0">
                  <a:ln>
                    <a:noFill/>
                  </a:ln>
                  <a:solidFill>
                    <a:schemeClr val="tx1"/>
                  </a:solidFill>
                  <a:effectLst/>
                  <a:latin typeface="Calibri" pitchFamily="34" charset="0"/>
                  <a:ea typeface="宋体" pitchFamily="2" charset="-122"/>
                  <a:cs typeface="宋体" pitchFamily="2" charset="-122"/>
                </a:rPr>
                <a:t>: </a:t>
              </a:r>
              <a:r>
                <a:rPr kumimoji="0" lang="en-US" altLang="zh-CN" sz="900" b="1" i="0" u="none" strike="noStrike" cap="none" normalizeH="0" baseline="0" dirty="0" smtClean="0">
                  <a:ln>
                    <a:noFill/>
                  </a:ln>
                  <a:solidFill>
                    <a:schemeClr val="tx1"/>
                  </a:solidFill>
                  <a:effectLst/>
                  <a:latin typeface="Calibri" pitchFamily="34" charset="0"/>
                  <a:ea typeface="宋体" pitchFamily="2" charset="-122"/>
                  <a:cs typeface="宋体" pitchFamily="2" charset="-122"/>
                </a:rPr>
                <a:t>H3</a:t>
              </a: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54" name="AutoShape 49"/>
            <p:cNvSpPr>
              <a:spLocks noChangeArrowheads="1"/>
            </p:cNvSpPr>
            <p:nvPr/>
          </p:nvSpPr>
          <p:spPr bwMode="auto">
            <a:xfrm rot="-24529607">
              <a:off x="4263" y="3073"/>
              <a:ext cx="1281" cy="252"/>
            </a:xfrm>
            <a:prstGeom prst="rightArrow">
              <a:avLst>
                <a:gd name="adj1" fmla="val 50000"/>
                <a:gd name="adj2" fmla="val 127083"/>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pic>
          <p:nvPicPr>
            <p:cNvPr id="55" name="Picture 50" descr="QQ截图20131209121344"/>
            <p:cNvPicPr>
              <a:picLocks noChangeAspect="1" noChangeArrowheads="1"/>
            </p:cNvPicPr>
            <p:nvPr/>
          </p:nvPicPr>
          <p:blipFill>
            <a:blip r:embed="rId8" cstate="print"/>
            <a:srcRect/>
            <a:stretch>
              <a:fillRect/>
            </a:stretch>
          </p:blipFill>
          <p:spPr bwMode="auto">
            <a:xfrm>
              <a:off x="6047" y="3137"/>
              <a:ext cx="739" cy="513"/>
            </a:xfrm>
            <a:prstGeom prst="rect">
              <a:avLst/>
            </a:prstGeom>
            <a:noFill/>
          </p:spPr>
        </p:pic>
        <p:pic>
          <p:nvPicPr>
            <p:cNvPr id="56" name="Picture 51" descr="QQ截图20131209121351"/>
            <p:cNvPicPr>
              <a:picLocks noChangeAspect="1" noChangeArrowheads="1"/>
            </p:cNvPicPr>
            <p:nvPr/>
          </p:nvPicPr>
          <p:blipFill>
            <a:blip r:embed="rId9" cstate="print"/>
            <a:srcRect/>
            <a:stretch>
              <a:fillRect/>
            </a:stretch>
          </p:blipFill>
          <p:spPr bwMode="auto">
            <a:xfrm>
              <a:off x="6786" y="3137"/>
              <a:ext cx="733" cy="515"/>
            </a:xfrm>
            <a:prstGeom prst="rect">
              <a:avLst/>
            </a:prstGeom>
            <a:noFill/>
          </p:spPr>
        </p:pic>
        <p:pic>
          <p:nvPicPr>
            <p:cNvPr id="57" name="Picture 52" descr="QQ截图20131209121358"/>
            <p:cNvPicPr>
              <a:picLocks noChangeAspect="1" noChangeArrowheads="1"/>
            </p:cNvPicPr>
            <p:nvPr/>
          </p:nvPicPr>
          <p:blipFill>
            <a:blip r:embed="rId10" cstate="print"/>
            <a:srcRect/>
            <a:stretch>
              <a:fillRect/>
            </a:stretch>
          </p:blipFill>
          <p:spPr bwMode="auto">
            <a:xfrm>
              <a:off x="7519" y="3139"/>
              <a:ext cx="768" cy="549"/>
            </a:xfrm>
            <a:prstGeom prst="rect">
              <a:avLst/>
            </a:prstGeom>
            <a:noFill/>
          </p:spPr>
        </p:pic>
        <p:sp>
          <p:nvSpPr>
            <p:cNvPr id="58" name="Text Box 53"/>
            <p:cNvSpPr txBox="1">
              <a:spLocks noChangeArrowheads="1"/>
            </p:cNvSpPr>
            <p:nvPr/>
          </p:nvSpPr>
          <p:spPr bwMode="auto">
            <a:xfrm>
              <a:off x="5331" y="1359"/>
              <a:ext cx="848" cy="243"/>
            </a:xfrm>
            <a:prstGeom prst="rect">
              <a:avLst/>
            </a:prstGeom>
            <a:solidFill>
              <a:srgbClr val="FFFFFF">
                <a:alpha val="0"/>
              </a:srgbClr>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56000"/>
                </a:lnSpc>
                <a:spcBef>
                  <a:spcPct val="0"/>
                </a:spcBef>
                <a:spcAft>
                  <a:spcPct val="0"/>
                </a:spcAft>
                <a:buClrTx/>
                <a:buSzTx/>
                <a:buFontTx/>
                <a:buNone/>
                <a:tabLst/>
              </a:pPr>
              <a:r>
                <a:rPr kumimoji="0" lang="en-US" altLang="zh-CN" sz="900" b="1" i="0" u="none" strike="noStrike" cap="none" normalizeH="0" baseline="0" smtClean="0">
                  <a:ln>
                    <a:noFill/>
                  </a:ln>
                  <a:solidFill>
                    <a:schemeClr val="tx1"/>
                  </a:solidFill>
                  <a:effectLst/>
                  <a:latin typeface="Calibri" pitchFamily="34" charset="0"/>
                  <a:ea typeface="宋体" pitchFamily="2" charset="-122"/>
                  <a:cs typeface="宋体" pitchFamily="2" charset="-122"/>
                </a:rPr>
                <a:t>Hash</a:t>
              </a:r>
              <a:r>
                <a:rPr kumimoji="0" lang="en-US" altLang="zh-CN" sz="900" b="0" i="0" u="none" strike="noStrike" cap="none" normalizeH="0" baseline="0" smtClean="0">
                  <a:ln>
                    <a:noFill/>
                  </a:ln>
                  <a:solidFill>
                    <a:schemeClr val="tx1"/>
                  </a:solidFill>
                  <a:effectLst/>
                  <a:latin typeface="Calibri" pitchFamily="34" charset="0"/>
                  <a:ea typeface="宋体" pitchFamily="2" charset="-122"/>
                  <a:cs typeface="宋体" pitchFamily="2" charset="-122"/>
                </a:rPr>
                <a:t>: </a:t>
              </a:r>
              <a:r>
                <a:rPr kumimoji="0" lang="en-US" altLang="zh-CN" sz="900" b="1" i="0" u="none" strike="noStrike" cap="none" normalizeH="0" baseline="0" smtClean="0">
                  <a:ln>
                    <a:noFill/>
                  </a:ln>
                  <a:solidFill>
                    <a:schemeClr val="tx1"/>
                  </a:solidFill>
                  <a:effectLst/>
                  <a:latin typeface="Calibri" pitchFamily="34" charset="0"/>
                  <a:ea typeface="宋体" pitchFamily="2" charset="-122"/>
                  <a:cs typeface="宋体" pitchFamily="2" charset="-122"/>
                </a:rPr>
                <a:t>H1</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grpSp>
          <p:nvGrpSpPr>
            <p:cNvPr id="59" name="Group 54"/>
            <p:cNvGrpSpPr>
              <a:grpSpLocks/>
            </p:cNvGrpSpPr>
            <p:nvPr/>
          </p:nvGrpSpPr>
          <p:grpSpPr bwMode="auto">
            <a:xfrm>
              <a:off x="6265" y="1678"/>
              <a:ext cx="1799" cy="219"/>
              <a:chOff x="6265" y="1666"/>
              <a:chExt cx="1799" cy="299"/>
            </a:xfrm>
          </p:grpSpPr>
          <p:sp>
            <p:nvSpPr>
              <p:cNvPr id="85" name="Rectangle 55"/>
              <p:cNvSpPr>
                <a:spLocks noChangeArrowheads="1"/>
              </p:cNvSpPr>
              <p:nvPr/>
            </p:nvSpPr>
            <p:spPr bwMode="auto">
              <a:xfrm>
                <a:off x="6265" y="1667"/>
                <a:ext cx="1799" cy="29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cxnSp>
            <p:nvCxnSpPr>
              <p:cNvPr id="86" name="AutoShape 56"/>
              <p:cNvCxnSpPr>
                <a:cxnSpLocks noChangeShapeType="1"/>
              </p:cNvCxnSpPr>
              <p:nvPr/>
            </p:nvCxnSpPr>
            <p:spPr bwMode="auto">
              <a:xfrm>
                <a:off x="6694" y="1667"/>
                <a:ext cx="1" cy="298"/>
              </a:xfrm>
              <a:prstGeom prst="straightConnector1">
                <a:avLst/>
              </a:prstGeom>
              <a:noFill/>
              <a:ln w="9525">
                <a:solidFill>
                  <a:srgbClr val="000000"/>
                </a:solidFill>
                <a:round/>
                <a:headEnd/>
                <a:tailEnd/>
              </a:ln>
            </p:spPr>
          </p:cxnSp>
          <p:cxnSp>
            <p:nvCxnSpPr>
              <p:cNvPr id="87" name="AutoShape 57"/>
              <p:cNvCxnSpPr>
                <a:cxnSpLocks noChangeShapeType="1"/>
              </p:cNvCxnSpPr>
              <p:nvPr/>
            </p:nvCxnSpPr>
            <p:spPr bwMode="auto">
              <a:xfrm>
                <a:off x="6788" y="1666"/>
                <a:ext cx="1" cy="298"/>
              </a:xfrm>
              <a:prstGeom prst="straightConnector1">
                <a:avLst/>
              </a:prstGeom>
              <a:noFill/>
              <a:ln w="9525">
                <a:solidFill>
                  <a:srgbClr val="000000"/>
                </a:solidFill>
                <a:round/>
                <a:headEnd/>
                <a:tailEnd/>
              </a:ln>
            </p:spPr>
          </p:cxnSp>
        </p:grpSp>
        <p:grpSp>
          <p:nvGrpSpPr>
            <p:cNvPr id="60" name="Group 58"/>
            <p:cNvGrpSpPr>
              <a:grpSpLocks/>
            </p:cNvGrpSpPr>
            <p:nvPr/>
          </p:nvGrpSpPr>
          <p:grpSpPr bwMode="auto">
            <a:xfrm>
              <a:off x="6264" y="2101"/>
              <a:ext cx="1799" cy="223"/>
              <a:chOff x="6264" y="2101"/>
              <a:chExt cx="1799" cy="298"/>
            </a:xfrm>
          </p:grpSpPr>
          <p:sp>
            <p:nvSpPr>
              <p:cNvPr id="82" name="Rectangle 59"/>
              <p:cNvSpPr>
                <a:spLocks noChangeArrowheads="1"/>
              </p:cNvSpPr>
              <p:nvPr/>
            </p:nvSpPr>
            <p:spPr bwMode="auto">
              <a:xfrm>
                <a:off x="6264" y="2101"/>
                <a:ext cx="1799" cy="29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cxnSp>
            <p:nvCxnSpPr>
              <p:cNvPr id="83" name="AutoShape 60"/>
              <p:cNvCxnSpPr>
                <a:cxnSpLocks noChangeShapeType="1"/>
              </p:cNvCxnSpPr>
              <p:nvPr/>
            </p:nvCxnSpPr>
            <p:spPr bwMode="auto">
              <a:xfrm>
                <a:off x="6901" y="2101"/>
                <a:ext cx="1" cy="298"/>
              </a:xfrm>
              <a:prstGeom prst="straightConnector1">
                <a:avLst/>
              </a:prstGeom>
              <a:noFill/>
              <a:ln w="9525">
                <a:solidFill>
                  <a:srgbClr val="000000"/>
                </a:solidFill>
                <a:round/>
                <a:headEnd/>
                <a:tailEnd/>
              </a:ln>
            </p:spPr>
          </p:cxnSp>
          <p:cxnSp>
            <p:nvCxnSpPr>
              <p:cNvPr id="84" name="AutoShape 61"/>
              <p:cNvCxnSpPr>
                <a:cxnSpLocks noChangeShapeType="1"/>
              </p:cNvCxnSpPr>
              <p:nvPr/>
            </p:nvCxnSpPr>
            <p:spPr bwMode="auto">
              <a:xfrm>
                <a:off x="6999" y="2101"/>
                <a:ext cx="1" cy="298"/>
              </a:xfrm>
              <a:prstGeom prst="straightConnector1">
                <a:avLst/>
              </a:prstGeom>
              <a:noFill/>
              <a:ln w="9525">
                <a:solidFill>
                  <a:srgbClr val="000000"/>
                </a:solidFill>
                <a:round/>
                <a:headEnd/>
                <a:tailEnd/>
              </a:ln>
            </p:spPr>
          </p:cxnSp>
        </p:grpSp>
        <p:grpSp>
          <p:nvGrpSpPr>
            <p:cNvPr id="61" name="Group 62"/>
            <p:cNvGrpSpPr>
              <a:grpSpLocks/>
            </p:cNvGrpSpPr>
            <p:nvPr/>
          </p:nvGrpSpPr>
          <p:grpSpPr bwMode="auto">
            <a:xfrm>
              <a:off x="6264" y="2534"/>
              <a:ext cx="1799" cy="223"/>
              <a:chOff x="6264" y="2534"/>
              <a:chExt cx="1799" cy="298"/>
            </a:xfrm>
          </p:grpSpPr>
          <p:sp>
            <p:nvSpPr>
              <p:cNvPr id="79" name="Rectangle 63"/>
              <p:cNvSpPr>
                <a:spLocks noChangeArrowheads="1"/>
              </p:cNvSpPr>
              <p:nvPr/>
            </p:nvSpPr>
            <p:spPr bwMode="auto">
              <a:xfrm>
                <a:off x="6264" y="2534"/>
                <a:ext cx="1799" cy="29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cxnSp>
            <p:nvCxnSpPr>
              <p:cNvPr id="80" name="AutoShape 64"/>
              <p:cNvCxnSpPr>
                <a:cxnSpLocks noChangeShapeType="1"/>
              </p:cNvCxnSpPr>
              <p:nvPr/>
            </p:nvCxnSpPr>
            <p:spPr bwMode="auto">
              <a:xfrm>
                <a:off x="7519" y="2534"/>
                <a:ext cx="1" cy="298"/>
              </a:xfrm>
              <a:prstGeom prst="straightConnector1">
                <a:avLst/>
              </a:prstGeom>
              <a:noFill/>
              <a:ln w="9525">
                <a:solidFill>
                  <a:srgbClr val="000000"/>
                </a:solidFill>
                <a:round/>
                <a:headEnd/>
                <a:tailEnd/>
              </a:ln>
            </p:spPr>
          </p:cxnSp>
          <p:cxnSp>
            <p:nvCxnSpPr>
              <p:cNvPr id="81" name="AutoShape 65"/>
              <p:cNvCxnSpPr>
                <a:cxnSpLocks noChangeShapeType="1"/>
              </p:cNvCxnSpPr>
              <p:nvPr/>
            </p:nvCxnSpPr>
            <p:spPr bwMode="auto">
              <a:xfrm>
                <a:off x="7608" y="2534"/>
                <a:ext cx="1" cy="298"/>
              </a:xfrm>
              <a:prstGeom prst="straightConnector1">
                <a:avLst/>
              </a:prstGeom>
              <a:noFill/>
              <a:ln w="9525">
                <a:solidFill>
                  <a:srgbClr val="000000"/>
                </a:solidFill>
                <a:round/>
                <a:headEnd/>
                <a:tailEnd/>
              </a:ln>
            </p:spPr>
          </p:cxnSp>
        </p:grpSp>
        <p:grpSp>
          <p:nvGrpSpPr>
            <p:cNvPr id="62" name="Group 66"/>
            <p:cNvGrpSpPr>
              <a:grpSpLocks/>
            </p:cNvGrpSpPr>
            <p:nvPr/>
          </p:nvGrpSpPr>
          <p:grpSpPr bwMode="auto">
            <a:xfrm>
              <a:off x="6265" y="1245"/>
              <a:ext cx="1799" cy="211"/>
              <a:chOff x="6265" y="1245"/>
              <a:chExt cx="1799" cy="299"/>
            </a:xfrm>
          </p:grpSpPr>
          <p:sp>
            <p:nvSpPr>
              <p:cNvPr id="76" name="Rectangle 67"/>
              <p:cNvSpPr>
                <a:spLocks noChangeArrowheads="1"/>
              </p:cNvSpPr>
              <p:nvPr/>
            </p:nvSpPr>
            <p:spPr bwMode="auto">
              <a:xfrm>
                <a:off x="6265" y="1246"/>
                <a:ext cx="1799" cy="29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cxnSp>
            <p:nvCxnSpPr>
              <p:cNvPr id="77" name="AutoShape 68"/>
              <p:cNvCxnSpPr>
                <a:cxnSpLocks noChangeShapeType="1"/>
              </p:cNvCxnSpPr>
              <p:nvPr/>
            </p:nvCxnSpPr>
            <p:spPr bwMode="auto">
              <a:xfrm>
                <a:off x="7126" y="1245"/>
                <a:ext cx="1" cy="297"/>
              </a:xfrm>
              <a:prstGeom prst="straightConnector1">
                <a:avLst/>
              </a:prstGeom>
              <a:noFill/>
              <a:ln w="9525">
                <a:solidFill>
                  <a:srgbClr val="000000"/>
                </a:solidFill>
                <a:round/>
                <a:headEnd/>
                <a:tailEnd/>
              </a:ln>
            </p:spPr>
          </p:cxnSp>
          <p:cxnSp>
            <p:nvCxnSpPr>
              <p:cNvPr id="78" name="AutoShape 69"/>
              <p:cNvCxnSpPr>
                <a:cxnSpLocks noChangeShapeType="1"/>
              </p:cNvCxnSpPr>
              <p:nvPr/>
            </p:nvCxnSpPr>
            <p:spPr bwMode="auto">
              <a:xfrm>
                <a:off x="7230" y="1246"/>
                <a:ext cx="1" cy="298"/>
              </a:xfrm>
              <a:prstGeom prst="straightConnector1">
                <a:avLst/>
              </a:prstGeom>
              <a:noFill/>
              <a:ln w="9525">
                <a:solidFill>
                  <a:srgbClr val="000000"/>
                </a:solidFill>
                <a:round/>
                <a:headEnd/>
                <a:tailEnd/>
              </a:ln>
            </p:spPr>
          </p:cxnSp>
        </p:grpSp>
        <p:cxnSp>
          <p:nvCxnSpPr>
            <p:cNvPr id="63" name="AutoShape 70"/>
            <p:cNvCxnSpPr>
              <a:cxnSpLocks noChangeShapeType="1"/>
              <a:stCxn id="76" idx="2"/>
            </p:cNvCxnSpPr>
            <p:nvPr/>
          </p:nvCxnSpPr>
          <p:spPr bwMode="auto">
            <a:xfrm>
              <a:off x="7165" y="1456"/>
              <a:ext cx="6" cy="113"/>
            </a:xfrm>
            <a:prstGeom prst="straightConnector1">
              <a:avLst/>
            </a:prstGeom>
            <a:noFill/>
            <a:ln w="9525">
              <a:solidFill>
                <a:srgbClr val="000000"/>
              </a:solidFill>
              <a:round/>
              <a:headEnd/>
              <a:tailEnd/>
            </a:ln>
          </p:spPr>
        </p:cxnSp>
        <p:cxnSp>
          <p:nvCxnSpPr>
            <p:cNvPr id="64" name="AutoShape 71"/>
            <p:cNvCxnSpPr>
              <a:cxnSpLocks noChangeShapeType="1"/>
            </p:cNvCxnSpPr>
            <p:nvPr/>
          </p:nvCxnSpPr>
          <p:spPr bwMode="auto">
            <a:xfrm flipH="1">
              <a:off x="5621" y="1567"/>
              <a:ext cx="1544" cy="1"/>
            </a:xfrm>
            <a:prstGeom prst="straightConnector1">
              <a:avLst/>
            </a:prstGeom>
            <a:noFill/>
            <a:ln w="9525">
              <a:solidFill>
                <a:srgbClr val="000000"/>
              </a:solidFill>
              <a:round/>
              <a:headEnd/>
              <a:tailEnd/>
            </a:ln>
          </p:spPr>
        </p:cxnSp>
        <p:cxnSp>
          <p:nvCxnSpPr>
            <p:cNvPr id="65" name="AutoShape 72"/>
            <p:cNvCxnSpPr>
              <a:cxnSpLocks noChangeShapeType="1"/>
            </p:cNvCxnSpPr>
            <p:nvPr/>
          </p:nvCxnSpPr>
          <p:spPr bwMode="auto">
            <a:xfrm flipH="1">
              <a:off x="5612" y="1569"/>
              <a:ext cx="9" cy="1491"/>
            </a:xfrm>
            <a:prstGeom prst="straightConnector1">
              <a:avLst/>
            </a:prstGeom>
            <a:noFill/>
            <a:ln w="9525">
              <a:solidFill>
                <a:srgbClr val="000000"/>
              </a:solidFill>
              <a:round/>
              <a:headEnd/>
              <a:tailEnd type="triangle" w="med" len="med"/>
            </a:ln>
          </p:spPr>
        </p:cxnSp>
        <p:cxnSp>
          <p:nvCxnSpPr>
            <p:cNvPr id="66" name="AutoShape 73"/>
            <p:cNvCxnSpPr>
              <a:cxnSpLocks noChangeShapeType="1"/>
            </p:cNvCxnSpPr>
            <p:nvPr/>
          </p:nvCxnSpPr>
          <p:spPr bwMode="auto">
            <a:xfrm>
              <a:off x="6736" y="1883"/>
              <a:ext cx="6" cy="113"/>
            </a:xfrm>
            <a:prstGeom prst="straightConnector1">
              <a:avLst/>
            </a:prstGeom>
            <a:noFill/>
            <a:ln w="9525">
              <a:solidFill>
                <a:srgbClr val="000000"/>
              </a:solidFill>
              <a:round/>
              <a:headEnd/>
              <a:tailEnd/>
            </a:ln>
          </p:spPr>
        </p:cxnSp>
        <p:cxnSp>
          <p:nvCxnSpPr>
            <p:cNvPr id="67" name="AutoShape 74"/>
            <p:cNvCxnSpPr>
              <a:cxnSpLocks noChangeShapeType="1"/>
            </p:cNvCxnSpPr>
            <p:nvPr/>
          </p:nvCxnSpPr>
          <p:spPr bwMode="auto">
            <a:xfrm flipH="1">
              <a:off x="5736" y="1995"/>
              <a:ext cx="1000" cy="1"/>
            </a:xfrm>
            <a:prstGeom prst="straightConnector1">
              <a:avLst/>
            </a:prstGeom>
            <a:noFill/>
            <a:ln w="9525">
              <a:solidFill>
                <a:srgbClr val="000000"/>
              </a:solidFill>
              <a:round/>
              <a:headEnd/>
              <a:tailEnd/>
            </a:ln>
          </p:spPr>
        </p:cxnSp>
        <p:cxnSp>
          <p:nvCxnSpPr>
            <p:cNvPr id="68" name="AutoShape 75"/>
            <p:cNvCxnSpPr>
              <a:cxnSpLocks noChangeShapeType="1"/>
            </p:cNvCxnSpPr>
            <p:nvPr/>
          </p:nvCxnSpPr>
          <p:spPr bwMode="auto">
            <a:xfrm>
              <a:off x="5736" y="2012"/>
              <a:ext cx="1" cy="1048"/>
            </a:xfrm>
            <a:prstGeom prst="straightConnector1">
              <a:avLst/>
            </a:prstGeom>
            <a:noFill/>
            <a:ln w="9525">
              <a:solidFill>
                <a:srgbClr val="000000"/>
              </a:solidFill>
              <a:round/>
              <a:headEnd/>
              <a:tailEnd type="triangle" w="med" len="med"/>
            </a:ln>
          </p:spPr>
        </p:cxnSp>
        <p:cxnSp>
          <p:nvCxnSpPr>
            <p:cNvPr id="69" name="AutoShape 76"/>
            <p:cNvCxnSpPr>
              <a:cxnSpLocks noChangeShapeType="1"/>
            </p:cNvCxnSpPr>
            <p:nvPr/>
          </p:nvCxnSpPr>
          <p:spPr bwMode="auto">
            <a:xfrm>
              <a:off x="6950" y="2320"/>
              <a:ext cx="6" cy="113"/>
            </a:xfrm>
            <a:prstGeom prst="straightConnector1">
              <a:avLst/>
            </a:prstGeom>
            <a:noFill/>
            <a:ln w="9525">
              <a:solidFill>
                <a:srgbClr val="000000"/>
              </a:solidFill>
              <a:round/>
              <a:headEnd/>
              <a:tailEnd/>
            </a:ln>
          </p:spPr>
        </p:cxnSp>
        <p:cxnSp>
          <p:nvCxnSpPr>
            <p:cNvPr id="70" name="AutoShape 77"/>
            <p:cNvCxnSpPr>
              <a:cxnSpLocks noChangeShapeType="1"/>
            </p:cNvCxnSpPr>
            <p:nvPr/>
          </p:nvCxnSpPr>
          <p:spPr bwMode="auto">
            <a:xfrm>
              <a:off x="7555" y="2757"/>
              <a:ext cx="6" cy="113"/>
            </a:xfrm>
            <a:prstGeom prst="straightConnector1">
              <a:avLst/>
            </a:prstGeom>
            <a:noFill/>
            <a:ln w="9525">
              <a:solidFill>
                <a:srgbClr val="000000"/>
              </a:solidFill>
              <a:round/>
              <a:headEnd/>
              <a:tailEnd/>
            </a:ln>
          </p:spPr>
        </p:cxnSp>
        <p:cxnSp>
          <p:nvCxnSpPr>
            <p:cNvPr id="71" name="AutoShape 78"/>
            <p:cNvCxnSpPr>
              <a:cxnSpLocks noChangeShapeType="1"/>
            </p:cNvCxnSpPr>
            <p:nvPr/>
          </p:nvCxnSpPr>
          <p:spPr bwMode="auto">
            <a:xfrm flipH="1">
              <a:off x="5847" y="2433"/>
              <a:ext cx="1103" cy="1"/>
            </a:xfrm>
            <a:prstGeom prst="straightConnector1">
              <a:avLst/>
            </a:prstGeom>
            <a:noFill/>
            <a:ln w="9525">
              <a:solidFill>
                <a:srgbClr val="000000"/>
              </a:solidFill>
              <a:round/>
              <a:headEnd/>
              <a:tailEnd/>
            </a:ln>
          </p:spPr>
        </p:cxnSp>
        <p:cxnSp>
          <p:nvCxnSpPr>
            <p:cNvPr id="72" name="AutoShape 79"/>
            <p:cNvCxnSpPr>
              <a:cxnSpLocks noChangeShapeType="1"/>
            </p:cNvCxnSpPr>
            <p:nvPr/>
          </p:nvCxnSpPr>
          <p:spPr bwMode="auto">
            <a:xfrm>
              <a:off x="5846" y="2437"/>
              <a:ext cx="1" cy="623"/>
            </a:xfrm>
            <a:prstGeom prst="straightConnector1">
              <a:avLst/>
            </a:prstGeom>
            <a:noFill/>
            <a:ln w="9525">
              <a:solidFill>
                <a:srgbClr val="000000"/>
              </a:solidFill>
              <a:round/>
              <a:headEnd/>
              <a:tailEnd type="triangle" w="med" len="med"/>
            </a:ln>
          </p:spPr>
        </p:cxnSp>
        <p:cxnSp>
          <p:nvCxnSpPr>
            <p:cNvPr id="73" name="AutoShape 80"/>
            <p:cNvCxnSpPr>
              <a:cxnSpLocks noChangeShapeType="1"/>
            </p:cNvCxnSpPr>
            <p:nvPr/>
          </p:nvCxnSpPr>
          <p:spPr bwMode="auto">
            <a:xfrm flipH="1">
              <a:off x="5963" y="2870"/>
              <a:ext cx="1592" cy="1"/>
            </a:xfrm>
            <a:prstGeom prst="straightConnector1">
              <a:avLst/>
            </a:prstGeom>
            <a:noFill/>
            <a:ln w="9525">
              <a:solidFill>
                <a:srgbClr val="000000"/>
              </a:solidFill>
              <a:round/>
              <a:headEnd/>
              <a:tailEnd/>
            </a:ln>
          </p:spPr>
        </p:cxnSp>
        <p:cxnSp>
          <p:nvCxnSpPr>
            <p:cNvPr id="74" name="AutoShape 81"/>
            <p:cNvCxnSpPr>
              <a:cxnSpLocks noChangeShapeType="1"/>
            </p:cNvCxnSpPr>
            <p:nvPr/>
          </p:nvCxnSpPr>
          <p:spPr bwMode="auto">
            <a:xfrm>
              <a:off x="5962" y="2871"/>
              <a:ext cx="1" cy="189"/>
            </a:xfrm>
            <a:prstGeom prst="straightConnector1">
              <a:avLst/>
            </a:prstGeom>
            <a:noFill/>
            <a:ln w="9525">
              <a:solidFill>
                <a:srgbClr val="000000"/>
              </a:solidFill>
              <a:round/>
              <a:headEnd/>
              <a:tailEnd type="triangle" w="med" len="med"/>
            </a:ln>
          </p:spPr>
        </p:cxnSp>
        <p:pic>
          <p:nvPicPr>
            <p:cNvPr id="75" name="Picture 82" descr="QQ截图20131209141112"/>
            <p:cNvPicPr>
              <a:picLocks noChangeAspect="1" noChangeArrowheads="1"/>
            </p:cNvPicPr>
            <p:nvPr/>
          </p:nvPicPr>
          <p:blipFill>
            <a:blip r:embed="rId11" cstate="print"/>
            <a:srcRect/>
            <a:stretch>
              <a:fillRect/>
            </a:stretch>
          </p:blipFill>
          <p:spPr bwMode="auto">
            <a:xfrm>
              <a:off x="5291" y="3137"/>
              <a:ext cx="756" cy="519"/>
            </a:xfrm>
            <a:prstGeom prst="rect">
              <a:avLst/>
            </a:prstGeom>
            <a:noFill/>
          </p:spPr>
        </p:pic>
      </p:grpSp>
      <p:sp>
        <p:nvSpPr>
          <p:cNvPr id="88" name="TextBox 3"/>
          <p:cNvSpPr txBox="1">
            <a:spLocks noChangeArrowheads="1"/>
          </p:cNvSpPr>
          <p:nvPr/>
        </p:nvSpPr>
        <p:spPr bwMode="auto">
          <a:xfrm>
            <a:off x="472186" y="6033607"/>
            <a:ext cx="4206194" cy="82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197" tIns="41100" rIns="82197" bIns="41100">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eaLnBrk="1"/>
            <a:r>
              <a:rPr lang="en-US" sz="1600" i="1" dirty="0">
                <a:solidFill>
                  <a:srgbClr val="000000"/>
                </a:solidFill>
              </a:rPr>
              <a:t>Figure. </a:t>
            </a:r>
            <a:r>
              <a:rPr lang="en-US" sz="1600" i="1" dirty="0" smtClean="0">
                <a:solidFill>
                  <a:srgbClr val="000000"/>
                </a:solidFill>
              </a:rPr>
              <a:t>Conceptual view of the programmable online indexing &amp; querying using multiple index</a:t>
            </a:r>
            <a:endParaRPr lang="en-US" sz="1600" i="1" dirty="0">
              <a:solidFill>
                <a:srgbClr val="000000"/>
              </a:solidFill>
            </a:endParaRPr>
          </a:p>
        </p:txBody>
      </p:sp>
      <p:sp>
        <p:nvSpPr>
          <p:cNvPr id="89" name="TextBox 3"/>
          <p:cNvSpPr txBox="1">
            <a:spLocks noChangeArrowheads="1"/>
          </p:cNvSpPr>
          <p:nvPr/>
        </p:nvSpPr>
        <p:spPr bwMode="auto">
          <a:xfrm>
            <a:off x="5303513" y="5878811"/>
            <a:ext cx="3657559" cy="57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197" tIns="41100" rIns="82197" bIns="41100">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eaLnBrk="1"/>
            <a:r>
              <a:rPr lang="en-US" sz="1600" i="1" dirty="0">
                <a:solidFill>
                  <a:srgbClr val="000000"/>
                </a:solidFill>
              </a:rPr>
              <a:t>Figure. </a:t>
            </a:r>
            <a:r>
              <a:rPr lang="en-US" sz="1600" i="1" dirty="0" smtClean="0">
                <a:solidFill>
                  <a:srgbClr val="000000"/>
                </a:solidFill>
              </a:rPr>
              <a:t>Value-based online index and query framework using </a:t>
            </a:r>
            <a:r>
              <a:rPr lang="en-US" sz="1600" i="1" dirty="0" err="1" smtClean="0">
                <a:solidFill>
                  <a:srgbClr val="000000"/>
                </a:solidFill>
              </a:rPr>
              <a:t>FastBit</a:t>
            </a:r>
            <a:endParaRPr lang="en-US" sz="1600" i="1" dirty="0">
              <a:solidFill>
                <a:srgbClr val="000000"/>
              </a:solidFill>
            </a:endParaRPr>
          </a:p>
        </p:txBody>
      </p:sp>
    </p:spTree>
    <p:extLst>
      <p:ext uri="{BB962C8B-B14F-4D97-AF65-F5344CB8AC3E}">
        <p14:creationId xmlns:p14="http://schemas.microsoft.com/office/powerpoint/2010/main" val="1364265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TASSL\IPDPS15\Tong\latex\fig\workflow.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45070" y="1284688"/>
            <a:ext cx="6711208" cy="275859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973014" y="4101899"/>
            <a:ext cx="7848600" cy="7310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lstStyle>
            <a:lvl1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1pPr>
            <a:lvl2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2pPr>
            <a:lvl3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3pPr>
            <a:lvl4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4pPr>
            <a:lvl5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9pPr>
          </a:lstStyle>
          <a:p>
            <a:pPr>
              <a:spcAft>
                <a:spcPts val="663"/>
              </a:spcAft>
            </a:pPr>
            <a:r>
              <a:rPr lang="en-US" sz="1600" i="1" dirty="0" smtClean="0">
                <a:solidFill>
                  <a:schemeClr val="tx1"/>
                </a:solidFill>
                <a:latin typeface="Arial"/>
                <a:cs typeface="Arial"/>
              </a:rPr>
              <a:t>Fig. Conceptual framework for realizing multi-tiered staging for coupled data-intensive simulation workflows.</a:t>
            </a:r>
            <a:endParaRPr lang="en-US" sz="1600" i="1" dirty="0">
              <a:solidFill>
                <a:schemeClr val="tx1"/>
              </a:solidFill>
              <a:latin typeface="Arial"/>
              <a:cs typeface="Arial"/>
            </a:endParaRPr>
          </a:p>
        </p:txBody>
      </p:sp>
      <p:sp>
        <p:nvSpPr>
          <p:cNvPr id="5" name="Title 3"/>
          <p:cNvSpPr txBox="1">
            <a:spLocks/>
          </p:cNvSpPr>
          <p:nvPr/>
        </p:nvSpPr>
        <p:spPr>
          <a:xfrm>
            <a:off x="445477" y="490812"/>
            <a:ext cx="8206154" cy="8810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cs typeface="Arial"/>
              </a:rPr>
              <a:t>Multi-tiered Data Staging </a:t>
            </a:r>
            <a:r>
              <a:rPr lang="en-US" sz="2400" b="1" dirty="0" smtClean="0">
                <a:cs typeface="Arial"/>
              </a:rPr>
              <a:t>with Autonomic </a:t>
            </a:r>
          </a:p>
          <a:p>
            <a:r>
              <a:rPr lang="en-US" sz="2400" b="1" dirty="0" smtClean="0">
                <a:latin typeface="Arial"/>
                <a:cs typeface="Arial"/>
              </a:rPr>
              <a:t>Data Placement Adaptation – Overview (IPDPS’15)</a:t>
            </a:r>
          </a:p>
        </p:txBody>
      </p:sp>
      <p:sp>
        <p:nvSpPr>
          <p:cNvPr id="6" name="Text Box 2"/>
          <p:cNvSpPr txBox="1">
            <a:spLocks noChangeArrowheads="1"/>
          </p:cNvSpPr>
          <p:nvPr/>
        </p:nvSpPr>
        <p:spPr bwMode="auto">
          <a:xfrm>
            <a:off x="319742" y="4790014"/>
            <a:ext cx="8534400" cy="197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lstStyle>
            <a:lvl1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1pPr>
            <a:lvl2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2pPr>
            <a:lvl3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3pPr>
            <a:lvl4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4pPr>
            <a:lvl5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9pPr>
          </a:lstStyle>
          <a:p>
            <a:pPr marL="342900" indent="-342900">
              <a:buFont typeface="Arial" pitchFamily="34" charset="0"/>
              <a:buChar char="•"/>
              <a:defRPr/>
            </a:pPr>
            <a:r>
              <a:rPr lang="en-US" sz="2000" b="1" dirty="0" smtClean="0">
                <a:solidFill>
                  <a:schemeClr val="tx1"/>
                </a:solidFill>
                <a:latin typeface="Arial"/>
                <a:ea typeface="ＭＳ Ｐゴシック" charset="0"/>
                <a:cs typeface="Arial"/>
              </a:rPr>
              <a:t>A multi-tiered data staging approach that uses both DRAM and SSD to support data-intensive simulation workflows with large data coupling requirements.</a:t>
            </a:r>
          </a:p>
          <a:p>
            <a:pPr>
              <a:defRPr/>
            </a:pPr>
            <a:endParaRPr lang="en-US" sz="2000" b="1" dirty="0" smtClean="0">
              <a:solidFill>
                <a:schemeClr val="tx1"/>
              </a:solidFill>
              <a:latin typeface="Arial"/>
              <a:ea typeface="ＭＳ Ｐゴシック" charset="0"/>
              <a:cs typeface="Arial"/>
            </a:endParaRPr>
          </a:p>
          <a:p>
            <a:pPr marL="342900" indent="-342900">
              <a:buFont typeface="Arial" pitchFamily="34" charset="0"/>
              <a:buChar char="•"/>
              <a:defRPr/>
            </a:pPr>
            <a:r>
              <a:rPr lang="en-US" sz="2000" b="1" dirty="0" smtClean="0">
                <a:solidFill>
                  <a:schemeClr val="tx1"/>
                </a:solidFill>
                <a:latin typeface="Arial"/>
                <a:ea typeface="ＭＳ Ｐゴシック" charset="0"/>
                <a:cs typeface="Arial"/>
              </a:rPr>
              <a:t>Efficient application-aware data placement mechanism that leverages user provided data access pattern information</a:t>
            </a:r>
            <a:endParaRPr lang="en-US" sz="2000" dirty="0" smtClean="0">
              <a:solidFill>
                <a:schemeClr val="tx1"/>
              </a:solidFill>
              <a:latin typeface="Arial"/>
              <a:ea typeface="ＭＳ Ｐゴシック" charset="0"/>
              <a:cs typeface="Arial"/>
            </a:endParaRPr>
          </a:p>
        </p:txBody>
      </p:sp>
    </p:spTree>
    <p:extLst>
      <p:ext uri="{BB962C8B-B14F-4D97-AF65-F5344CB8AC3E}">
        <p14:creationId xmlns:p14="http://schemas.microsoft.com/office/powerpoint/2010/main" val="1135949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09600"/>
            <a:ext cx="8229600" cy="624864"/>
          </a:xfrm>
        </p:spPr>
        <p:txBody>
          <a:bodyPr/>
          <a:lstStyle/>
          <a:p>
            <a:pPr algn="ctr"/>
            <a:r>
              <a:rPr lang="en-US" b="1" dirty="0" smtClean="0"/>
              <a:t>Data Staging-as-a-Service</a:t>
            </a:r>
            <a:endParaRPr lang="en-US" b="1" dirty="0"/>
          </a:p>
        </p:txBody>
      </p:sp>
      <p:sp>
        <p:nvSpPr>
          <p:cNvPr id="5" name="Content Placeholder 4"/>
          <p:cNvSpPr>
            <a:spLocks noGrp="1"/>
          </p:cNvSpPr>
          <p:nvPr>
            <p:ph idx="1"/>
          </p:nvPr>
        </p:nvSpPr>
        <p:spPr>
          <a:xfrm>
            <a:off x="0" y="1234464"/>
            <a:ext cx="9144000" cy="2376381"/>
          </a:xfrm>
        </p:spPr>
        <p:txBody>
          <a:bodyPr/>
          <a:lstStyle/>
          <a:p>
            <a:r>
              <a:rPr lang="en-US" sz="2400" dirty="0" smtClean="0">
                <a:solidFill>
                  <a:schemeClr val="tx1"/>
                </a:solidFill>
              </a:rPr>
              <a:t>Persistent </a:t>
            </a:r>
            <a:r>
              <a:rPr lang="en-US" sz="2400" dirty="0">
                <a:solidFill>
                  <a:schemeClr val="tx1"/>
                </a:solidFill>
              </a:rPr>
              <a:t>staging servers run as a service  and allow coupled applications join, progress and leave the shared space </a:t>
            </a:r>
            <a:r>
              <a:rPr lang="en-US" sz="2400" dirty="0" smtClean="0">
                <a:solidFill>
                  <a:schemeClr val="tx1"/>
                </a:solidFill>
              </a:rPr>
              <a:t>independently</a:t>
            </a:r>
          </a:p>
          <a:p>
            <a:pPr lvl="1"/>
            <a:r>
              <a:rPr lang="en-US" sz="2000" dirty="0">
                <a:solidFill>
                  <a:schemeClr val="tx1"/>
                </a:solidFill>
              </a:rPr>
              <a:t>Example: FEM-AMR workflow using </a:t>
            </a:r>
            <a:r>
              <a:rPr lang="en-US" sz="2000" dirty="0" err="1">
                <a:solidFill>
                  <a:schemeClr val="tx1"/>
                </a:solidFill>
              </a:rPr>
              <a:t>DataSpaces</a:t>
            </a:r>
            <a:r>
              <a:rPr lang="en-US" sz="2000" dirty="0">
                <a:solidFill>
                  <a:schemeClr val="tx1"/>
                </a:solidFill>
              </a:rPr>
              <a:t>-as-a-service </a:t>
            </a:r>
          </a:p>
          <a:p>
            <a:pPr marL="1142538" lvl="2" indent="-285571" defTabSz="456915" fontAlgn="auto">
              <a:spcBef>
                <a:spcPts val="0"/>
              </a:spcBef>
              <a:spcAft>
                <a:spcPts val="0"/>
              </a:spcAft>
              <a:buFont typeface="Arial"/>
              <a:buChar char="•"/>
            </a:pPr>
            <a:r>
              <a:rPr lang="en-US" sz="1800" dirty="0">
                <a:solidFill>
                  <a:srgbClr val="000000"/>
                </a:solidFill>
                <a:latin typeface="Arial"/>
              </a:rPr>
              <a:t>Allow multiple AMR codes to be dynamically plugged in and read Grid/</a:t>
            </a:r>
            <a:r>
              <a:rPr lang="en-US" sz="1800" dirty="0" err="1">
                <a:solidFill>
                  <a:srgbClr val="000000"/>
                </a:solidFill>
                <a:latin typeface="Arial"/>
              </a:rPr>
              <a:t>GridField</a:t>
            </a:r>
            <a:r>
              <a:rPr lang="en-US" sz="1800" dirty="0">
                <a:solidFill>
                  <a:srgbClr val="000000"/>
                </a:solidFill>
                <a:latin typeface="Arial"/>
              </a:rPr>
              <a:t> data as FEM progresses</a:t>
            </a:r>
          </a:p>
          <a:p>
            <a:pPr marL="1142538" lvl="2" indent="-285571" defTabSz="456915" fontAlgn="auto">
              <a:spcBef>
                <a:spcPts val="0"/>
              </a:spcBef>
              <a:spcAft>
                <a:spcPts val="0"/>
              </a:spcAft>
              <a:buFont typeface="Arial"/>
              <a:buChar char="•"/>
            </a:pPr>
            <a:r>
              <a:rPr lang="en-US" sz="1800" dirty="0">
                <a:solidFill>
                  <a:schemeClr val="tx1"/>
                </a:solidFill>
              </a:rPr>
              <a:t>Support </a:t>
            </a:r>
            <a:r>
              <a:rPr lang="en-US" sz="1800" dirty="0">
                <a:solidFill>
                  <a:srgbClr val="000000"/>
                </a:solidFill>
                <a:latin typeface="Arial"/>
              </a:rPr>
              <a:t>in-memory data coupling between FEM and AMR </a:t>
            </a:r>
            <a:r>
              <a:rPr lang="en-US" sz="1800" dirty="0" smtClean="0">
                <a:solidFill>
                  <a:srgbClr val="000000"/>
                </a:solidFill>
                <a:latin typeface="Arial"/>
              </a:rPr>
              <a:t>code</a:t>
            </a:r>
            <a:endParaRPr lang="en-US" sz="1800" dirty="0">
              <a:solidFill>
                <a:schemeClr val="tx1"/>
              </a:solidFill>
            </a:endParaRPr>
          </a:p>
        </p:txBody>
      </p:sp>
      <p:sp>
        <p:nvSpPr>
          <p:cNvPr id="91" name="Cloud 90"/>
          <p:cNvSpPr/>
          <p:nvPr/>
        </p:nvSpPr>
        <p:spPr>
          <a:xfrm>
            <a:off x="3592708" y="3822255"/>
            <a:ext cx="2171426" cy="182878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err="1" smtClean="0">
                <a:solidFill>
                  <a:schemeClr val="tx1"/>
                </a:solidFill>
              </a:rPr>
              <a:t>DataSpaces</a:t>
            </a:r>
            <a:endParaRPr lang="en-US" sz="1600" b="1" dirty="0">
              <a:solidFill>
                <a:schemeClr val="tx1"/>
              </a:solidFill>
            </a:endParaRPr>
          </a:p>
        </p:txBody>
      </p:sp>
      <p:sp>
        <p:nvSpPr>
          <p:cNvPr id="92" name="Right Arrow 91"/>
          <p:cNvSpPr/>
          <p:nvPr/>
        </p:nvSpPr>
        <p:spPr bwMode="auto">
          <a:xfrm>
            <a:off x="2678318" y="3913694"/>
            <a:ext cx="1097268" cy="822951"/>
          </a:xfrm>
          <a:prstGeom prs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algn="ctr" eaLnBrk="0" hangingPunct="0"/>
            <a:r>
              <a:rPr lang="en-US" sz="1200" b="1" dirty="0" smtClean="0">
                <a:solidFill>
                  <a:prstClr val="black"/>
                </a:solidFill>
                <a:latin typeface="Arial" pitchFamily="-111" charset="0"/>
                <a:ea typeface="ＭＳ Ｐゴシック" pitchFamily="-111" charset="-128"/>
                <a:cs typeface="ＭＳ Ｐゴシック" pitchFamily="-111" charset="-128"/>
              </a:rPr>
              <a:t>Grid</a:t>
            </a:r>
          </a:p>
          <a:p>
            <a:pPr algn="ctr" eaLnBrk="0" hangingPunct="0"/>
            <a:r>
              <a:rPr lang="en-US" sz="1200" b="1" dirty="0" err="1" smtClean="0">
                <a:solidFill>
                  <a:prstClr val="black"/>
                </a:solidFill>
                <a:latin typeface="Arial" pitchFamily="-111" charset="0"/>
                <a:ea typeface="ＭＳ Ｐゴシック" pitchFamily="-111" charset="-128"/>
                <a:cs typeface="ＭＳ Ｐゴシック" pitchFamily="-111" charset="-128"/>
              </a:rPr>
              <a:t>GridField</a:t>
            </a:r>
            <a:endParaRPr lang="en-US" sz="1200" b="1" dirty="0">
              <a:solidFill>
                <a:prstClr val="black"/>
              </a:solidFill>
              <a:latin typeface="Arial" pitchFamily="-111" charset="0"/>
              <a:ea typeface="ＭＳ Ｐゴシック" pitchFamily="-111" charset="-128"/>
              <a:cs typeface="ＭＳ Ｐゴシック" pitchFamily="-111" charset="-128"/>
            </a:endParaRPr>
          </a:p>
        </p:txBody>
      </p:sp>
      <p:sp>
        <p:nvSpPr>
          <p:cNvPr id="93" name="Rounded Rectangle 92"/>
          <p:cNvSpPr/>
          <p:nvPr/>
        </p:nvSpPr>
        <p:spPr bwMode="auto">
          <a:xfrm>
            <a:off x="758099" y="4001464"/>
            <a:ext cx="1828780" cy="1463024"/>
          </a:xfrm>
          <a:prstGeom prst="round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algn="ctr" eaLnBrk="0" hangingPunct="0"/>
            <a:endParaRPr lang="en-US" sz="2000" b="1" dirty="0" smtClean="0">
              <a:solidFill>
                <a:prstClr val="black"/>
              </a:solidFill>
              <a:latin typeface="Calibri"/>
              <a:ea typeface="ＭＳ Ｐゴシック" pitchFamily="-111" charset="-128"/>
              <a:cs typeface="Calibri"/>
            </a:endParaRPr>
          </a:p>
          <a:p>
            <a:pPr algn="ctr" eaLnBrk="0" hangingPunct="0"/>
            <a:r>
              <a:rPr lang="en-US" sz="2000" b="1" dirty="0" smtClean="0">
                <a:solidFill>
                  <a:prstClr val="black"/>
                </a:solidFill>
                <a:latin typeface="Calibri"/>
                <a:ea typeface="ＭＳ Ｐゴシック" pitchFamily="-111" charset="-128"/>
                <a:cs typeface="Calibri"/>
              </a:rPr>
              <a:t>FEM</a:t>
            </a:r>
          </a:p>
        </p:txBody>
      </p:sp>
      <p:sp>
        <p:nvSpPr>
          <p:cNvPr id="94" name="Rounded Rectangle 93"/>
          <p:cNvSpPr/>
          <p:nvPr/>
        </p:nvSpPr>
        <p:spPr bwMode="auto">
          <a:xfrm>
            <a:off x="6650962" y="4001464"/>
            <a:ext cx="1879452" cy="1417203"/>
          </a:xfrm>
          <a:prstGeom prst="roundRect">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algn="ctr" eaLnBrk="0" hangingPunct="0"/>
            <a:endParaRPr lang="en-US" sz="2000" b="1" dirty="0" smtClean="0">
              <a:solidFill>
                <a:prstClr val="black"/>
              </a:solidFill>
              <a:latin typeface="Calibri"/>
              <a:ea typeface="ＭＳ Ｐゴシック" pitchFamily="-111" charset="-128"/>
              <a:cs typeface="Calibri"/>
            </a:endParaRPr>
          </a:p>
          <a:p>
            <a:pPr algn="ctr" eaLnBrk="0" hangingPunct="0"/>
            <a:r>
              <a:rPr lang="en-US" sz="2000" b="1" dirty="0" smtClean="0">
                <a:solidFill>
                  <a:prstClr val="black"/>
                </a:solidFill>
                <a:latin typeface="Calibri"/>
                <a:ea typeface="ＭＳ Ｐゴシック" pitchFamily="-111" charset="-128"/>
                <a:cs typeface="Calibri"/>
              </a:rPr>
              <a:t>AMR</a:t>
            </a:r>
          </a:p>
          <a:p>
            <a:pPr algn="ctr" eaLnBrk="0" hangingPunct="0"/>
            <a:endParaRPr lang="en-US" sz="1400" b="1" dirty="0">
              <a:solidFill>
                <a:prstClr val="black"/>
              </a:solidFill>
              <a:latin typeface="Calibri"/>
              <a:cs typeface="Calibri"/>
            </a:endParaRPr>
          </a:p>
        </p:txBody>
      </p:sp>
      <p:sp>
        <p:nvSpPr>
          <p:cNvPr id="95" name="Right Arrow 94"/>
          <p:cNvSpPr/>
          <p:nvPr/>
        </p:nvSpPr>
        <p:spPr bwMode="auto">
          <a:xfrm flipH="1">
            <a:off x="2586879" y="4645205"/>
            <a:ext cx="1188707" cy="822951"/>
          </a:xfrm>
          <a:prstGeom prs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algn="ctr" eaLnBrk="0" hangingPunct="0"/>
            <a:r>
              <a:rPr lang="en-US" sz="1200" b="1" dirty="0" err="1" smtClean="0">
                <a:solidFill>
                  <a:prstClr val="black"/>
                </a:solidFill>
                <a:latin typeface="Arial" pitchFamily="-111" charset="0"/>
                <a:ea typeface="ＭＳ Ｐゴシック" pitchFamily="-111" charset="-128"/>
                <a:cs typeface="ＭＳ Ｐゴシック" pitchFamily="-111" charset="-128"/>
              </a:rPr>
              <a:t>pGrid</a:t>
            </a:r>
            <a:endParaRPr lang="en-US" sz="1200" b="1" dirty="0" smtClean="0">
              <a:solidFill>
                <a:prstClr val="black"/>
              </a:solidFill>
              <a:latin typeface="Arial" pitchFamily="-111" charset="0"/>
              <a:ea typeface="ＭＳ Ｐゴシック" pitchFamily="-111" charset="-128"/>
              <a:cs typeface="ＭＳ Ｐゴシック" pitchFamily="-111" charset="-128"/>
            </a:endParaRPr>
          </a:p>
          <a:p>
            <a:pPr algn="ctr" eaLnBrk="0" hangingPunct="0"/>
            <a:r>
              <a:rPr lang="en-US" sz="1200" b="1" dirty="0" err="1" smtClean="0">
                <a:solidFill>
                  <a:prstClr val="black"/>
                </a:solidFill>
                <a:latin typeface="Arial" pitchFamily="-111" charset="0"/>
                <a:ea typeface="ＭＳ Ｐゴシック" pitchFamily="-111" charset="-128"/>
                <a:cs typeface="ＭＳ Ｐゴシック" pitchFamily="-111" charset="-128"/>
              </a:rPr>
              <a:t>pGridField</a:t>
            </a:r>
            <a:endParaRPr lang="en-US" sz="1200" b="1" dirty="0">
              <a:solidFill>
                <a:prstClr val="black"/>
              </a:solidFill>
              <a:latin typeface="Arial" pitchFamily="-111" charset="0"/>
              <a:ea typeface="ＭＳ Ｐゴシック" pitchFamily="-111" charset="-128"/>
              <a:cs typeface="ＭＳ Ｐゴシック" pitchFamily="-111" charset="-128"/>
            </a:endParaRPr>
          </a:p>
        </p:txBody>
      </p:sp>
      <p:sp>
        <p:nvSpPr>
          <p:cNvPr id="96" name="Right Arrow 95"/>
          <p:cNvSpPr/>
          <p:nvPr/>
        </p:nvSpPr>
        <p:spPr bwMode="auto">
          <a:xfrm>
            <a:off x="5512927" y="3913694"/>
            <a:ext cx="1097268" cy="822951"/>
          </a:xfrm>
          <a:prstGeom prs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algn="ctr" eaLnBrk="0" hangingPunct="0"/>
            <a:r>
              <a:rPr lang="en-US" sz="1200" b="1" dirty="0" smtClean="0">
                <a:solidFill>
                  <a:prstClr val="black"/>
                </a:solidFill>
                <a:latin typeface="Arial" pitchFamily="-111" charset="0"/>
                <a:ea typeface="ＭＳ Ｐゴシック" pitchFamily="-111" charset="-128"/>
                <a:cs typeface="ＭＳ Ｐゴシック" pitchFamily="-111" charset="-128"/>
              </a:rPr>
              <a:t>Grid</a:t>
            </a:r>
          </a:p>
          <a:p>
            <a:pPr algn="ctr" eaLnBrk="0" hangingPunct="0"/>
            <a:r>
              <a:rPr lang="en-US" sz="1200" b="1" dirty="0" err="1" smtClean="0">
                <a:solidFill>
                  <a:prstClr val="black"/>
                </a:solidFill>
                <a:latin typeface="Arial" pitchFamily="-111" charset="0"/>
                <a:ea typeface="ＭＳ Ｐゴシック" pitchFamily="-111" charset="-128"/>
                <a:cs typeface="ＭＳ Ｐゴシック" pitchFamily="-111" charset="-128"/>
              </a:rPr>
              <a:t>GridField</a:t>
            </a:r>
            <a:endParaRPr lang="en-US" sz="1200" b="1" dirty="0">
              <a:solidFill>
                <a:prstClr val="black"/>
              </a:solidFill>
              <a:latin typeface="Arial" pitchFamily="-111" charset="0"/>
              <a:ea typeface="ＭＳ Ｐゴシック" pitchFamily="-111" charset="-128"/>
              <a:cs typeface="ＭＳ Ｐゴシック" pitchFamily="-111" charset="-128"/>
            </a:endParaRPr>
          </a:p>
        </p:txBody>
      </p:sp>
      <p:sp>
        <p:nvSpPr>
          <p:cNvPr id="97" name="Right Arrow 96"/>
          <p:cNvSpPr/>
          <p:nvPr/>
        </p:nvSpPr>
        <p:spPr bwMode="auto">
          <a:xfrm flipH="1">
            <a:off x="5421488" y="4645206"/>
            <a:ext cx="1188707" cy="822951"/>
          </a:xfrm>
          <a:prstGeom prs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algn="ctr" eaLnBrk="0" hangingPunct="0"/>
            <a:r>
              <a:rPr lang="en-US" sz="1200" b="1" dirty="0" err="1" smtClean="0">
                <a:solidFill>
                  <a:prstClr val="black"/>
                </a:solidFill>
                <a:latin typeface="Arial" pitchFamily="-111" charset="0"/>
                <a:ea typeface="ＭＳ Ｐゴシック" pitchFamily="-111" charset="-128"/>
                <a:cs typeface="ＭＳ Ｐゴシック" pitchFamily="-111" charset="-128"/>
              </a:rPr>
              <a:t>pGrid</a:t>
            </a:r>
            <a:endParaRPr lang="en-US" sz="1200" b="1" dirty="0" smtClean="0">
              <a:solidFill>
                <a:prstClr val="black"/>
              </a:solidFill>
              <a:latin typeface="Arial" pitchFamily="-111" charset="0"/>
              <a:ea typeface="ＭＳ Ｐゴシック" pitchFamily="-111" charset="-128"/>
              <a:cs typeface="ＭＳ Ｐゴシック" pitchFamily="-111" charset="-128"/>
            </a:endParaRPr>
          </a:p>
          <a:p>
            <a:pPr algn="ctr" eaLnBrk="0" hangingPunct="0"/>
            <a:r>
              <a:rPr lang="en-US" sz="1200" b="1" dirty="0" err="1" smtClean="0">
                <a:solidFill>
                  <a:prstClr val="black"/>
                </a:solidFill>
                <a:latin typeface="Arial" pitchFamily="-111" charset="0"/>
                <a:ea typeface="ＭＳ Ｐゴシック" pitchFamily="-111" charset="-128"/>
                <a:cs typeface="ＭＳ Ｐゴシック" pitchFamily="-111" charset="-128"/>
              </a:rPr>
              <a:t>pGridField</a:t>
            </a:r>
            <a:endParaRPr lang="en-US" sz="1200" b="1" dirty="0">
              <a:solidFill>
                <a:prstClr val="black"/>
              </a:solidFill>
              <a:latin typeface="Arial" pitchFamily="-111" charset="0"/>
              <a:ea typeface="ＭＳ Ｐゴシック" pitchFamily="-111" charset="-128"/>
              <a:cs typeface="ＭＳ Ｐゴシック" pitchFamily="-111" charset="-128"/>
            </a:endParaRPr>
          </a:p>
        </p:txBody>
      </p:sp>
      <p:sp>
        <p:nvSpPr>
          <p:cNvPr id="2" name="Rectangle 1"/>
          <p:cNvSpPr/>
          <p:nvPr/>
        </p:nvSpPr>
        <p:spPr>
          <a:xfrm>
            <a:off x="145396" y="5520138"/>
            <a:ext cx="3372427" cy="1077218"/>
          </a:xfrm>
          <a:prstGeom prst="rect">
            <a:avLst/>
          </a:prstGeom>
        </p:spPr>
        <p:txBody>
          <a:bodyPr wrap="square">
            <a:spAutoFit/>
          </a:bodyPr>
          <a:lstStyle/>
          <a:p>
            <a:r>
              <a:rPr lang="en-US" sz="1600" i="1" dirty="0" smtClean="0">
                <a:solidFill>
                  <a:prstClr val="black"/>
                </a:solidFill>
                <a:latin typeface="Arial"/>
              </a:rPr>
              <a:t>FEM: model </a:t>
            </a:r>
            <a:r>
              <a:rPr lang="en-US" sz="1600" i="1" dirty="0">
                <a:solidFill>
                  <a:prstClr val="black"/>
                </a:solidFill>
                <a:latin typeface="Arial"/>
              </a:rPr>
              <a:t>uniform 3D mesh of near-realistic engineering problems such as heat-transfer, fluid flow and phase transformation </a:t>
            </a:r>
            <a:endParaRPr lang="en-US" sz="1600" i="1" dirty="0"/>
          </a:p>
        </p:txBody>
      </p:sp>
      <p:sp>
        <p:nvSpPr>
          <p:cNvPr id="3" name="Rectangle 2"/>
          <p:cNvSpPr/>
          <p:nvPr/>
        </p:nvSpPr>
        <p:spPr>
          <a:xfrm>
            <a:off x="5915783" y="5406318"/>
            <a:ext cx="3175166" cy="1077218"/>
          </a:xfrm>
          <a:prstGeom prst="rect">
            <a:avLst/>
          </a:prstGeom>
        </p:spPr>
        <p:txBody>
          <a:bodyPr wrap="square">
            <a:spAutoFit/>
          </a:bodyPr>
          <a:lstStyle/>
          <a:p>
            <a:pPr marL="456917" lvl="1" defTabSz="456915" fontAlgn="auto">
              <a:spcBef>
                <a:spcPts val="0"/>
              </a:spcBef>
              <a:spcAft>
                <a:spcPts val="0"/>
              </a:spcAft>
            </a:pPr>
            <a:r>
              <a:rPr lang="en-US" sz="1600" i="1" dirty="0">
                <a:solidFill>
                  <a:prstClr val="black"/>
                </a:solidFill>
                <a:latin typeface="Arial"/>
              </a:rPr>
              <a:t>AMR: localize areas of interest where the physics is </a:t>
            </a:r>
            <a:r>
              <a:rPr lang="en-US" sz="1600" i="1" dirty="0" smtClean="0">
                <a:solidFill>
                  <a:prstClr val="black"/>
                </a:solidFill>
                <a:latin typeface="Arial"/>
              </a:rPr>
              <a:t>important to </a:t>
            </a:r>
            <a:r>
              <a:rPr lang="en-US" sz="1600" i="1" dirty="0">
                <a:solidFill>
                  <a:prstClr val="black"/>
                </a:solidFill>
                <a:latin typeface="Arial"/>
              </a:rPr>
              <a:t>allow </a:t>
            </a:r>
            <a:r>
              <a:rPr lang="en-US" sz="1600" i="1" dirty="0"/>
              <a:t>truly realistic simulations </a:t>
            </a:r>
            <a:endParaRPr lang="en-US" sz="1600" i="1" dirty="0">
              <a:solidFill>
                <a:prstClr val="black"/>
              </a:solidFill>
              <a:latin typeface="Arial"/>
            </a:endParaRPr>
          </a:p>
        </p:txBody>
      </p:sp>
    </p:spTree>
    <p:extLst>
      <p:ext uri="{BB962C8B-B14F-4D97-AF65-F5344CB8AC3E}">
        <p14:creationId xmlns:p14="http://schemas.microsoft.com/office/powerpoint/2010/main" val="3873872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grpSp>
        <p:nvGrpSpPr>
          <p:cNvPr id="2" name="Group 1"/>
          <p:cNvGrpSpPr/>
          <p:nvPr/>
        </p:nvGrpSpPr>
        <p:grpSpPr>
          <a:xfrm>
            <a:off x="1146662" y="3920619"/>
            <a:ext cx="6479064" cy="2757768"/>
            <a:chOff x="1343906" y="5325901"/>
            <a:chExt cx="6269489" cy="2546121"/>
          </a:xfrm>
        </p:grpSpPr>
        <p:sp>
          <p:nvSpPr>
            <p:cNvPr id="119" name="Shape 119"/>
            <p:cNvSpPr/>
            <p:nvPr/>
          </p:nvSpPr>
          <p:spPr>
            <a:xfrm>
              <a:off x="2051273" y="5650223"/>
              <a:ext cx="4738725" cy="2221799"/>
            </a:xfrm>
            <a:prstGeom prst="roundRect">
              <a:avLst>
                <a:gd name="adj" fmla="val 50000"/>
              </a:avLst>
            </a:prstGeom>
            <a:noFill/>
            <a:ln w="19050" cap="flat">
              <a:solidFill>
                <a:schemeClr val="dk2"/>
              </a:solidFill>
              <a:prstDash val="dot"/>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400" kern="0">
                <a:solidFill>
                  <a:srgbClr val="000000"/>
                </a:solidFill>
                <a:latin typeface="Arial"/>
                <a:ea typeface="Arial"/>
                <a:cs typeface="Arial"/>
                <a:sym typeface="Arial"/>
                <a:rtl val="0"/>
              </a:endParaRPr>
            </a:p>
          </p:txBody>
        </p:sp>
        <p:sp>
          <p:nvSpPr>
            <p:cNvPr id="122" name="Shape 122"/>
            <p:cNvSpPr txBox="1"/>
            <p:nvPr/>
          </p:nvSpPr>
          <p:spPr>
            <a:xfrm>
              <a:off x="1343906" y="6226141"/>
              <a:ext cx="745200" cy="371400"/>
            </a:xfrm>
            <a:prstGeom prst="rect">
              <a:avLst/>
            </a:prstGeom>
            <a:noFill/>
            <a:ln>
              <a:noFill/>
            </a:ln>
          </p:spPr>
          <p:txBody>
            <a:bodyPr lIns="91425" tIns="91425" rIns="91425" bIns="91425" anchor="t" anchorCtr="0">
              <a:noAutofit/>
            </a:bodyPr>
            <a:lstStyle/>
            <a:p>
              <a:pPr algn="ctr" fontAlgn="auto">
                <a:spcBef>
                  <a:spcPts val="0"/>
                </a:spcBef>
                <a:spcAft>
                  <a:spcPts val="0"/>
                </a:spcAft>
              </a:pPr>
              <a:r>
                <a:rPr lang="en-US" sz="1000" kern="0">
                  <a:solidFill>
                    <a:srgbClr val="000000"/>
                  </a:solidFill>
                  <a:latin typeface="Arial"/>
                  <a:ea typeface="Arial"/>
                  <a:cs typeface="Arial"/>
                  <a:sym typeface="Arial"/>
                  <a:rtl val="0"/>
                </a:rPr>
                <a:t>get()/sub()</a:t>
              </a:r>
            </a:p>
          </p:txBody>
        </p:sp>
        <p:sp>
          <p:nvSpPr>
            <p:cNvPr id="123" name="Shape 123"/>
            <p:cNvSpPr txBox="1"/>
            <p:nvPr/>
          </p:nvSpPr>
          <p:spPr>
            <a:xfrm>
              <a:off x="6845916" y="6145756"/>
              <a:ext cx="712349" cy="432599"/>
            </a:xfrm>
            <a:prstGeom prst="rect">
              <a:avLst/>
            </a:prstGeom>
            <a:noFill/>
            <a:ln>
              <a:noFill/>
            </a:ln>
          </p:spPr>
          <p:txBody>
            <a:bodyPr lIns="91425" tIns="91425" rIns="91425" bIns="91425" anchor="t" anchorCtr="0">
              <a:noAutofit/>
            </a:bodyPr>
            <a:lstStyle/>
            <a:p>
              <a:pPr algn="ctr" fontAlgn="auto">
                <a:spcBef>
                  <a:spcPts val="0"/>
                </a:spcBef>
                <a:spcAft>
                  <a:spcPts val="0"/>
                </a:spcAft>
              </a:pPr>
              <a:r>
                <a:rPr lang="en-US" sz="1000" kern="0">
                  <a:solidFill>
                    <a:srgbClr val="000000"/>
                  </a:solidFill>
                  <a:latin typeface="Arial"/>
                  <a:ea typeface="Arial"/>
                  <a:cs typeface="Arial"/>
                  <a:sym typeface="Arial"/>
                  <a:rtl val="0"/>
                </a:rPr>
                <a:t>put()/pub()</a:t>
              </a:r>
            </a:p>
          </p:txBody>
        </p:sp>
        <p:sp>
          <p:nvSpPr>
            <p:cNvPr id="124" name="Shape 124"/>
            <p:cNvSpPr/>
            <p:nvPr/>
          </p:nvSpPr>
          <p:spPr>
            <a:xfrm>
              <a:off x="2083055" y="5981151"/>
              <a:ext cx="1815291" cy="1627451"/>
            </a:xfrm>
            <a:prstGeom prst="cloud">
              <a:avLst/>
            </a:prstGeom>
            <a:noFill/>
            <a:ln w="19050" cap="flat">
              <a:solidFill>
                <a:srgbClr val="666666"/>
              </a:solidFill>
              <a:prstDash val="solid"/>
              <a:round/>
              <a:headEnd type="none" w="med" len="med"/>
              <a:tailEnd type="none" w="med" len="med"/>
            </a:ln>
          </p:spPr>
          <p:txBody>
            <a:bodyPr lIns="91425" tIns="91425" rIns="91425" bIns="91425" anchor="ctr" anchorCtr="0">
              <a:noAutofit/>
            </a:bodyPr>
            <a:lstStyle/>
            <a:p>
              <a:pPr algn="ctr" fontAlgn="auto">
                <a:spcBef>
                  <a:spcPts val="0"/>
                </a:spcBef>
                <a:spcAft>
                  <a:spcPts val="0"/>
                </a:spcAft>
              </a:pPr>
              <a:r>
                <a:rPr lang="en-US" sz="1000" kern="0">
                  <a:solidFill>
                    <a:srgbClr val="000000"/>
                  </a:solidFill>
                  <a:latin typeface="Arial"/>
                  <a:ea typeface="Arial"/>
                  <a:cs typeface="Arial"/>
                  <a:sym typeface="Arial"/>
                  <a:rtl val="0"/>
                </a:rPr>
                <a:t>ADIOS/</a:t>
              </a:r>
            </a:p>
            <a:p>
              <a:pPr algn="ctr" fontAlgn="auto">
                <a:spcBef>
                  <a:spcPts val="0"/>
                </a:spcBef>
                <a:spcAft>
                  <a:spcPts val="0"/>
                </a:spcAft>
              </a:pPr>
              <a:r>
                <a:rPr lang="en-US" sz="1000" kern="0">
                  <a:solidFill>
                    <a:srgbClr val="000000"/>
                  </a:solidFill>
                  <a:latin typeface="Arial"/>
                  <a:ea typeface="Arial"/>
                  <a:cs typeface="Arial"/>
                  <a:sym typeface="Arial"/>
                  <a:rtl val="0"/>
                </a:rPr>
                <a:t>Dataspaces</a:t>
              </a:r>
            </a:p>
          </p:txBody>
        </p:sp>
        <p:sp>
          <p:nvSpPr>
            <p:cNvPr id="125" name="Shape 125"/>
            <p:cNvSpPr/>
            <p:nvPr/>
          </p:nvSpPr>
          <p:spPr>
            <a:xfrm>
              <a:off x="4903601" y="5981151"/>
              <a:ext cx="1815291" cy="1627451"/>
            </a:xfrm>
            <a:prstGeom prst="cloud">
              <a:avLst/>
            </a:prstGeom>
            <a:noFill/>
            <a:ln w="19050" cap="flat">
              <a:solidFill>
                <a:srgbClr val="666666"/>
              </a:solidFill>
              <a:prstDash val="solid"/>
              <a:round/>
              <a:headEnd type="none" w="med" len="med"/>
              <a:tailEnd type="none" w="med" len="med"/>
            </a:ln>
          </p:spPr>
          <p:txBody>
            <a:bodyPr lIns="91425" tIns="91425" rIns="91425" bIns="91425" anchor="ctr" anchorCtr="0">
              <a:noAutofit/>
            </a:bodyPr>
            <a:lstStyle/>
            <a:p>
              <a:pPr algn="ctr" fontAlgn="auto">
                <a:spcBef>
                  <a:spcPts val="0"/>
                </a:spcBef>
                <a:spcAft>
                  <a:spcPts val="0"/>
                </a:spcAft>
              </a:pPr>
              <a:r>
                <a:rPr lang="en-US" sz="1000" kern="0">
                  <a:solidFill>
                    <a:srgbClr val="000000"/>
                  </a:solidFill>
                  <a:latin typeface="Arial"/>
                  <a:ea typeface="Arial"/>
                  <a:cs typeface="Arial"/>
                  <a:sym typeface="Arial"/>
                  <a:rtl val="0"/>
                </a:rPr>
                <a:t>ADIOS/</a:t>
              </a:r>
            </a:p>
            <a:p>
              <a:pPr algn="ctr" fontAlgn="auto">
                <a:spcBef>
                  <a:spcPts val="0"/>
                </a:spcBef>
                <a:spcAft>
                  <a:spcPts val="0"/>
                </a:spcAft>
              </a:pPr>
              <a:r>
                <a:rPr lang="en-US" sz="1000" kern="0">
                  <a:solidFill>
                    <a:srgbClr val="000000"/>
                  </a:solidFill>
                  <a:latin typeface="Arial"/>
                  <a:ea typeface="Arial"/>
                  <a:cs typeface="Arial"/>
                  <a:sym typeface="Arial"/>
                  <a:rtl val="0"/>
                </a:rPr>
                <a:t>Dataspaces</a:t>
              </a:r>
            </a:p>
          </p:txBody>
        </p:sp>
        <p:sp>
          <p:nvSpPr>
            <p:cNvPr id="126" name="Shape 126"/>
            <p:cNvSpPr/>
            <p:nvPr/>
          </p:nvSpPr>
          <p:spPr>
            <a:xfrm>
              <a:off x="6883945" y="5433570"/>
              <a:ext cx="729450" cy="531600"/>
            </a:xfrm>
            <a:prstGeom prst="roundRect">
              <a:avLst>
                <a:gd name="adj" fmla="val 16667"/>
              </a:avLst>
            </a:prstGeom>
            <a:noFill/>
            <a:ln w="19050" cap="flat">
              <a:solidFill>
                <a:srgbClr val="666666"/>
              </a:solidFill>
              <a:prstDash val="solid"/>
              <a:round/>
              <a:headEnd type="none" w="med" len="med"/>
              <a:tailEnd type="none" w="med" len="med"/>
            </a:ln>
          </p:spPr>
          <p:txBody>
            <a:bodyPr lIns="91425" tIns="91425" rIns="91425" bIns="91425" anchor="ctr" anchorCtr="0">
              <a:noAutofit/>
            </a:bodyPr>
            <a:lstStyle/>
            <a:p>
              <a:pPr algn="ctr" fontAlgn="auto">
                <a:spcBef>
                  <a:spcPts val="0"/>
                </a:spcBef>
                <a:spcAft>
                  <a:spcPts val="0"/>
                </a:spcAft>
              </a:pPr>
              <a:r>
                <a:rPr lang="en-US" sz="1400" kern="0">
                  <a:solidFill>
                    <a:srgbClr val="000000"/>
                  </a:solidFill>
                  <a:latin typeface="Arial"/>
                  <a:ea typeface="Arial"/>
                  <a:cs typeface="Arial"/>
                  <a:sym typeface="Arial"/>
                  <a:rtl val="0"/>
                </a:rPr>
                <a:t>App</a:t>
              </a:r>
            </a:p>
          </p:txBody>
        </p:sp>
        <p:sp>
          <p:nvSpPr>
            <p:cNvPr id="127" name="Shape 127"/>
            <p:cNvSpPr/>
            <p:nvPr/>
          </p:nvSpPr>
          <p:spPr>
            <a:xfrm>
              <a:off x="1372356" y="5500433"/>
              <a:ext cx="729450" cy="531600"/>
            </a:xfrm>
            <a:prstGeom prst="roundRect">
              <a:avLst>
                <a:gd name="adj" fmla="val 16667"/>
              </a:avLst>
            </a:prstGeom>
            <a:noFill/>
            <a:ln w="19050" cap="flat">
              <a:solidFill>
                <a:srgbClr val="666666"/>
              </a:solidFill>
              <a:prstDash val="solid"/>
              <a:round/>
              <a:headEnd type="none" w="med" len="med"/>
              <a:tailEnd type="none" w="med" len="med"/>
            </a:ln>
          </p:spPr>
          <p:txBody>
            <a:bodyPr lIns="91425" tIns="91425" rIns="91425" bIns="91425" anchor="ctr" anchorCtr="0">
              <a:noAutofit/>
            </a:bodyPr>
            <a:lstStyle/>
            <a:p>
              <a:pPr algn="ctr" fontAlgn="auto">
                <a:spcBef>
                  <a:spcPts val="0"/>
                </a:spcBef>
                <a:spcAft>
                  <a:spcPts val="0"/>
                </a:spcAft>
              </a:pPr>
              <a:r>
                <a:rPr lang="en-US" sz="1400" kern="0" dirty="0">
                  <a:solidFill>
                    <a:srgbClr val="000000"/>
                  </a:solidFill>
                  <a:latin typeface="Arial"/>
                  <a:ea typeface="Arial"/>
                  <a:cs typeface="Arial"/>
                  <a:sym typeface="Arial"/>
                  <a:rtl val="0"/>
                </a:rPr>
                <a:t>App</a:t>
              </a:r>
            </a:p>
          </p:txBody>
        </p:sp>
        <p:sp>
          <p:nvSpPr>
            <p:cNvPr id="128" name="Shape 128"/>
            <p:cNvSpPr/>
            <p:nvPr/>
          </p:nvSpPr>
          <p:spPr>
            <a:xfrm>
              <a:off x="3443441" y="6935893"/>
              <a:ext cx="196425" cy="281999"/>
            </a:xfrm>
            <a:prstGeom prst="ellipse">
              <a:avLst/>
            </a:prstGeom>
            <a:solidFill>
              <a:srgbClr val="000000"/>
            </a:solidFill>
            <a:ln w="19050" cap="flat">
              <a:solidFill>
                <a:srgbClr val="44546A"/>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400" kern="0">
                <a:solidFill>
                  <a:srgbClr val="000000"/>
                </a:solidFill>
                <a:latin typeface="Arial"/>
                <a:ea typeface="Arial"/>
                <a:cs typeface="Arial"/>
                <a:sym typeface="Arial"/>
                <a:rtl val="0"/>
              </a:endParaRPr>
            </a:p>
          </p:txBody>
        </p:sp>
        <p:sp>
          <p:nvSpPr>
            <p:cNvPr id="129" name="Shape 129"/>
            <p:cNvSpPr/>
            <p:nvPr/>
          </p:nvSpPr>
          <p:spPr>
            <a:xfrm>
              <a:off x="3558167" y="6231178"/>
              <a:ext cx="196425" cy="281999"/>
            </a:xfrm>
            <a:prstGeom prst="ellipse">
              <a:avLst/>
            </a:prstGeom>
            <a:solidFill>
              <a:srgbClr val="FFFFFF"/>
            </a:solidFill>
            <a:ln w="19050" cap="flat">
              <a:solidFill>
                <a:srgbClr val="44546A"/>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400" kern="0">
                <a:solidFill>
                  <a:srgbClr val="000000"/>
                </a:solidFill>
                <a:latin typeface="Arial"/>
                <a:ea typeface="Arial"/>
                <a:cs typeface="Arial"/>
                <a:sym typeface="Arial"/>
                <a:rtl val="0"/>
              </a:endParaRPr>
            </a:p>
          </p:txBody>
        </p:sp>
        <p:cxnSp>
          <p:nvCxnSpPr>
            <p:cNvPr id="130" name="Shape 130"/>
            <p:cNvCxnSpPr>
              <a:stCxn id="127" idx="3"/>
              <a:endCxn id="129" idx="3"/>
            </p:cNvCxnSpPr>
            <p:nvPr/>
          </p:nvCxnSpPr>
          <p:spPr>
            <a:xfrm>
              <a:off x="2101807" y="5766233"/>
              <a:ext cx="1485224" cy="705600"/>
            </a:xfrm>
            <a:prstGeom prst="curvedConnector4">
              <a:avLst>
                <a:gd name="adj1" fmla="val 49028"/>
                <a:gd name="adj2" fmla="val 139607"/>
              </a:avLst>
            </a:prstGeom>
            <a:noFill/>
            <a:ln w="19050" cap="flat">
              <a:solidFill>
                <a:schemeClr val="dk2"/>
              </a:solidFill>
              <a:prstDash val="dash"/>
              <a:round/>
              <a:headEnd type="triangle" w="lg" len="lg"/>
              <a:tailEnd type="triangle" w="lg" len="lg"/>
            </a:ln>
          </p:spPr>
        </p:cxnSp>
        <p:sp>
          <p:nvSpPr>
            <p:cNvPr id="131" name="Shape 131"/>
            <p:cNvSpPr/>
            <p:nvPr/>
          </p:nvSpPr>
          <p:spPr>
            <a:xfrm>
              <a:off x="5163545" y="6231178"/>
              <a:ext cx="196425" cy="281999"/>
            </a:xfrm>
            <a:prstGeom prst="ellipse">
              <a:avLst/>
            </a:prstGeom>
            <a:solidFill>
              <a:srgbClr val="FFFFFF"/>
            </a:solidFill>
            <a:ln w="19050" cap="flat">
              <a:solidFill>
                <a:srgbClr val="44546A"/>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400" kern="0">
                <a:solidFill>
                  <a:srgbClr val="000000"/>
                </a:solidFill>
                <a:latin typeface="Arial"/>
                <a:ea typeface="Arial"/>
                <a:cs typeface="Arial"/>
                <a:sym typeface="Arial"/>
                <a:rtl val="0"/>
              </a:endParaRPr>
            </a:p>
          </p:txBody>
        </p:sp>
        <p:cxnSp>
          <p:nvCxnSpPr>
            <p:cNvPr id="132" name="Shape 132"/>
            <p:cNvCxnSpPr>
              <a:stCxn id="129" idx="6"/>
              <a:endCxn id="131" idx="2"/>
            </p:cNvCxnSpPr>
            <p:nvPr/>
          </p:nvCxnSpPr>
          <p:spPr>
            <a:xfrm>
              <a:off x="3754592" y="6372175"/>
              <a:ext cx="1408950" cy="0"/>
            </a:xfrm>
            <a:prstGeom prst="straightConnector1">
              <a:avLst/>
            </a:prstGeom>
            <a:noFill/>
            <a:ln w="19050" cap="flat">
              <a:solidFill>
                <a:schemeClr val="dk2"/>
              </a:solidFill>
              <a:prstDash val="dash"/>
              <a:round/>
              <a:headEnd type="triangle" w="lg" len="lg"/>
              <a:tailEnd type="triangle" w="lg" len="lg"/>
            </a:ln>
          </p:spPr>
        </p:cxnSp>
        <p:sp>
          <p:nvSpPr>
            <p:cNvPr id="133" name="Shape 133"/>
            <p:cNvSpPr/>
            <p:nvPr/>
          </p:nvSpPr>
          <p:spPr>
            <a:xfrm>
              <a:off x="5008126" y="6935893"/>
              <a:ext cx="196425" cy="281999"/>
            </a:xfrm>
            <a:prstGeom prst="ellipse">
              <a:avLst/>
            </a:prstGeom>
            <a:solidFill>
              <a:srgbClr val="000000"/>
            </a:solidFill>
            <a:ln w="19050" cap="flat">
              <a:solidFill>
                <a:srgbClr val="44546A"/>
              </a:solidFill>
              <a:prstDash val="solid"/>
              <a:round/>
              <a:headEnd type="none" w="med" len="med"/>
              <a:tailEnd type="none" w="med" len="med"/>
            </a:ln>
          </p:spPr>
          <p:txBody>
            <a:bodyPr lIns="91425" tIns="91425" rIns="91425" bIns="91425" anchor="ctr" anchorCtr="0">
              <a:noAutofit/>
            </a:bodyPr>
            <a:lstStyle/>
            <a:p>
              <a:pPr fontAlgn="auto">
                <a:spcBef>
                  <a:spcPts val="0"/>
                </a:spcBef>
                <a:spcAft>
                  <a:spcPts val="0"/>
                </a:spcAft>
              </a:pPr>
              <a:endParaRPr sz="1400" kern="0">
                <a:solidFill>
                  <a:srgbClr val="000000"/>
                </a:solidFill>
                <a:latin typeface="Arial"/>
                <a:ea typeface="Arial"/>
                <a:cs typeface="Arial"/>
                <a:sym typeface="Arial"/>
                <a:rtl val="0"/>
              </a:endParaRPr>
            </a:p>
          </p:txBody>
        </p:sp>
        <p:cxnSp>
          <p:nvCxnSpPr>
            <p:cNvPr id="134" name="Shape 134"/>
            <p:cNvCxnSpPr>
              <a:stCxn id="126" idx="1"/>
              <a:endCxn id="131" idx="6"/>
            </p:cNvCxnSpPr>
            <p:nvPr/>
          </p:nvCxnSpPr>
          <p:spPr>
            <a:xfrm flipH="1">
              <a:off x="5360021" y="5699370"/>
              <a:ext cx="1523925" cy="672900"/>
            </a:xfrm>
            <a:prstGeom prst="curvedConnector3">
              <a:avLst>
                <a:gd name="adj1" fmla="val 50002"/>
              </a:avLst>
            </a:prstGeom>
            <a:noFill/>
            <a:ln w="19050" cap="flat">
              <a:solidFill>
                <a:schemeClr val="dk2"/>
              </a:solidFill>
              <a:prstDash val="dash"/>
              <a:round/>
              <a:headEnd type="triangle" w="lg" len="lg"/>
              <a:tailEnd type="triangle" w="lg" len="lg"/>
            </a:ln>
          </p:spPr>
        </p:cxnSp>
        <p:sp>
          <p:nvSpPr>
            <p:cNvPr id="135" name="Shape 135"/>
            <p:cNvSpPr txBox="1"/>
            <p:nvPr/>
          </p:nvSpPr>
          <p:spPr>
            <a:xfrm>
              <a:off x="4098522" y="5967151"/>
              <a:ext cx="721124" cy="458100"/>
            </a:xfrm>
            <a:prstGeom prst="rect">
              <a:avLst/>
            </a:prstGeom>
            <a:noFill/>
            <a:ln>
              <a:noFill/>
            </a:ln>
          </p:spPr>
          <p:txBody>
            <a:bodyPr lIns="91425" tIns="91425" rIns="91425" bIns="91425" anchor="t" anchorCtr="0">
              <a:noAutofit/>
            </a:bodyPr>
            <a:lstStyle/>
            <a:p>
              <a:pPr algn="ctr" fontAlgn="auto">
                <a:spcBef>
                  <a:spcPts val="0"/>
                </a:spcBef>
                <a:spcAft>
                  <a:spcPts val="0"/>
                </a:spcAft>
              </a:pPr>
              <a:r>
                <a:rPr lang="en-US" sz="1000" kern="0">
                  <a:solidFill>
                    <a:srgbClr val="000000"/>
                  </a:solidFill>
                  <a:latin typeface="Arial"/>
                  <a:ea typeface="Arial"/>
                  <a:cs typeface="Arial"/>
                  <a:sym typeface="Arial"/>
                  <a:rtl val="0"/>
                </a:rPr>
                <a:t>TCP/IP</a:t>
              </a:r>
            </a:p>
          </p:txBody>
        </p:sp>
        <p:cxnSp>
          <p:nvCxnSpPr>
            <p:cNvPr id="136" name="Shape 136"/>
            <p:cNvCxnSpPr>
              <a:stCxn id="127" idx="2"/>
            </p:cNvCxnSpPr>
            <p:nvPr/>
          </p:nvCxnSpPr>
          <p:spPr>
            <a:xfrm>
              <a:off x="1737081" y="6032033"/>
              <a:ext cx="712350" cy="852600"/>
            </a:xfrm>
            <a:prstGeom prst="straightConnector1">
              <a:avLst/>
            </a:prstGeom>
            <a:noFill/>
            <a:ln w="19050" cap="flat">
              <a:solidFill>
                <a:srgbClr val="666666"/>
              </a:solidFill>
              <a:prstDash val="solid"/>
              <a:round/>
              <a:headEnd type="triangle" w="lg" len="lg"/>
              <a:tailEnd type="none" w="lg" len="lg"/>
            </a:ln>
          </p:spPr>
        </p:cxnSp>
        <p:cxnSp>
          <p:nvCxnSpPr>
            <p:cNvPr id="137" name="Shape 137"/>
            <p:cNvCxnSpPr>
              <a:stCxn id="128" idx="6"/>
              <a:endCxn id="133" idx="2"/>
            </p:cNvCxnSpPr>
            <p:nvPr/>
          </p:nvCxnSpPr>
          <p:spPr>
            <a:xfrm>
              <a:off x="3639866" y="7076890"/>
              <a:ext cx="1368225" cy="0"/>
            </a:xfrm>
            <a:prstGeom prst="straightConnector1">
              <a:avLst/>
            </a:prstGeom>
            <a:noFill/>
            <a:ln w="19050" cap="flat">
              <a:solidFill>
                <a:srgbClr val="666666"/>
              </a:solidFill>
              <a:prstDash val="solid"/>
              <a:round/>
              <a:headEnd type="none" w="lg" len="lg"/>
              <a:tailEnd type="none" w="lg" len="lg"/>
            </a:ln>
          </p:spPr>
        </p:cxnSp>
        <p:sp>
          <p:nvSpPr>
            <p:cNvPr id="138" name="Shape 138"/>
            <p:cNvSpPr txBox="1"/>
            <p:nvPr/>
          </p:nvSpPr>
          <p:spPr>
            <a:xfrm>
              <a:off x="3970603" y="6977839"/>
              <a:ext cx="721124" cy="458100"/>
            </a:xfrm>
            <a:prstGeom prst="rect">
              <a:avLst/>
            </a:prstGeom>
            <a:noFill/>
            <a:ln>
              <a:noFill/>
            </a:ln>
          </p:spPr>
          <p:txBody>
            <a:bodyPr lIns="91425" tIns="91425" rIns="91425" bIns="91425" anchor="t" anchorCtr="0">
              <a:noAutofit/>
            </a:bodyPr>
            <a:lstStyle/>
            <a:p>
              <a:pPr algn="ctr" fontAlgn="auto">
                <a:spcBef>
                  <a:spcPts val="0"/>
                </a:spcBef>
                <a:spcAft>
                  <a:spcPts val="0"/>
                </a:spcAft>
              </a:pPr>
              <a:r>
                <a:rPr lang="en-US" sz="1000" kern="0">
                  <a:solidFill>
                    <a:srgbClr val="000000"/>
                  </a:solidFill>
                  <a:latin typeface="Arial"/>
                  <a:ea typeface="Arial"/>
                  <a:cs typeface="Arial"/>
                  <a:sym typeface="Arial"/>
                  <a:rtl val="0"/>
                </a:rPr>
                <a:t>RDMA, Gridftp</a:t>
              </a:r>
            </a:p>
          </p:txBody>
        </p:sp>
        <p:cxnSp>
          <p:nvCxnSpPr>
            <p:cNvPr id="139" name="Shape 139"/>
            <p:cNvCxnSpPr>
              <a:endCxn id="126" idx="2"/>
            </p:cNvCxnSpPr>
            <p:nvPr/>
          </p:nvCxnSpPr>
          <p:spPr>
            <a:xfrm rot="10800000" flipH="1">
              <a:off x="6383995" y="5965170"/>
              <a:ext cx="864675" cy="660000"/>
            </a:xfrm>
            <a:prstGeom prst="straightConnector1">
              <a:avLst/>
            </a:prstGeom>
            <a:noFill/>
            <a:ln w="19050" cap="flat">
              <a:solidFill>
                <a:srgbClr val="666666"/>
              </a:solidFill>
              <a:prstDash val="solid"/>
              <a:round/>
              <a:headEnd type="triangle" w="lg" len="lg"/>
              <a:tailEnd type="none" w="lg" len="lg"/>
            </a:ln>
          </p:spPr>
        </p:cxnSp>
        <p:cxnSp>
          <p:nvCxnSpPr>
            <p:cNvPr id="140" name="Shape 140"/>
            <p:cNvCxnSpPr>
              <a:endCxn id="128" idx="2"/>
            </p:cNvCxnSpPr>
            <p:nvPr/>
          </p:nvCxnSpPr>
          <p:spPr>
            <a:xfrm rot="10800000" flipH="1">
              <a:off x="2941690" y="7076890"/>
              <a:ext cx="501750" cy="137700"/>
            </a:xfrm>
            <a:prstGeom prst="straightConnector1">
              <a:avLst/>
            </a:prstGeom>
            <a:noFill/>
            <a:ln w="19050" cap="flat">
              <a:solidFill>
                <a:srgbClr val="666666"/>
              </a:solidFill>
              <a:prstDash val="solid"/>
              <a:round/>
              <a:headEnd type="triangle" w="lg" len="lg"/>
              <a:tailEnd type="none" w="lg" len="lg"/>
            </a:ln>
          </p:spPr>
        </p:cxnSp>
        <p:cxnSp>
          <p:nvCxnSpPr>
            <p:cNvPr id="141" name="Shape 141"/>
            <p:cNvCxnSpPr>
              <a:stCxn id="133" idx="6"/>
            </p:cNvCxnSpPr>
            <p:nvPr/>
          </p:nvCxnSpPr>
          <p:spPr>
            <a:xfrm rot="10800000" flipH="1">
              <a:off x="5204551" y="6991090"/>
              <a:ext cx="399825" cy="85800"/>
            </a:xfrm>
            <a:prstGeom prst="straightConnector1">
              <a:avLst/>
            </a:prstGeom>
            <a:noFill/>
            <a:ln w="19050" cap="flat">
              <a:solidFill>
                <a:srgbClr val="666666"/>
              </a:solidFill>
              <a:prstDash val="solid"/>
              <a:round/>
              <a:headEnd type="triangle" w="lg" len="lg"/>
              <a:tailEnd type="none" w="lg" len="lg"/>
            </a:ln>
          </p:spPr>
        </p:cxnSp>
        <p:sp>
          <p:nvSpPr>
            <p:cNvPr id="142" name="Shape 142"/>
            <p:cNvSpPr txBox="1"/>
            <p:nvPr/>
          </p:nvSpPr>
          <p:spPr>
            <a:xfrm>
              <a:off x="4918498" y="5605514"/>
              <a:ext cx="721124" cy="458100"/>
            </a:xfrm>
            <a:prstGeom prst="rect">
              <a:avLst/>
            </a:prstGeom>
            <a:noFill/>
            <a:ln>
              <a:noFill/>
            </a:ln>
          </p:spPr>
          <p:txBody>
            <a:bodyPr lIns="91425" tIns="91425" rIns="91425" bIns="91425" anchor="t" anchorCtr="0">
              <a:noAutofit/>
            </a:bodyPr>
            <a:lstStyle/>
            <a:p>
              <a:pPr algn="ctr" fontAlgn="auto">
                <a:spcBef>
                  <a:spcPts val="0"/>
                </a:spcBef>
                <a:spcAft>
                  <a:spcPts val="0"/>
                </a:spcAft>
              </a:pPr>
              <a:r>
                <a:rPr lang="en-US" sz="1000" kern="0">
                  <a:solidFill>
                    <a:srgbClr val="000000"/>
                  </a:solidFill>
                  <a:latin typeface="Arial"/>
                  <a:ea typeface="Arial"/>
                  <a:cs typeface="Arial"/>
                  <a:sym typeface="Arial"/>
                  <a:rtl val="0"/>
                </a:rPr>
                <a:t>Control</a:t>
              </a:r>
            </a:p>
            <a:p>
              <a:pPr algn="ctr" fontAlgn="auto">
                <a:spcBef>
                  <a:spcPts val="0"/>
                </a:spcBef>
                <a:spcAft>
                  <a:spcPts val="0"/>
                </a:spcAft>
              </a:pPr>
              <a:r>
                <a:rPr lang="en-US" sz="1000" kern="0">
                  <a:solidFill>
                    <a:srgbClr val="000000"/>
                  </a:solidFill>
                  <a:latin typeface="Arial"/>
                  <a:ea typeface="Arial"/>
                  <a:cs typeface="Arial"/>
                  <a:sym typeface="Arial"/>
                  <a:rtl val="0"/>
                </a:rPr>
                <a:t>Node</a:t>
              </a:r>
            </a:p>
          </p:txBody>
        </p:sp>
        <p:sp>
          <p:nvSpPr>
            <p:cNvPr id="143" name="Shape 143"/>
            <p:cNvSpPr txBox="1"/>
            <p:nvPr/>
          </p:nvSpPr>
          <p:spPr>
            <a:xfrm>
              <a:off x="4588181" y="7266797"/>
              <a:ext cx="767925" cy="458100"/>
            </a:xfrm>
            <a:prstGeom prst="rect">
              <a:avLst/>
            </a:prstGeom>
            <a:noFill/>
            <a:ln>
              <a:noFill/>
            </a:ln>
          </p:spPr>
          <p:txBody>
            <a:bodyPr lIns="91425" tIns="91425" rIns="91425" bIns="91425" anchor="t" anchorCtr="0">
              <a:noAutofit/>
            </a:bodyPr>
            <a:lstStyle/>
            <a:p>
              <a:pPr algn="ctr" fontAlgn="auto">
                <a:spcBef>
                  <a:spcPts val="0"/>
                </a:spcBef>
                <a:spcAft>
                  <a:spcPts val="0"/>
                </a:spcAft>
              </a:pPr>
              <a:r>
                <a:rPr lang="en-US" sz="1000" kern="0">
                  <a:solidFill>
                    <a:srgbClr val="000000"/>
                  </a:solidFill>
                  <a:latin typeface="Arial"/>
                  <a:ea typeface="Arial"/>
                  <a:cs typeface="Arial"/>
                  <a:sym typeface="Arial"/>
                  <a:rtl val="0"/>
                </a:rPr>
                <a:t>Data Tx/Rx</a:t>
              </a:r>
            </a:p>
            <a:p>
              <a:pPr algn="ctr" fontAlgn="auto">
                <a:spcBef>
                  <a:spcPts val="0"/>
                </a:spcBef>
                <a:spcAft>
                  <a:spcPts val="0"/>
                </a:spcAft>
              </a:pPr>
              <a:r>
                <a:rPr lang="en-US" sz="1000" kern="0">
                  <a:solidFill>
                    <a:srgbClr val="000000"/>
                  </a:solidFill>
                  <a:latin typeface="Arial"/>
                  <a:ea typeface="Arial"/>
                  <a:cs typeface="Arial"/>
                  <a:sym typeface="Arial"/>
                  <a:rtl val="0"/>
                </a:rPr>
                <a:t>Node</a:t>
              </a:r>
            </a:p>
          </p:txBody>
        </p:sp>
        <p:sp>
          <p:nvSpPr>
            <p:cNvPr id="146" name="Shape 146"/>
            <p:cNvSpPr txBox="1"/>
            <p:nvPr/>
          </p:nvSpPr>
          <p:spPr>
            <a:xfrm>
              <a:off x="3869285" y="5325901"/>
              <a:ext cx="912600" cy="458100"/>
            </a:xfrm>
            <a:prstGeom prst="rect">
              <a:avLst/>
            </a:prstGeom>
            <a:noFill/>
            <a:ln>
              <a:noFill/>
            </a:ln>
          </p:spPr>
          <p:txBody>
            <a:bodyPr lIns="91425" tIns="91425" rIns="91425" bIns="91425" anchor="t" anchorCtr="0">
              <a:noAutofit/>
            </a:bodyPr>
            <a:lstStyle/>
            <a:p>
              <a:pPr algn="ctr" fontAlgn="auto">
                <a:spcBef>
                  <a:spcPts val="0"/>
                </a:spcBef>
                <a:spcAft>
                  <a:spcPts val="0"/>
                </a:spcAft>
              </a:pPr>
              <a:r>
                <a:rPr lang="en-US" sz="1000" kern="0">
                  <a:solidFill>
                    <a:srgbClr val="000000"/>
                  </a:solidFill>
                  <a:latin typeface="Arial"/>
                  <a:ea typeface="Arial"/>
                  <a:cs typeface="Arial"/>
                  <a:sym typeface="Arial"/>
                  <a:rtl val="0"/>
                </a:rPr>
                <a:t>Dataspaces WA</a:t>
              </a:r>
            </a:p>
          </p:txBody>
        </p:sp>
      </p:grpSp>
      <p:sp>
        <p:nvSpPr>
          <p:cNvPr id="3" name="Title 2"/>
          <p:cNvSpPr>
            <a:spLocks noGrp="1"/>
          </p:cNvSpPr>
          <p:nvPr>
            <p:ph type="title"/>
          </p:nvPr>
        </p:nvSpPr>
        <p:spPr/>
        <p:txBody>
          <a:bodyPr/>
          <a:lstStyle/>
          <a:p>
            <a:r>
              <a:rPr lang="en-US" dirty="0" smtClean="0"/>
              <a:t>Wide-area Staging (Demo at SC’14)</a:t>
            </a:r>
            <a:endParaRPr lang="en-US" dirty="0"/>
          </a:p>
        </p:txBody>
      </p:sp>
      <p:sp>
        <p:nvSpPr>
          <p:cNvPr id="4" name="Content Placeholder 3"/>
          <p:cNvSpPr>
            <a:spLocks noGrp="1"/>
          </p:cNvSpPr>
          <p:nvPr>
            <p:ph idx="1"/>
          </p:nvPr>
        </p:nvSpPr>
        <p:spPr>
          <a:xfrm>
            <a:off x="395549" y="1600167"/>
            <a:ext cx="8481819" cy="4533900"/>
          </a:xfrm>
        </p:spPr>
        <p:txBody>
          <a:bodyPr/>
          <a:lstStyle/>
          <a:p>
            <a:r>
              <a:rPr lang="en-US" dirty="0"/>
              <a:t>Wide-area shared staging abstraction achieved by interconnecting multiple staging instances </a:t>
            </a:r>
          </a:p>
          <a:p>
            <a:pPr lvl="1"/>
            <a:r>
              <a:rPr lang="en-US" dirty="0" smtClean="0"/>
              <a:t>Leverages SDN </a:t>
            </a:r>
            <a:r>
              <a:rPr lang="en-US" dirty="0"/>
              <a:t>for </a:t>
            </a:r>
            <a:r>
              <a:rPr lang="en-US" dirty="0" smtClean="0"/>
              <a:t>provisioning; Workflow/Grid technologies </a:t>
            </a:r>
            <a:endParaRPr lang="en-US" dirty="0"/>
          </a:p>
          <a:p>
            <a:r>
              <a:rPr lang="en-US" dirty="0"/>
              <a:t>Data placement optimized based on demand, availability, locality, etc. </a:t>
            </a:r>
          </a:p>
          <a:p>
            <a:endParaRPr lang="en-US" dirty="0"/>
          </a:p>
        </p:txBody>
      </p:sp>
    </p:spTree>
    <p:extLst>
      <p:ext uri="{BB962C8B-B14F-4D97-AF65-F5344CB8AC3E}">
        <p14:creationId xmlns:p14="http://schemas.microsoft.com/office/powerpoint/2010/main" val="228740331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a:xfrm>
            <a:off x="456481" y="609184"/>
            <a:ext cx="8222400" cy="607743"/>
          </a:xfrm>
        </p:spPr>
        <p:txBody>
          <a:bodyPr/>
          <a:lstStyle/>
          <a:p>
            <a:pPr algn="ctr"/>
            <a:r>
              <a:rPr lang="en-US" sz="3200" b="1" dirty="0" smtClean="0">
                <a:latin typeface="Calibri" pitchFamily="34" charset="0"/>
                <a:cs typeface="Calibri" pitchFamily="34" charset="0"/>
              </a:rPr>
              <a:t>Network/System Supported by DataSpaces</a:t>
            </a:r>
            <a:endParaRPr lang="en-US" sz="3200" b="1" dirty="0"/>
          </a:p>
        </p:txBody>
      </p:sp>
      <p:pic>
        <p:nvPicPr>
          <p:cNvPr id="20" name="Picture 4" descr="E:\PhD_Thesis\Proposal\presentation\summit-supercomputer.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36541" y="4235450"/>
            <a:ext cx="2044826" cy="151370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96793" y="5715543"/>
            <a:ext cx="1844330" cy="523220"/>
          </a:xfrm>
          <a:prstGeom prst="rect">
            <a:avLst/>
          </a:prstGeom>
          <a:noFill/>
        </p:spPr>
        <p:txBody>
          <a:bodyPr wrap="square" rtlCol="0">
            <a:spAutoFit/>
          </a:bodyPr>
          <a:lstStyle/>
          <a:p>
            <a:r>
              <a:rPr lang="en-US" sz="1400" dirty="0" err="1" smtClean="0"/>
              <a:t>Sith</a:t>
            </a:r>
            <a:r>
              <a:rPr lang="en-US" sz="1400" dirty="0" smtClean="0"/>
              <a:t> at Oak Ridge National Lab</a:t>
            </a:r>
            <a:endParaRPr lang="en-US" sz="1400" dirty="0"/>
          </a:p>
        </p:txBody>
      </p:sp>
      <p:sp>
        <p:nvSpPr>
          <p:cNvPr id="32" name="TextBox 31"/>
          <p:cNvSpPr txBox="1"/>
          <p:nvPr/>
        </p:nvSpPr>
        <p:spPr>
          <a:xfrm>
            <a:off x="6747317" y="5690129"/>
            <a:ext cx="1645902" cy="523220"/>
          </a:xfrm>
          <a:prstGeom prst="rect">
            <a:avLst/>
          </a:prstGeom>
          <a:noFill/>
        </p:spPr>
        <p:txBody>
          <a:bodyPr wrap="square" rtlCol="0">
            <a:spAutoFit/>
          </a:bodyPr>
          <a:lstStyle/>
          <a:p>
            <a:r>
              <a:rPr lang="en-US" sz="1400" b="1" dirty="0" smtClean="0"/>
              <a:t>IBM Summit </a:t>
            </a:r>
            <a:r>
              <a:rPr lang="en-US" sz="1400" b="1" dirty="0" smtClean="0">
                <a:solidFill>
                  <a:srgbClr val="FF0000"/>
                </a:solidFill>
              </a:rPr>
              <a:t>Coming 2018</a:t>
            </a:r>
            <a:endParaRPr lang="en-US" sz="1400" b="1" dirty="0">
              <a:solidFill>
                <a:srgbClr val="FF0000"/>
              </a:solidFill>
            </a:endParaRPr>
          </a:p>
        </p:txBody>
      </p:sp>
      <p:pic>
        <p:nvPicPr>
          <p:cNvPr id="37" name="Picture 2" descr="https://www.olcf.ornl.gov/wp-content/uploads/2012/12/network.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3914" y="4311392"/>
            <a:ext cx="1844331" cy="1422268"/>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2514416" y="5682977"/>
            <a:ext cx="2038365" cy="523220"/>
          </a:xfrm>
          <a:prstGeom prst="rect">
            <a:avLst/>
          </a:prstGeom>
          <a:noFill/>
        </p:spPr>
        <p:txBody>
          <a:bodyPr wrap="square" rtlCol="0">
            <a:spAutoFit/>
          </a:bodyPr>
          <a:lstStyle/>
          <a:p>
            <a:r>
              <a:rPr lang="en-US" sz="1400" dirty="0" smtClean="0"/>
              <a:t>Titan at Oak Ridge National Lab</a:t>
            </a:r>
            <a:endParaRPr lang="en-US" sz="1400" dirty="0"/>
          </a:p>
        </p:txBody>
      </p:sp>
      <p:sp>
        <p:nvSpPr>
          <p:cNvPr id="39" name="TextBox 38"/>
          <p:cNvSpPr txBox="1"/>
          <p:nvPr/>
        </p:nvSpPr>
        <p:spPr>
          <a:xfrm>
            <a:off x="4533712" y="5690129"/>
            <a:ext cx="1972456" cy="523220"/>
          </a:xfrm>
          <a:prstGeom prst="rect">
            <a:avLst/>
          </a:prstGeom>
          <a:noFill/>
        </p:spPr>
        <p:txBody>
          <a:bodyPr wrap="square" rtlCol="0">
            <a:spAutoFit/>
          </a:bodyPr>
          <a:lstStyle/>
          <a:p>
            <a:r>
              <a:rPr lang="en-US" sz="1400" dirty="0" smtClean="0"/>
              <a:t>Mira at Argonne National Lab </a:t>
            </a:r>
            <a:endParaRPr lang="en-US" sz="1400" dirty="0"/>
          </a:p>
        </p:txBody>
      </p:sp>
      <p:sp>
        <p:nvSpPr>
          <p:cNvPr id="14" name="Content Placeholder 4"/>
          <p:cNvSpPr txBox="1">
            <a:spLocks/>
          </p:cNvSpPr>
          <p:nvPr/>
        </p:nvSpPr>
        <p:spPr bwMode="auto">
          <a:xfrm>
            <a:off x="351650" y="1310634"/>
            <a:ext cx="8411350" cy="28194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lvl1pPr marL="342900" indent="-342900" algn="l" defTabSz="457200" rtl="0" eaLnBrk="0" fontAlgn="base" hangingPunct="0">
              <a:spcBef>
                <a:spcPct val="0"/>
              </a:spcBef>
              <a:spcAft>
                <a:spcPts val="725"/>
              </a:spcAft>
              <a:buClr>
                <a:srgbClr val="000000"/>
              </a:buClr>
              <a:buSzPct val="100000"/>
              <a:buFont typeface="Times New Roman" pitchFamily="16" charset="0"/>
              <a:defRPr sz="3200">
                <a:solidFill>
                  <a:srgbClr val="5F5F5F"/>
                </a:solidFill>
                <a:latin typeface="+mn-lt"/>
                <a:ea typeface="+mn-ea"/>
                <a:cs typeface="+mn-cs"/>
              </a:defRPr>
            </a:lvl1pPr>
            <a:lvl2pPr marL="742950" indent="-285750" algn="l" defTabSz="457200" rtl="0" eaLnBrk="0" fontAlgn="base" hangingPunct="0">
              <a:spcBef>
                <a:spcPct val="0"/>
              </a:spcBef>
              <a:spcAft>
                <a:spcPts val="725"/>
              </a:spcAft>
              <a:buClr>
                <a:srgbClr val="000000"/>
              </a:buClr>
              <a:buSzPct val="100000"/>
              <a:buFont typeface="Times New Roman" pitchFamily="16" charset="0"/>
              <a:defRPr sz="2800">
                <a:solidFill>
                  <a:srgbClr val="5F5F5F"/>
                </a:solidFill>
                <a:latin typeface="+mn-lt"/>
                <a:ea typeface="+mn-ea"/>
              </a:defRPr>
            </a:lvl2pPr>
            <a:lvl3pPr marL="1143000" indent="-228600" algn="l" defTabSz="457200" rtl="0" eaLnBrk="0" fontAlgn="base" hangingPunct="0">
              <a:spcBef>
                <a:spcPct val="0"/>
              </a:spcBef>
              <a:spcAft>
                <a:spcPts val="575"/>
              </a:spcAft>
              <a:buClr>
                <a:srgbClr val="000000"/>
              </a:buClr>
              <a:buSzPct val="100000"/>
              <a:buFont typeface="Times New Roman" pitchFamily="16" charset="0"/>
              <a:defRPr sz="2400">
                <a:solidFill>
                  <a:srgbClr val="5F5F5F"/>
                </a:solidFill>
                <a:latin typeface="+mn-lt"/>
                <a:ea typeface="+mn-ea"/>
              </a:defRPr>
            </a:lvl3pPr>
            <a:lvl4pPr marL="1600200" indent="-228600" algn="l" defTabSz="457200" rtl="0" eaLnBrk="0" fontAlgn="base" hangingPunct="0">
              <a:spcBef>
                <a:spcPts val="375"/>
              </a:spcBef>
              <a:spcAft>
                <a:spcPct val="0"/>
              </a:spcAft>
              <a:buClr>
                <a:srgbClr val="000000"/>
              </a:buClr>
              <a:buSzPct val="100000"/>
              <a:buFont typeface="Times New Roman" pitchFamily="16" charset="0"/>
              <a:defRPr sz="1500">
                <a:solidFill>
                  <a:srgbClr val="5F5F5F"/>
                </a:solidFill>
                <a:latin typeface="+mn-lt"/>
                <a:ea typeface="+mn-ea"/>
              </a:defRPr>
            </a:lvl4pPr>
            <a:lvl5pPr marL="2057400" indent="-228600" algn="l" defTabSz="457200" rtl="0" eaLnBrk="0" fontAlgn="base" hangingPunct="0">
              <a:spcBef>
                <a:spcPts val="375"/>
              </a:spcBef>
              <a:spcAft>
                <a:spcPct val="0"/>
              </a:spcAft>
              <a:buClr>
                <a:srgbClr val="000000"/>
              </a:buClr>
              <a:buSzPct val="100000"/>
              <a:buFont typeface="Times New Roman" pitchFamily="16" charset="0"/>
              <a:defRPr sz="1500">
                <a:solidFill>
                  <a:srgbClr val="5F5F5F"/>
                </a:solidFill>
                <a:latin typeface="+mn-lt"/>
                <a:ea typeface="+mn-ea"/>
              </a:defRPr>
            </a:lvl5pPr>
            <a:lvl6pPr marL="2514600" indent="-228600" algn="l" defTabSz="457200" rtl="0" eaLnBrk="0" fontAlgn="base" hangingPunct="0">
              <a:spcBef>
                <a:spcPts val="375"/>
              </a:spcBef>
              <a:spcAft>
                <a:spcPct val="0"/>
              </a:spcAft>
              <a:buClr>
                <a:srgbClr val="000000"/>
              </a:buClr>
              <a:buSzPct val="100000"/>
              <a:buFont typeface="Times New Roman" pitchFamily="16" charset="0"/>
              <a:defRPr sz="1500">
                <a:solidFill>
                  <a:srgbClr val="5F5F5F"/>
                </a:solidFill>
                <a:latin typeface="+mn-lt"/>
                <a:ea typeface="+mn-ea"/>
              </a:defRPr>
            </a:lvl6pPr>
            <a:lvl7pPr marL="2971800" indent="-228600" algn="l" defTabSz="457200" rtl="0" eaLnBrk="0" fontAlgn="base" hangingPunct="0">
              <a:spcBef>
                <a:spcPts val="375"/>
              </a:spcBef>
              <a:spcAft>
                <a:spcPct val="0"/>
              </a:spcAft>
              <a:buClr>
                <a:srgbClr val="000000"/>
              </a:buClr>
              <a:buSzPct val="100000"/>
              <a:buFont typeface="Times New Roman" pitchFamily="16" charset="0"/>
              <a:defRPr sz="1500">
                <a:solidFill>
                  <a:srgbClr val="5F5F5F"/>
                </a:solidFill>
                <a:latin typeface="+mn-lt"/>
                <a:ea typeface="+mn-ea"/>
              </a:defRPr>
            </a:lvl7pPr>
            <a:lvl8pPr marL="3429000" indent="-228600" algn="l" defTabSz="457200" rtl="0" eaLnBrk="0" fontAlgn="base" hangingPunct="0">
              <a:spcBef>
                <a:spcPts val="375"/>
              </a:spcBef>
              <a:spcAft>
                <a:spcPct val="0"/>
              </a:spcAft>
              <a:buClr>
                <a:srgbClr val="000000"/>
              </a:buClr>
              <a:buSzPct val="100000"/>
              <a:buFont typeface="Times New Roman" pitchFamily="16" charset="0"/>
              <a:defRPr sz="1500">
                <a:solidFill>
                  <a:srgbClr val="5F5F5F"/>
                </a:solidFill>
                <a:latin typeface="+mn-lt"/>
                <a:ea typeface="+mn-ea"/>
              </a:defRPr>
            </a:lvl8pPr>
            <a:lvl9pPr marL="3886200" indent="-228600" algn="l" defTabSz="457200" rtl="0" eaLnBrk="0" fontAlgn="base" hangingPunct="0">
              <a:spcBef>
                <a:spcPts val="375"/>
              </a:spcBef>
              <a:spcAft>
                <a:spcPct val="0"/>
              </a:spcAft>
              <a:buClr>
                <a:srgbClr val="000000"/>
              </a:buClr>
              <a:buSzPct val="100000"/>
              <a:buFont typeface="Times New Roman" pitchFamily="16" charset="0"/>
              <a:defRPr sz="1500">
                <a:solidFill>
                  <a:srgbClr val="5F5F5F"/>
                </a:solidFill>
                <a:latin typeface="+mn-lt"/>
                <a:ea typeface="+mn-ea"/>
              </a:defRPr>
            </a:lvl9pPr>
          </a:lstStyle>
          <a:p>
            <a:pPr marL="0" indent="0" defTabSz="914116">
              <a:spcBef>
                <a:spcPts val="227"/>
              </a:spcBef>
              <a:spcAft>
                <a:spcPts val="227"/>
              </a:spcAft>
              <a:buClrTx/>
              <a:buSzPct val="75000"/>
              <a:defRPr/>
            </a:pPr>
            <a:r>
              <a:rPr lang="en-US" sz="2800" b="1" dirty="0" smtClean="0">
                <a:solidFill>
                  <a:schemeClr val="tx1"/>
                </a:solidFill>
                <a:latin typeface="Calibri" pitchFamily="34" charset="0"/>
                <a:cs typeface="Calibri" pitchFamily="34" charset="0"/>
              </a:rPr>
              <a:t>Cray XE6/XK7: </a:t>
            </a:r>
            <a:r>
              <a:rPr lang="en-US" sz="2800" dirty="0" smtClean="0">
                <a:solidFill>
                  <a:schemeClr val="tx1"/>
                </a:solidFill>
                <a:latin typeface="Calibri" pitchFamily="34" charset="0"/>
                <a:cs typeface="Calibri" pitchFamily="34" charset="0"/>
              </a:rPr>
              <a:t>Titan (ORNL), Hopper (NERSC)</a:t>
            </a:r>
          </a:p>
          <a:p>
            <a:pPr marL="0" indent="0" defTabSz="914116">
              <a:spcBef>
                <a:spcPts val="227"/>
              </a:spcBef>
              <a:spcAft>
                <a:spcPts val="227"/>
              </a:spcAft>
              <a:buClrTx/>
              <a:buSzPct val="75000"/>
              <a:defRPr/>
            </a:pPr>
            <a:r>
              <a:rPr lang="en-US" sz="2800" b="1" dirty="0" err="1" smtClean="0">
                <a:solidFill>
                  <a:schemeClr val="tx1"/>
                </a:solidFill>
                <a:latin typeface="Calibri" pitchFamily="34" charset="0"/>
                <a:cs typeface="Calibri" pitchFamily="34" charset="0"/>
              </a:rPr>
              <a:t>InfiniBand</a:t>
            </a:r>
            <a:r>
              <a:rPr lang="en-US" sz="2800" b="1" dirty="0" smtClean="0">
                <a:solidFill>
                  <a:schemeClr val="tx1"/>
                </a:solidFill>
                <a:latin typeface="Calibri" pitchFamily="34" charset="0"/>
                <a:cs typeface="Calibri" pitchFamily="34" charset="0"/>
              </a:rPr>
              <a:t>: </a:t>
            </a:r>
            <a:r>
              <a:rPr lang="en-US" sz="2800" dirty="0" err="1" smtClean="0">
                <a:solidFill>
                  <a:schemeClr val="tx1"/>
                </a:solidFill>
                <a:latin typeface="Calibri" pitchFamily="34" charset="0"/>
                <a:cs typeface="Calibri" pitchFamily="34" charset="0"/>
              </a:rPr>
              <a:t>Sith</a:t>
            </a:r>
            <a:r>
              <a:rPr lang="en-US" sz="2800" dirty="0" smtClean="0">
                <a:solidFill>
                  <a:schemeClr val="tx1"/>
                </a:solidFill>
                <a:latin typeface="Calibri" pitchFamily="34" charset="0"/>
                <a:cs typeface="Calibri" pitchFamily="34" charset="0"/>
              </a:rPr>
              <a:t> (ORNL), Stampede (XSEDE)</a:t>
            </a:r>
          </a:p>
          <a:p>
            <a:pPr marL="0" indent="0" defTabSz="914116">
              <a:spcBef>
                <a:spcPts val="227"/>
              </a:spcBef>
              <a:spcAft>
                <a:spcPts val="227"/>
              </a:spcAft>
              <a:buClrTx/>
              <a:buSzPct val="75000"/>
              <a:defRPr/>
            </a:pPr>
            <a:r>
              <a:rPr lang="en-US" sz="2800" b="1" dirty="0" smtClean="0">
                <a:solidFill>
                  <a:schemeClr val="tx1"/>
                </a:solidFill>
                <a:latin typeface="Calibri" pitchFamily="34" charset="0"/>
                <a:cs typeface="Calibri" pitchFamily="34" charset="0"/>
              </a:rPr>
              <a:t>IBM </a:t>
            </a:r>
            <a:r>
              <a:rPr lang="en-US" sz="2800" b="1" dirty="0" err="1" smtClean="0">
                <a:solidFill>
                  <a:schemeClr val="tx1"/>
                </a:solidFill>
                <a:latin typeface="Calibri" pitchFamily="34" charset="0"/>
                <a:cs typeface="Calibri" pitchFamily="34" charset="0"/>
              </a:rPr>
              <a:t>BlueGene</a:t>
            </a:r>
            <a:r>
              <a:rPr lang="en-US" sz="2800" b="1" dirty="0">
                <a:solidFill>
                  <a:schemeClr val="tx1"/>
                </a:solidFill>
                <a:latin typeface="Calibri" pitchFamily="34" charset="0"/>
                <a:cs typeface="Calibri" pitchFamily="34" charset="0"/>
              </a:rPr>
              <a:t> </a:t>
            </a:r>
            <a:r>
              <a:rPr lang="en-US" sz="2800" b="1" dirty="0" smtClean="0">
                <a:solidFill>
                  <a:schemeClr val="tx1"/>
                </a:solidFill>
                <a:latin typeface="Calibri" pitchFamily="34" charset="0"/>
                <a:cs typeface="Calibri" pitchFamily="34" charset="0"/>
              </a:rPr>
              <a:t>P/</a:t>
            </a:r>
            <a:r>
              <a:rPr lang="en-US" sz="2800" b="1" dirty="0" err="1" smtClean="0">
                <a:solidFill>
                  <a:schemeClr val="tx1"/>
                </a:solidFill>
                <a:latin typeface="Calibri" pitchFamily="34" charset="0"/>
                <a:cs typeface="Calibri" pitchFamily="34" charset="0"/>
              </a:rPr>
              <a:t>BlueGene</a:t>
            </a:r>
            <a:r>
              <a:rPr lang="en-US" sz="2800" b="1" dirty="0" smtClean="0">
                <a:solidFill>
                  <a:schemeClr val="tx1"/>
                </a:solidFill>
                <a:latin typeface="Calibri" pitchFamily="34" charset="0"/>
                <a:cs typeface="Calibri" pitchFamily="34" charset="0"/>
              </a:rPr>
              <a:t> Q: </a:t>
            </a:r>
            <a:r>
              <a:rPr lang="en-US" sz="2800" dirty="0" smtClean="0">
                <a:solidFill>
                  <a:schemeClr val="tx1"/>
                </a:solidFill>
                <a:latin typeface="Calibri" pitchFamily="34" charset="0"/>
                <a:cs typeface="Calibri" pitchFamily="34" charset="0"/>
              </a:rPr>
              <a:t>Intrepid (Rutgers), Mira (ANL)</a:t>
            </a:r>
          </a:p>
          <a:p>
            <a:pPr marL="0" indent="0" defTabSz="914116">
              <a:spcBef>
                <a:spcPts val="227"/>
              </a:spcBef>
              <a:spcAft>
                <a:spcPts val="227"/>
              </a:spcAft>
              <a:buClrTx/>
              <a:buSzPct val="75000"/>
              <a:defRPr/>
            </a:pPr>
            <a:r>
              <a:rPr lang="en-US" sz="2800" dirty="0" smtClean="0">
                <a:solidFill>
                  <a:srgbClr val="FF0000"/>
                </a:solidFill>
                <a:latin typeface="Calibri" pitchFamily="34" charset="0"/>
                <a:cs typeface="Calibri" pitchFamily="34" charset="0"/>
              </a:rPr>
              <a:t>Coming soon: </a:t>
            </a:r>
            <a:r>
              <a:rPr lang="en-US" sz="2800" dirty="0" smtClean="0">
                <a:solidFill>
                  <a:schemeClr val="tx1"/>
                </a:solidFill>
                <a:latin typeface="Calibri" pitchFamily="34" charset="0"/>
                <a:cs typeface="Calibri" pitchFamily="34" charset="0"/>
              </a:rPr>
              <a:t>Cray XC30 (EOS at ORNL, Edison at NERSC)</a:t>
            </a:r>
            <a:endParaRPr lang="en-US" sz="2800" dirty="0">
              <a:solidFill>
                <a:schemeClr val="tx1"/>
              </a:solidFill>
              <a:latin typeface="Calibri" pitchFamily="34" charset="0"/>
              <a:cs typeface="Calibri" pitchFamily="34" charset="0"/>
            </a:endParaRPr>
          </a:p>
        </p:txBody>
      </p:sp>
      <p:pic>
        <p:nvPicPr>
          <p:cNvPr id="1026" name="Picture 2" descr="https://www.olcf.ornl.gov/wp-content/themes/olcf/titan/images/gallery/titan2.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446402" y="4311441"/>
            <a:ext cx="1945194" cy="13715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1.gstatic.com/images?q=tbn:ANd9GcTScI-NoAQCkf1spB7DWE_i3ZSP9NOvagDqhwdxlwNPgeR5Hy8X"/>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479835" y="4311441"/>
            <a:ext cx="2026333" cy="137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83109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4-03-01 at 9.44.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002" y="66090"/>
            <a:ext cx="1003174" cy="1000780"/>
          </a:xfrm>
          <a:prstGeom prst="rect">
            <a:avLst/>
          </a:prstGeom>
        </p:spPr>
      </p:pic>
      <p:sp>
        <p:nvSpPr>
          <p:cNvPr id="11" name="TextBox 10"/>
          <p:cNvSpPr txBox="1"/>
          <p:nvPr/>
        </p:nvSpPr>
        <p:spPr>
          <a:xfrm>
            <a:off x="1" y="143539"/>
            <a:ext cx="7754470" cy="923330"/>
          </a:xfrm>
          <a:prstGeom prst="rect">
            <a:avLst/>
          </a:prstGeom>
          <a:noFill/>
        </p:spPr>
        <p:txBody>
          <a:bodyPr wrap="square" rtlCol="0">
            <a:spAutoFit/>
          </a:bodyPr>
          <a:lstStyle/>
          <a:p>
            <a:pPr defTabSz="457200" fontAlgn="auto">
              <a:spcBef>
                <a:spcPts val="0"/>
              </a:spcBef>
              <a:spcAft>
                <a:spcPts val="0"/>
              </a:spcAft>
            </a:pPr>
            <a:r>
              <a:rPr lang="en-US" sz="1800" b="1" dirty="0" smtClean="0">
                <a:solidFill>
                  <a:prstClr val="black"/>
                </a:solidFill>
                <a:latin typeface="Calibri"/>
                <a:ea typeface="+mn-ea"/>
                <a:cs typeface="+mn-cs"/>
              </a:rPr>
              <a:t>Combustion</a:t>
            </a:r>
            <a:r>
              <a:rPr lang="en-US" sz="1800" dirty="0" smtClean="0">
                <a:solidFill>
                  <a:prstClr val="black"/>
                </a:solidFill>
                <a:latin typeface="Calibri"/>
                <a:ea typeface="+mn-ea"/>
                <a:cs typeface="+mn-cs"/>
              </a:rPr>
              <a:t>: S3D uses chemical model to simulate combustion process in order to understand the ignition characteristic of bio-fuels for automotive usage.</a:t>
            </a:r>
          </a:p>
          <a:p>
            <a:pPr defTabSz="457200" fontAlgn="auto">
              <a:spcBef>
                <a:spcPts val="0"/>
              </a:spcBef>
              <a:spcAft>
                <a:spcPts val="0"/>
              </a:spcAft>
            </a:pPr>
            <a:r>
              <a:rPr lang="en-US" sz="1800" dirty="0" smtClean="0">
                <a:solidFill>
                  <a:prstClr val="black"/>
                </a:solidFill>
                <a:latin typeface="Calibri"/>
                <a:ea typeface="+mn-ea"/>
                <a:cs typeface="+mn-cs"/>
              </a:rPr>
              <a:t>Publication:  SC 2012.</a:t>
            </a:r>
          </a:p>
        </p:txBody>
      </p:sp>
      <p:pic>
        <p:nvPicPr>
          <p:cNvPr id="14" name="Picture 13"/>
          <p:cNvPicPr>
            <a:picLocks noChangeAspect="1"/>
          </p:cNvPicPr>
          <p:nvPr/>
        </p:nvPicPr>
        <p:blipFill>
          <a:blip r:embed="rId3"/>
          <a:stretch>
            <a:fillRect/>
          </a:stretch>
        </p:blipFill>
        <p:spPr>
          <a:xfrm>
            <a:off x="8055145" y="1180356"/>
            <a:ext cx="1044031" cy="1024041"/>
          </a:xfrm>
          <a:prstGeom prst="rect">
            <a:avLst/>
          </a:prstGeom>
        </p:spPr>
      </p:pic>
      <p:sp>
        <p:nvSpPr>
          <p:cNvPr id="15" name="TextBox 14"/>
          <p:cNvSpPr txBox="1"/>
          <p:nvPr/>
        </p:nvSpPr>
        <p:spPr>
          <a:xfrm>
            <a:off x="45694" y="1206362"/>
            <a:ext cx="7590117" cy="923330"/>
          </a:xfrm>
          <a:prstGeom prst="rect">
            <a:avLst/>
          </a:prstGeom>
          <a:noFill/>
        </p:spPr>
        <p:txBody>
          <a:bodyPr wrap="square" rtlCol="0">
            <a:spAutoFit/>
          </a:bodyPr>
          <a:lstStyle/>
          <a:p>
            <a:pPr defTabSz="457200" fontAlgn="auto">
              <a:spcBef>
                <a:spcPts val="0"/>
              </a:spcBef>
              <a:spcAft>
                <a:spcPts val="0"/>
              </a:spcAft>
            </a:pPr>
            <a:r>
              <a:rPr lang="en-US" sz="1800" b="1" dirty="0" smtClean="0">
                <a:solidFill>
                  <a:prstClr val="black"/>
                </a:solidFill>
                <a:latin typeface="Calibri"/>
                <a:ea typeface="+mn-ea"/>
                <a:cs typeface="+mn-cs"/>
              </a:rPr>
              <a:t>Fusion</a:t>
            </a:r>
            <a:r>
              <a:rPr lang="en-US" sz="1800" dirty="0" smtClean="0">
                <a:solidFill>
                  <a:prstClr val="black"/>
                </a:solidFill>
                <a:latin typeface="Calibri"/>
                <a:ea typeface="+mn-ea"/>
                <a:cs typeface="+mn-cs"/>
              </a:rPr>
              <a:t>: </a:t>
            </a:r>
            <a:r>
              <a:rPr lang="en-US" sz="1800" dirty="0" err="1" smtClean="0">
                <a:solidFill>
                  <a:prstClr val="black"/>
                </a:solidFill>
                <a:latin typeface="Calibri"/>
                <a:ea typeface="+mn-ea"/>
                <a:cs typeface="+mn-cs"/>
              </a:rPr>
              <a:t>EPSi</a:t>
            </a:r>
            <a:r>
              <a:rPr lang="en-US" sz="1800" dirty="0" smtClean="0">
                <a:solidFill>
                  <a:prstClr val="black"/>
                </a:solidFill>
                <a:latin typeface="Calibri"/>
                <a:ea typeface="+mn-ea"/>
                <a:cs typeface="+mn-cs"/>
              </a:rPr>
              <a:t> simulation workflow provides insight into edge plasma physics in magnetic fusion devices by simulating movement of millions particles.</a:t>
            </a:r>
          </a:p>
          <a:p>
            <a:pPr defTabSz="457200" fontAlgn="auto">
              <a:spcBef>
                <a:spcPts val="0"/>
              </a:spcBef>
              <a:spcAft>
                <a:spcPts val="0"/>
              </a:spcAft>
            </a:pPr>
            <a:r>
              <a:rPr lang="en-US" sz="1800" dirty="0" smtClean="0">
                <a:solidFill>
                  <a:prstClr val="black"/>
                </a:solidFill>
                <a:latin typeface="Calibri"/>
                <a:ea typeface="+mn-ea"/>
                <a:cs typeface="+mn-cs"/>
              </a:rPr>
              <a:t>Publication: </a:t>
            </a:r>
            <a:r>
              <a:rPr lang="en-US" sz="1800" dirty="0" err="1" smtClean="0">
                <a:solidFill>
                  <a:prstClr val="black"/>
                </a:solidFill>
                <a:latin typeface="Calibri"/>
                <a:ea typeface="+mn-ea"/>
                <a:cs typeface="+mn-cs"/>
              </a:rPr>
              <a:t>CCGrid</a:t>
            </a:r>
            <a:r>
              <a:rPr lang="en-US" sz="1800" dirty="0" smtClean="0">
                <a:solidFill>
                  <a:prstClr val="black"/>
                </a:solidFill>
                <a:latin typeface="Calibri"/>
                <a:ea typeface="+mn-ea"/>
                <a:cs typeface="+mn-cs"/>
              </a:rPr>
              <a:t> 2010, Cluster 2014</a:t>
            </a:r>
          </a:p>
        </p:txBody>
      </p:sp>
      <p:pic>
        <p:nvPicPr>
          <p:cNvPr id="16" name="Picture 15" descr="ipar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386" y="2375650"/>
            <a:ext cx="1076614" cy="869720"/>
          </a:xfrm>
          <a:prstGeom prst="rect">
            <a:avLst/>
          </a:prstGeom>
        </p:spPr>
      </p:pic>
      <p:sp>
        <p:nvSpPr>
          <p:cNvPr id="17" name="TextBox 16"/>
          <p:cNvSpPr txBox="1"/>
          <p:nvPr/>
        </p:nvSpPr>
        <p:spPr>
          <a:xfrm>
            <a:off x="1" y="2265919"/>
            <a:ext cx="7739530" cy="1200329"/>
          </a:xfrm>
          <a:prstGeom prst="rect">
            <a:avLst/>
          </a:prstGeom>
          <a:noFill/>
        </p:spPr>
        <p:txBody>
          <a:bodyPr wrap="square" rtlCol="0">
            <a:spAutoFit/>
          </a:bodyPr>
          <a:lstStyle/>
          <a:p>
            <a:pPr defTabSz="457200" fontAlgn="auto">
              <a:spcBef>
                <a:spcPts val="0"/>
              </a:spcBef>
              <a:spcAft>
                <a:spcPts val="0"/>
              </a:spcAft>
            </a:pPr>
            <a:r>
              <a:rPr lang="en-US" sz="1800" b="1" dirty="0" smtClean="0">
                <a:solidFill>
                  <a:prstClr val="black"/>
                </a:solidFill>
                <a:latin typeface="Calibri"/>
                <a:ea typeface="+mn-ea"/>
                <a:cs typeface="+mn-cs"/>
              </a:rPr>
              <a:t>Subsurface modeling</a:t>
            </a:r>
            <a:r>
              <a:rPr lang="en-US" sz="1800" dirty="0" smtClean="0">
                <a:solidFill>
                  <a:prstClr val="black"/>
                </a:solidFill>
                <a:latin typeface="Calibri"/>
                <a:ea typeface="+mn-ea"/>
                <a:cs typeface="+mn-cs"/>
              </a:rPr>
              <a:t>: IPARS uses multi-physics, multi-model formulations and coupled multi-block grids to support oil reservoir simulation of realistic, high-resolution reservoir studies with a million or more grids.</a:t>
            </a:r>
          </a:p>
          <a:p>
            <a:pPr defTabSz="457200" fontAlgn="auto">
              <a:spcBef>
                <a:spcPts val="0"/>
              </a:spcBef>
              <a:spcAft>
                <a:spcPts val="0"/>
              </a:spcAft>
            </a:pPr>
            <a:r>
              <a:rPr lang="en-US" sz="1800" dirty="0" smtClean="0">
                <a:solidFill>
                  <a:prstClr val="black"/>
                </a:solidFill>
                <a:latin typeface="Calibri"/>
                <a:ea typeface="+mn-ea"/>
                <a:cs typeface="+mn-cs"/>
              </a:rPr>
              <a:t>Publication: </a:t>
            </a:r>
            <a:r>
              <a:rPr lang="en-US" sz="1800" dirty="0" err="1" smtClean="0">
                <a:solidFill>
                  <a:prstClr val="black"/>
                </a:solidFill>
                <a:latin typeface="Calibri"/>
                <a:ea typeface="+mn-ea"/>
                <a:cs typeface="+mn-cs"/>
              </a:rPr>
              <a:t>CCGrid</a:t>
            </a:r>
            <a:r>
              <a:rPr lang="en-US" sz="1800" dirty="0" smtClean="0">
                <a:solidFill>
                  <a:prstClr val="black"/>
                </a:solidFill>
                <a:latin typeface="Calibri"/>
                <a:ea typeface="+mn-ea"/>
                <a:cs typeface="+mn-cs"/>
              </a:rPr>
              <a:t> 2011</a:t>
            </a:r>
          </a:p>
        </p:txBody>
      </p:sp>
      <p:pic>
        <p:nvPicPr>
          <p:cNvPr id="19" name="Picture 18" descr="Screen Shot 2014-03-01 at 10.10.5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2621" y="3215486"/>
            <a:ext cx="1200512" cy="1215197"/>
          </a:xfrm>
          <a:prstGeom prst="rect">
            <a:avLst/>
          </a:prstGeom>
        </p:spPr>
      </p:pic>
      <p:sp>
        <p:nvSpPr>
          <p:cNvPr id="20" name="TextBox 19"/>
          <p:cNvSpPr txBox="1"/>
          <p:nvPr/>
        </p:nvSpPr>
        <p:spPr>
          <a:xfrm>
            <a:off x="0" y="3520394"/>
            <a:ext cx="7739531" cy="923330"/>
          </a:xfrm>
          <a:prstGeom prst="rect">
            <a:avLst/>
          </a:prstGeom>
          <a:noFill/>
        </p:spPr>
        <p:txBody>
          <a:bodyPr wrap="square" rtlCol="0">
            <a:spAutoFit/>
          </a:bodyPr>
          <a:lstStyle/>
          <a:p>
            <a:pPr defTabSz="457200" fontAlgn="auto">
              <a:spcBef>
                <a:spcPts val="0"/>
              </a:spcBef>
              <a:spcAft>
                <a:spcPts val="0"/>
              </a:spcAft>
            </a:pPr>
            <a:r>
              <a:rPr lang="en-US" sz="1800" b="1" dirty="0" smtClean="0">
                <a:solidFill>
                  <a:prstClr val="black"/>
                </a:solidFill>
                <a:latin typeface="Calibri"/>
                <a:ea typeface="+mn-ea"/>
                <a:cs typeface="+mn-cs"/>
              </a:rPr>
              <a:t>Computational mechanics</a:t>
            </a:r>
            <a:r>
              <a:rPr lang="en-US" sz="1800" dirty="0" smtClean="0">
                <a:solidFill>
                  <a:prstClr val="black"/>
                </a:solidFill>
                <a:latin typeface="Calibri"/>
                <a:ea typeface="+mn-ea"/>
                <a:cs typeface="+mn-cs"/>
              </a:rPr>
              <a:t>: FEM coupled with AMR is often used to solve heat transfer or fluid dynamic problems. AMR only performs refinements on important region of the mesh. (work in progress)</a:t>
            </a:r>
          </a:p>
        </p:txBody>
      </p:sp>
      <p:sp>
        <p:nvSpPr>
          <p:cNvPr id="21" name="TextBox 20"/>
          <p:cNvSpPr txBox="1"/>
          <p:nvPr/>
        </p:nvSpPr>
        <p:spPr>
          <a:xfrm>
            <a:off x="0" y="5653363"/>
            <a:ext cx="7590117" cy="1200329"/>
          </a:xfrm>
          <a:prstGeom prst="rect">
            <a:avLst/>
          </a:prstGeom>
          <a:noFill/>
        </p:spPr>
        <p:txBody>
          <a:bodyPr wrap="square" rtlCol="0">
            <a:spAutoFit/>
          </a:bodyPr>
          <a:lstStyle/>
          <a:p>
            <a:pPr defTabSz="457200" fontAlgn="auto">
              <a:spcBef>
                <a:spcPts val="0"/>
              </a:spcBef>
              <a:spcAft>
                <a:spcPts val="0"/>
              </a:spcAft>
            </a:pPr>
            <a:r>
              <a:rPr lang="en-US" sz="1800" b="1" dirty="0" smtClean="0">
                <a:solidFill>
                  <a:prstClr val="black"/>
                </a:solidFill>
                <a:latin typeface="Calibri"/>
                <a:ea typeface="+mn-ea"/>
                <a:cs typeface="+mn-cs"/>
              </a:rPr>
              <a:t>Material Science</a:t>
            </a:r>
            <a:r>
              <a:rPr lang="en-US" sz="1800" dirty="0" smtClean="0">
                <a:solidFill>
                  <a:prstClr val="black"/>
                </a:solidFill>
                <a:latin typeface="Calibri"/>
                <a:ea typeface="+mn-ea"/>
                <a:cs typeface="+mn-cs"/>
              </a:rPr>
              <a:t>: </a:t>
            </a:r>
            <a:r>
              <a:rPr lang="en-US" sz="1800" dirty="0" err="1" smtClean="0">
                <a:solidFill>
                  <a:prstClr val="black"/>
                </a:solidFill>
                <a:latin typeface="Calibri"/>
                <a:ea typeface="+mn-ea"/>
                <a:cs typeface="+mn-cs"/>
              </a:rPr>
              <a:t>QMCPack</a:t>
            </a:r>
            <a:r>
              <a:rPr lang="en-US" sz="1800" dirty="0" smtClean="0">
                <a:solidFill>
                  <a:prstClr val="black"/>
                </a:solidFill>
                <a:latin typeface="Calibri"/>
                <a:ea typeface="+mn-ea"/>
                <a:cs typeface="+mn-cs"/>
              </a:rPr>
              <a:t> utilizes quantum Monte Carlo (QMC) studies in heterogeneous catalysis of transition metal nanoparticles, phase transitions, properties of materials under pressure, and strongly correlated materials. (work in progress)</a:t>
            </a:r>
          </a:p>
        </p:txBody>
      </p:sp>
      <p:pic>
        <p:nvPicPr>
          <p:cNvPr id="22" name="Picture 21"/>
          <p:cNvPicPr>
            <a:picLocks noChangeAspect="1"/>
          </p:cNvPicPr>
          <p:nvPr/>
        </p:nvPicPr>
        <p:blipFill>
          <a:blip r:embed="rId6"/>
          <a:stretch>
            <a:fillRect/>
          </a:stretch>
        </p:blipFill>
        <p:spPr>
          <a:xfrm>
            <a:off x="7892385" y="5572189"/>
            <a:ext cx="1151342" cy="115134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32621" y="4443725"/>
            <a:ext cx="1242650" cy="1060228"/>
          </a:xfrm>
          <a:prstGeom prst="rect">
            <a:avLst/>
          </a:prstGeom>
        </p:spPr>
      </p:pic>
      <p:sp>
        <p:nvSpPr>
          <p:cNvPr id="13" name="TextBox 12"/>
          <p:cNvSpPr txBox="1"/>
          <p:nvPr/>
        </p:nvSpPr>
        <p:spPr>
          <a:xfrm>
            <a:off x="0" y="4520329"/>
            <a:ext cx="7590117" cy="923330"/>
          </a:xfrm>
          <a:prstGeom prst="rect">
            <a:avLst/>
          </a:prstGeom>
          <a:noFill/>
        </p:spPr>
        <p:txBody>
          <a:bodyPr wrap="square" rtlCol="0">
            <a:spAutoFit/>
          </a:bodyPr>
          <a:lstStyle/>
          <a:p>
            <a:pPr defTabSz="457200" fontAlgn="auto">
              <a:spcBef>
                <a:spcPts val="0"/>
              </a:spcBef>
              <a:spcAft>
                <a:spcPts val="0"/>
              </a:spcAft>
            </a:pPr>
            <a:r>
              <a:rPr lang="en-US" sz="1800" b="1" dirty="0" smtClean="0">
                <a:solidFill>
                  <a:prstClr val="black"/>
                </a:solidFill>
                <a:latin typeface="Calibri"/>
                <a:ea typeface="+mn-ea"/>
                <a:cs typeface="+mn-cs"/>
              </a:rPr>
              <a:t>Material Science</a:t>
            </a:r>
            <a:r>
              <a:rPr lang="en-US" sz="1800" dirty="0" smtClean="0">
                <a:solidFill>
                  <a:prstClr val="black"/>
                </a:solidFill>
                <a:latin typeface="Calibri"/>
                <a:ea typeface="+mn-ea"/>
                <a:cs typeface="+mn-cs"/>
              </a:rPr>
              <a:t>: SNS workflow enables integration </a:t>
            </a:r>
            <a:r>
              <a:rPr lang="en-US" sz="1800" dirty="0">
                <a:solidFill>
                  <a:prstClr val="black"/>
                </a:solidFill>
                <a:latin typeface="Calibri"/>
                <a:ea typeface="+mn-ea"/>
                <a:cs typeface="+mn-cs"/>
              </a:rPr>
              <a:t>of data, analysis, and modeling tools for materials science </a:t>
            </a:r>
            <a:r>
              <a:rPr lang="en-US" sz="1800" dirty="0" smtClean="0">
                <a:solidFill>
                  <a:prstClr val="black"/>
                </a:solidFill>
                <a:latin typeface="Calibri"/>
                <a:ea typeface="+mn-ea"/>
                <a:cs typeface="+mn-cs"/>
              </a:rPr>
              <a:t>experiments to accelerate scientific discoveries which requires beam lines data query capability. (work in progress)</a:t>
            </a:r>
          </a:p>
        </p:txBody>
      </p:sp>
    </p:spTree>
    <p:extLst>
      <p:ext uri="{BB962C8B-B14F-4D97-AF65-F5344CB8AC3E}">
        <p14:creationId xmlns:p14="http://schemas.microsoft.com/office/powerpoint/2010/main" val="353706638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2037" y="4279598"/>
            <a:ext cx="2545016" cy="332751"/>
          </a:xfrm>
        </p:spPr>
        <p:txBody>
          <a:bodyPr>
            <a:normAutofit/>
          </a:bodyPr>
          <a:lstStyle/>
          <a:p>
            <a:pPr marL="0" indent="0" algn="ctr">
              <a:buNone/>
            </a:pPr>
            <a:r>
              <a:rPr lang="en-US" sz="1200" dirty="0">
                <a:solidFill>
                  <a:srgbClr val="000000"/>
                </a:solidFill>
              </a:rPr>
              <a:t>Astronomy: LSST</a:t>
            </a:r>
          </a:p>
        </p:txBody>
      </p:sp>
      <p:pic>
        <p:nvPicPr>
          <p:cNvPr id="5" name="Picture 3" descr="lhc-fo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3714" y="2801751"/>
            <a:ext cx="2554861"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iseq_2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8412" y="4401951"/>
            <a:ext cx="2026921"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a:grpSpLocks noChangeAspect="1"/>
          </p:cNvGrpSpPr>
          <p:nvPr/>
        </p:nvGrpSpPr>
        <p:grpSpPr>
          <a:xfrm>
            <a:off x="3508634" y="2444980"/>
            <a:ext cx="1873396" cy="1551213"/>
            <a:chOff x="2926481" y="1752600"/>
            <a:chExt cx="6130925" cy="5076539"/>
          </a:xfrm>
        </p:grpSpPr>
        <p:pic>
          <p:nvPicPr>
            <p:cNvPr id="8" name="Picture 3" descr="oo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6481" y="3296952"/>
              <a:ext cx="6130925" cy="353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OOI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8537" y="1752600"/>
              <a:ext cx="2971800"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6" descr="isp-199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686" y="4766593"/>
            <a:ext cx="1984481"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cherrychristma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2209" y="4788279"/>
            <a:ext cx="213052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2"/>
          <p:cNvSpPr txBox="1">
            <a:spLocks/>
          </p:cNvSpPr>
          <p:nvPr/>
        </p:nvSpPr>
        <p:spPr>
          <a:xfrm>
            <a:off x="6323566" y="4365824"/>
            <a:ext cx="2545016" cy="332751"/>
          </a:xfrm>
          <a:prstGeom prst="rect">
            <a:avLst/>
          </a:prstGeom>
        </p:spPr>
        <p:txBody>
          <a:bodyPr vert="horz" lIns="90918" tIns="45464" rIns="90918" bIns="45464" rtlCol="0">
            <a:normAutofit/>
          </a:bodyPr>
          <a:lstStyle>
            <a:lvl1pPr marL="342763" indent="-342763" algn="l" defTabSz="457016" rtl="0" eaLnBrk="1" latinLnBrk="0" hangingPunct="1">
              <a:spcBef>
                <a:spcPct val="20000"/>
              </a:spcBef>
              <a:buFont typeface="Arial"/>
              <a:buChar char="•"/>
              <a:defRPr sz="2400" kern="1200">
                <a:solidFill>
                  <a:srgbClr val="003262"/>
                </a:solidFill>
                <a:latin typeface="Calibri"/>
                <a:ea typeface="+mn-ea"/>
                <a:cs typeface="Calibri"/>
              </a:defRPr>
            </a:lvl1pPr>
            <a:lvl2pPr marL="742652" indent="-285637" algn="l" defTabSz="457016" rtl="0" eaLnBrk="1" latinLnBrk="0" hangingPunct="1">
              <a:spcBef>
                <a:spcPct val="20000"/>
              </a:spcBef>
              <a:buFont typeface="Arial"/>
              <a:buChar char="–"/>
              <a:defRPr sz="2000" kern="1200">
                <a:solidFill>
                  <a:srgbClr val="003262"/>
                </a:solidFill>
                <a:latin typeface="Calibri"/>
                <a:ea typeface="+mn-ea"/>
                <a:cs typeface="Calibri"/>
              </a:defRPr>
            </a:lvl2pPr>
            <a:lvl3pPr marL="1142541" indent="-228509" algn="l" defTabSz="457016" rtl="0" eaLnBrk="1" latinLnBrk="0" hangingPunct="1">
              <a:spcBef>
                <a:spcPct val="20000"/>
              </a:spcBef>
              <a:buFont typeface="Arial"/>
              <a:buChar char="•"/>
              <a:defRPr sz="1800" kern="1200">
                <a:solidFill>
                  <a:srgbClr val="003262"/>
                </a:solidFill>
                <a:latin typeface="Calibri"/>
                <a:ea typeface="+mn-ea"/>
                <a:cs typeface="Calibri"/>
              </a:defRPr>
            </a:lvl3pPr>
            <a:lvl4pPr marL="1599559" indent="-228509" algn="l" defTabSz="457016" rtl="0" eaLnBrk="1" latinLnBrk="0" hangingPunct="1">
              <a:spcBef>
                <a:spcPct val="20000"/>
              </a:spcBef>
              <a:buFont typeface="Arial"/>
              <a:buChar char="–"/>
              <a:defRPr sz="1600" kern="1200">
                <a:solidFill>
                  <a:srgbClr val="003262"/>
                </a:solidFill>
                <a:latin typeface="Calibri"/>
                <a:ea typeface="+mn-ea"/>
                <a:cs typeface="Calibri"/>
              </a:defRPr>
            </a:lvl4pPr>
            <a:lvl5pPr marL="2056576" indent="-228509" algn="l" defTabSz="457016" rtl="0" eaLnBrk="1" latinLnBrk="0" hangingPunct="1">
              <a:spcBef>
                <a:spcPct val="20000"/>
              </a:spcBef>
              <a:buFont typeface="Arial"/>
              <a:buChar char="»"/>
              <a:defRPr sz="1400" kern="1200">
                <a:solidFill>
                  <a:srgbClr val="003262"/>
                </a:solidFill>
                <a:latin typeface="Calibri"/>
                <a:ea typeface="+mn-ea"/>
                <a:cs typeface="Calibri"/>
              </a:defRPr>
            </a:lvl5pPr>
            <a:lvl6pPr marL="2513594" indent="-228509" algn="l" defTabSz="457016" rtl="0" eaLnBrk="1" latinLnBrk="0" hangingPunct="1">
              <a:spcBef>
                <a:spcPct val="20000"/>
              </a:spcBef>
              <a:buFont typeface="Arial"/>
              <a:buChar char="•"/>
              <a:defRPr sz="2000" kern="1200">
                <a:solidFill>
                  <a:schemeClr val="tx1"/>
                </a:solidFill>
                <a:latin typeface="+mn-lt"/>
                <a:ea typeface="+mn-ea"/>
                <a:cs typeface="+mn-cs"/>
              </a:defRPr>
            </a:lvl6pPr>
            <a:lvl7pPr marL="2970611" indent="-228509" algn="l" defTabSz="457016" rtl="0" eaLnBrk="1" latinLnBrk="0" hangingPunct="1">
              <a:spcBef>
                <a:spcPct val="20000"/>
              </a:spcBef>
              <a:buFont typeface="Arial"/>
              <a:buChar char="•"/>
              <a:defRPr sz="2000" kern="1200">
                <a:solidFill>
                  <a:schemeClr val="tx1"/>
                </a:solidFill>
                <a:latin typeface="+mn-lt"/>
                <a:ea typeface="+mn-ea"/>
                <a:cs typeface="+mn-cs"/>
              </a:defRPr>
            </a:lvl7pPr>
            <a:lvl8pPr marL="3427629" indent="-228509" algn="l" defTabSz="457016" rtl="0" eaLnBrk="1" latinLnBrk="0" hangingPunct="1">
              <a:spcBef>
                <a:spcPct val="20000"/>
              </a:spcBef>
              <a:buFont typeface="Arial"/>
              <a:buChar char="•"/>
              <a:defRPr sz="2000" kern="1200">
                <a:solidFill>
                  <a:schemeClr val="tx1"/>
                </a:solidFill>
                <a:latin typeface="+mn-lt"/>
                <a:ea typeface="+mn-ea"/>
                <a:cs typeface="+mn-cs"/>
              </a:defRPr>
            </a:lvl8pPr>
            <a:lvl9pPr marL="3884647" indent="-228509" algn="l" defTabSz="457016"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0"/>
              </a:spcAft>
              <a:buFont typeface="Arial"/>
              <a:buNone/>
            </a:pPr>
            <a:r>
              <a:rPr lang="en-US" sz="1200" dirty="0">
                <a:solidFill>
                  <a:srgbClr val="000000"/>
                </a:solidFill>
              </a:rPr>
              <a:t>Physics: LHC</a:t>
            </a:r>
          </a:p>
        </p:txBody>
      </p:sp>
      <p:sp>
        <p:nvSpPr>
          <p:cNvPr id="16" name="Content Placeholder 2"/>
          <p:cNvSpPr txBox="1">
            <a:spLocks/>
          </p:cNvSpPr>
          <p:nvPr/>
        </p:nvSpPr>
        <p:spPr>
          <a:xfrm>
            <a:off x="3199291" y="3983630"/>
            <a:ext cx="2545016" cy="332751"/>
          </a:xfrm>
          <a:prstGeom prst="rect">
            <a:avLst/>
          </a:prstGeom>
        </p:spPr>
        <p:txBody>
          <a:bodyPr vert="horz" lIns="90918" tIns="45464" rIns="90918" bIns="45464" rtlCol="0">
            <a:normAutofit/>
          </a:bodyPr>
          <a:lstStyle>
            <a:lvl1pPr marL="342763" indent="-342763" algn="l" defTabSz="457016" rtl="0" eaLnBrk="1" latinLnBrk="0" hangingPunct="1">
              <a:spcBef>
                <a:spcPct val="20000"/>
              </a:spcBef>
              <a:buFont typeface="Arial"/>
              <a:buChar char="•"/>
              <a:defRPr sz="2400" kern="1200">
                <a:solidFill>
                  <a:srgbClr val="003262"/>
                </a:solidFill>
                <a:latin typeface="Calibri"/>
                <a:ea typeface="+mn-ea"/>
                <a:cs typeface="Calibri"/>
              </a:defRPr>
            </a:lvl1pPr>
            <a:lvl2pPr marL="742652" indent="-285637" algn="l" defTabSz="457016" rtl="0" eaLnBrk="1" latinLnBrk="0" hangingPunct="1">
              <a:spcBef>
                <a:spcPct val="20000"/>
              </a:spcBef>
              <a:buFont typeface="Arial"/>
              <a:buChar char="–"/>
              <a:defRPr sz="2000" kern="1200">
                <a:solidFill>
                  <a:srgbClr val="003262"/>
                </a:solidFill>
                <a:latin typeface="Calibri"/>
                <a:ea typeface="+mn-ea"/>
                <a:cs typeface="Calibri"/>
              </a:defRPr>
            </a:lvl2pPr>
            <a:lvl3pPr marL="1142541" indent="-228509" algn="l" defTabSz="457016" rtl="0" eaLnBrk="1" latinLnBrk="0" hangingPunct="1">
              <a:spcBef>
                <a:spcPct val="20000"/>
              </a:spcBef>
              <a:buFont typeface="Arial"/>
              <a:buChar char="•"/>
              <a:defRPr sz="1800" kern="1200">
                <a:solidFill>
                  <a:srgbClr val="003262"/>
                </a:solidFill>
                <a:latin typeface="Calibri"/>
                <a:ea typeface="+mn-ea"/>
                <a:cs typeface="Calibri"/>
              </a:defRPr>
            </a:lvl3pPr>
            <a:lvl4pPr marL="1599559" indent="-228509" algn="l" defTabSz="457016" rtl="0" eaLnBrk="1" latinLnBrk="0" hangingPunct="1">
              <a:spcBef>
                <a:spcPct val="20000"/>
              </a:spcBef>
              <a:buFont typeface="Arial"/>
              <a:buChar char="–"/>
              <a:defRPr sz="1600" kern="1200">
                <a:solidFill>
                  <a:srgbClr val="003262"/>
                </a:solidFill>
                <a:latin typeface="Calibri"/>
                <a:ea typeface="+mn-ea"/>
                <a:cs typeface="Calibri"/>
              </a:defRPr>
            </a:lvl4pPr>
            <a:lvl5pPr marL="2056576" indent="-228509" algn="l" defTabSz="457016" rtl="0" eaLnBrk="1" latinLnBrk="0" hangingPunct="1">
              <a:spcBef>
                <a:spcPct val="20000"/>
              </a:spcBef>
              <a:buFont typeface="Arial"/>
              <a:buChar char="»"/>
              <a:defRPr sz="1400" kern="1200">
                <a:solidFill>
                  <a:srgbClr val="003262"/>
                </a:solidFill>
                <a:latin typeface="Calibri"/>
                <a:ea typeface="+mn-ea"/>
                <a:cs typeface="Calibri"/>
              </a:defRPr>
            </a:lvl5pPr>
            <a:lvl6pPr marL="2513594" indent="-228509" algn="l" defTabSz="457016" rtl="0" eaLnBrk="1" latinLnBrk="0" hangingPunct="1">
              <a:spcBef>
                <a:spcPct val="20000"/>
              </a:spcBef>
              <a:buFont typeface="Arial"/>
              <a:buChar char="•"/>
              <a:defRPr sz="2000" kern="1200">
                <a:solidFill>
                  <a:schemeClr val="tx1"/>
                </a:solidFill>
                <a:latin typeface="+mn-lt"/>
                <a:ea typeface="+mn-ea"/>
                <a:cs typeface="+mn-cs"/>
              </a:defRPr>
            </a:lvl6pPr>
            <a:lvl7pPr marL="2970611" indent="-228509" algn="l" defTabSz="457016" rtl="0" eaLnBrk="1" latinLnBrk="0" hangingPunct="1">
              <a:spcBef>
                <a:spcPct val="20000"/>
              </a:spcBef>
              <a:buFont typeface="Arial"/>
              <a:buChar char="•"/>
              <a:defRPr sz="2000" kern="1200">
                <a:solidFill>
                  <a:schemeClr val="tx1"/>
                </a:solidFill>
                <a:latin typeface="+mn-lt"/>
                <a:ea typeface="+mn-ea"/>
                <a:cs typeface="+mn-cs"/>
              </a:defRPr>
            </a:lvl7pPr>
            <a:lvl8pPr marL="3427629" indent="-228509" algn="l" defTabSz="457016" rtl="0" eaLnBrk="1" latinLnBrk="0" hangingPunct="1">
              <a:spcBef>
                <a:spcPct val="20000"/>
              </a:spcBef>
              <a:buFont typeface="Arial"/>
              <a:buChar char="•"/>
              <a:defRPr sz="2000" kern="1200">
                <a:solidFill>
                  <a:schemeClr val="tx1"/>
                </a:solidFill>
                <a:latin typeface="+mn-lt"/>
                <a:ea typeface="+mn-ea"/>
                <a:cs typeface="+mn-cs"/>
              </a:defRPr>
            </a:lvl8pPr>
            <a:lvl9pPr marL="3884647" indent="-228509" algn="l" defTabSz="457016"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0"/>
              </a:spcAft>
              <a:buFont typeface="Arial"/>
              <a:buNone/>
            </a:pPr>
            <a:r>
              <a:rPr lang="en-US" sz="1200" dirty="0">
                <a:solidFill>
                  <a:srgbClr val="000000"/>
                </a:solidFill>
              </a:rPr>
              <a:t>Oceanography: OOI</a:t>
            </a:r>
          </a:p>
        </p:txBody>
      </p:sp>
      <p:sp>
        <p:nvSpPr>
          <p:cNvPr id="17" name="Content Placeholder 2"/>
          <p:cNvSpPr txBox="1">
            <a:spLocks/>
          </p:cNvSpPr>
          <p:nvPr/>
        </p:nvSpPr>
        <p:spPr>
          <a:xfrm>
            <a:off x="19819" y="6353505"/>
            <a:ext cx="2545016" cy="332751"/>
          </a:xfrm>
          <a:prstGeom prst="rect">
            <a:avLst/>
          </a:prstGeom>
        </p:spPr>
        <p:txBody>
          <a:bodyPr vert="horz" lIns="90918" tIns="45464" rIns="90918" bIns="45464" rtlCol="0">
            <a:normAutofit/>
          </a:bodyPr>
          <a:lstStyle>
            <a:lvl1pPr marL="342763" indent="-342763" algn="l" defTabSz="457016" rtl="0" eaLnBrk="1" latinLnBrk="0" hangingPunct="1">
              <a:spcBef>
                <a:spcPct val="20000"/>
              </a:spcBef>
              <a:buFont typeface="Arial"/>
              <a:buChar char="•"/>
              <a:defRPr sz="2400" kern="1200">
                <a:solidFill>
                  <a:srgbClr val="003262"/>
                </a:solidFill>
                <a:latin typeface="Calibri"/>
                <a:ea typeface="+mn-ea"/>
                <a:cs typeface="Calibri"/>
              </a:defRPr>
            </a:lvl1pPr>
            <a:lvl2pPr marL="742652" indent="-285637" algn="l" defTabSz="457016" rtl="0" eaLnBrk="1" latinLnBrk="0" hangingPunct="1">
              <a:spcBef>
                <a:spcPct val="20000"/>
              </a:spcBef>
              <a:buFont typeface="Arial"/>
              <a:buChar char="–"/>
              <a:defRPr sz="2000" kern="1200">
                <a:solidFill>
                  <a:srgbClr val="003262"/>
                </a:solidFill>
                <a:latin typeface="Calibri"/>
                <a:ea typeface="+mn-ea"/>
                <a:cs typeface="Calibri"/>
              </a:defRPr>
            </a:lvl2pPr>
            <a:lvl3pPr marL="1142541" indent="-228509" algn="l" defTabSz="457016" rtl="0" eaLnBrk="1" latinLnBrk="0" hangingPunct="1">
              <a:spcBef>
                <a:spcPct val="20000"/>
              </a:spcBef>
              <a:buFont typeface="Arial"/>
              <a:buChar char="•"/>
              <a:defRPr sz="1800" kern="1200">
                <a:solidFill>
                  <a:srgbClr val="003262"/>
                </a:solidFill>
                <a:latin typeface="Calibri"/>
                <a:ea typeface="+mn-ea"/>
                <a:cs typeface="Calibri"/>
              </a:defRPr>
            </a:lvl3pPr>
            <a:lvl4pPr marL="1599559" indent="-228509" algn="l" defTabSz="457016" rtl="0" eaLnBrk="1" latinLnBrk="0" hangingPunct="1">
              <a:spcBef>
                <a:spcPct val="20000"/>
              </a:spcBef>
              <a:buFont typeface="Arial"/>
              <a:buChar char="–"/>
              <a:defRPr sz="1600" kern="1200">
                <a:solidFill>
                  <a:srgbClr val="003262"/>
                </a:solidFill>
                <a:latin typeface="Calibri"/>
                <a:ea typeface="+mn-ea"/>
                <a:cs typeface="Calibri"/>
              </a:defRPr>
            </a:lvl4pPr>
            <a:lvl5pPr marL="2056576" indent="-228509" algn="l" defTabSz="457016" rtl="0" eaLnBrk="1" latinLnBrk="0" hangingPunct="1">
              <a:spcBef>
                <a:spcPct val="20000"/>
              </a:spcBef>
              <a:buFont typeface="Arial"/>
              <a:buChar char="»"/>
              <a:defRPr sz="1400" kern="1200">
                <a:solidFill>
                  <a:srgbClr val="003262"/>
                </a:solidFill>
                <a:latin typeface="Calibri"/>
                <a:ea typeface="+mn-ea"/>
                <a:cs typeface="Calibri"/>
              </a:defRPr>
            </a:lvl5pPr>
            <a:lvl6pPr marL="2513594" indent="-228509" algn="l" defTabSz="457016" rtl="0" eaLnBrk="1" latinLnBrk="0" hangingPunct="1">
              <a:spcBef>
                <a:spcPct val="20000"/>
              </a:spcBef>
              <a:buFont typeface="Arial"/>
              <a:buChar char="•"/>
              <a:defRPr sz="2000" kern="1200">
                <a:solidFill>
                  <a:schemeClr val="tx1"/>
                </a:solidFill>
                <a:latin typeface="+mn-lt"/>
                <a:ea typeface="+mn-ea"/>
                <a:cs typeface="+mn-cs"/>
              </a:defRPr>
            </a:lvl6pPr>
            <a:lvl7pPr marL="2970611" indent="-228509" algn="l" defTabSz="457016" rtl="0" eaLnBrk="1" latinLnBrk="0" hangingPunct="1">
              <a:spcBef>
                <a:spcPct val="20000"/>
              </a:spcBef>
              <a:buFont typeface="Arial"/>
              <a:buChar char="•"/>
              <a:defRPr sz="2000" kern="1200">
                <a:solidFill>
                  <a:schemeClr val="tx1"/>
                </a:solidFill>
                <a:latin typeface="+mn-lt"/>
                <a:ea typeface="+mn-ea"/>
                <a:cs typeface="+mn-cs"/>
              </a:defRPr>
            </a:lvl7pPr>
            <a:lvl8pPr marL="3427629" indent="-228509" algn="l" defTabSz="457016" rtl="0" eaLnBrk="1" latinLnBrk="0" hangingPunct="1">
              <a:spcBef>
                <a:spcPct val="20000"/>
              </a:spcBef>
              <a:buFont typeface="Arial"/>
              <a:buChar char="•"/>
              <a:defRPr sz="2000" kern="1200">
                <a:solidFill>
                  <a:schemeClr val="tx1"/>
                </a:solidFill>
                <a:latin typeface="+mn-lt"/>
                <a:ea typeface="+mn-ea"/>
                <a:cs typeface="+mn-cs"/>
              </a:defRPr>
            </a:lvl8pPr>
            <a:lvl9pPr marL="3884647" indent="-228509" algn="l" defTabSz="457016"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0"/>
              </a:spcAft>
              <a:buFont typeface="Arial"/>
              <a:buNone/>
            </a:pPr>
            <a:r>
              <a:rPr lang="en-US" sz="1200" dirty="0">
                <a:solidFill>
                  <a:srgbClr val="000000"/>
                </a:solidFill>
              </a:rPr>
              <a:t>Sociology: The Web</a:t>
            </a:r>
          </a:p>
        </p:txBody>
      </p:sp>
      <p:sp>
        <p:nvSpPr>
          <p:cNvPr id="18" name="Content Placeholder 2"/>
          <p:cNvSpPr txBox="1">
            <a:spLocks/>
          </p:cNvSpPr>
          <p:nvPr/>
        </p:nvSpPr>
        <p:spPr>
          <a:xfrm>
            <a:off x="2087202" y="5968821"/>
            <a:ext cx="2545016" cy="332751"/>
          </a:xfrm>
          <a:prstGeom prst="rect">
            <a:avLst/>
          </a:prstGeom>
        </p:spPr>
        <p:txBody>
          <a:bodyPr vert="horz" lIns="90918" tIns="45464" rIns="90918" bIns="45464" rtlCol="0">
            <a:normAutofit/>
          </a:bodyPr>
          <a:lstStyle>
            <a:lvl1pPr marL="342763" indent="-342763" algn="l" defTabSz="457016" rtl="0" eaLnBrk="1" latinLnBrk="0" hangingPunct="1">
              <a:spcBef>
                <a:spcPct val="20000"/>
              </a:spcBef>
              <a:buFont typeface="Arial"/>
              <a:buChar char="•"/>
              <a:defRPr sz="2400" kern="1200">
                <a:solidFill>
                  <a:srgbClr val="003262"/>
                </a:solidFill>
                <a:latin typeface="Calibri"/>
                <a:ea typeface="+mn-ea"/>
                <a:cs typeface="Calibri"/>
              </a:defRPr>
            </a:lvl1pPr>
            <a:lvl2pPr marL="742652" indent="-285637" algn="l" defTabSz="457016" rtl="0" eaLnBrk="1" latinLnBrk="0" hangingPunct="1">
              <a:spcBef>
                <a:spcPct val="20000"/>
              </a:spcBef>
              <a:buFont typeface="Arial"/>
              <a:buChar char="–"/>
              <a:defRPr sz="2000" kern="1200">
                <a:solidFill>
                  <a:srgbClr val="003262"/>
                </a:solidFill>
                <a:latin typeface="Calibri"/>
                <a:ea typeface="+mn-ea"/>
                <a:cs typeface="Calibri"/>
              </a:defRPr>
            </a:lvl2pPr>
            <a:lvl3pPr marL="1142541" indent="-228509" algn="l" defTabSz="457016" rtl="0" eaLnBrk="1" latinLnBrk="0" hangingPunct="1">
              <a:spcBef>
                <a:spcPct val="20000"/>
              </a:spcBef>
              <a:buFont typeface="Arial"/>
              <a:buChar char="•"/>
              <a:defRPr sz="1800" kern="1200">
                <a:solidFill>
                  <a:srgbClr val="003262"/>
                </a:solidFill>
                <a:latin typeface="Calibri"/>
                <a:ea typeface="+mn-ea"/>
                <a:cs typeface="Calibri"/>
              </a:defRPr>
            </a:lvl3pPr>
            <a:lvl4pPr marL="1599559" indent="-228509" algn="l" defTabSz="457016" rtl="0" eaLnBrk="1" latinLnBrk="0" hangingPunct="1">
              <a:spcBef>
                <a:spcPct val="20000"/>
              </a:spcBef>
              <a:buFont typeface="Arial"/>
              <a:buChar char="–"/>
              <a:defRPr sz="1600" kern="1200">
                <a:solidFill>
                  <a:srgbClr val="003262"/>
                </a:solidFill>
                <a:latin typeface="Calibri"/>
                <a:ea typeface="+mn-ea"/>
                <a:cs typeface="Calibri"/>
              </a:defRPr>
            </a:lvl4pPr>
            <a:lvl5pPr marL="2056576" indent="-228509" algn="l" defTabSz="457016" rtl="0" eaLnBrk="1" latinLnBrk="0" hangingPunct="1">
              <a:spcBef>
                <a:spcPct val="20000"/>
              </a:spcBef>
              <a:buFont typeface="Arial"/>
              <a:buChar char="»"/>
              <a:defRPr sz="1400" kern="1200">
                <a:solidFill>
                  <a:srgbClr val="003262"/>
                </a:solidFill>
                <a:latin typeface="Calibri"/>
                <a:ea typeface="+mn-ea"/>
                <a:cs typeface="Calibri"/>
              </a:defRPr>
            </a:lvl5pPr>
            <a:lvl6pPr marL="2513594" indent="-228509" algn="l" defTabSz="457016" rtl="0" eaLnBrk="1" latinLnBrk="0" hangingPunct="1">
              <a:spcBef>
                <a:spcPct val="20000"/>
              </a:spcBef>
              <a:buFont typeface="Arial"/>
              <a:buChar char="•"/>
              <a:defRPr sz="2000" kern="1200">
                <a:solidFill>
                  <a:schemeClr val="tx1"/>
                </a:solidFill>
                <a:latin typeface="+mn-lt"/>
                <a:ea typeface="+mn-ea"/>
                <a:cs typeface="+mn-cs"/>
              </a:defRPr>
            </a:lvl6pPr>
            <a:lvl7pPr marL="2970611" indent="-228509" algn="l" defTabSz="457016" rtl="0" eaLnBrk="1" latinLnBrk="0" hangingPunct="1">
              <a:spcBef>
                <a:spcPct val="20000"/>
              </a:spcBef>
              <a:buFont typeface="Arial"/>
              <a:buChar char="•"/>
              <a:defRPr sz="2000" kern="1200">
                <a:solidFill>
                  <a:schemeClr val="tx1"/>
                </a:solidFill>
                <a:latin typeface="+mn-lt"/>
                <a:ea typeface="+mn-ea"/>
                <a:cs typeface="+mn-cs"/>
              </a:defRPr>
            </a:lvl7pPr>
            <a:lvl8pPr marL="3427629" indent="-228509" algn="l" defTabSz="457016" rtl="0" eaLnBrk="1" latinLnBrk="0" hangingPunct="1">
              <a:spcBef>
                <a:spcPct val="20000"/>
              </a:spcBef>
              <a:buFont typeface="Arial"/>
              <a:buChar char="•"/>
              <a:defRPr sz="2000" kern="1200">
                <a:solidFill>
                  <a:schemeClr val="tx1"/>
                </a:solidFill>
                <a:latin typeface="+mn-lt"/>
                <a:ea typeface="+mn-ea"/>
                <a:cs typeface="+mn-cs"/>
              </a:defRPr>
            </a:lvl8pPr>
            <a:lvl9pPr marL="3884647" indent="-228509" algn="l" defTabSz="457016"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0"/>
              </a:spcAft>
              <a:buFont typeface="Arial"/>
              <a:buNone/>
            </a:pPr>
            <a:r>
              <a:rPr lang="en-US" sz="1200" dirty="0">
                <a:solidFill>
                  <a:srgbClr val="000000"/>
                </a:solidFill>
              </a:rPr>
              <a:t>Biology: Sequencing</a:t>
            </a:r>
          </a:p>
        </p:txBody>
      </p:sp>
      <p:sp>
        <p:nvSpPr>
          <p:cNvPr id="19" name="Content Placeholder 2"/>
          <p:cNvSpPr txBox="1">
            <a:spLocks/>
          </p:cNvSpPr>
          <p:nvPr/>
        </p:nvSpPr>
        <p:spPr>
          <a:xfrm>
            <a:off x="4720129" y="6363558"/>
            <a:ext cx="1960054" cy="357246"/>
          </a:xfrm>
          <a:prstGeom prst="rect">
            <a:avLst/>
          </a:prstGeom>
        </p:spPr>
        <p:txBody>
          <a:bodyPr vert="horz" lIns="90918" tIns="45464" rIns="90918" bIns="45464" rtlCol="0">
            <a:normAutofit/>
          </a:bodyPr>
          <a:lstStyle>
            <a:lvl1pPr marL="342763" indent="-342763" algn="l" defTabSz="457016" rtl="0" eaLnBrk="1" latinLnBrk="0" hangingPunct="1">
              <a:spcBef>
                <a:spcPct val="20000"/>
              </a:spcBef>
              <a:buFont typeface="Arial"/>
              <a:buChar char="•"/>
              <a:defRPr sz="2400" kern="1200">
                <a:solidFill>
                  <a:srgbClr val="003262"/>
                </a:solidFill>
                <a:latin typeface="Calibri"/>
                <a:ea typeface="+mn-ea"/>
                <a:cs typeface="Calibri"/>
              </a:defRPr>
            </a:lvl1pPr>
            <a:lvl2pPr marL="742652" indent="-285637" algn="l" defTabSz="457016" rtl="0" eaLnBrk="1" latinLnBrk="0" hangingPunct="1">
              <a:spcBef>
                <a:spcPct val="20000"/>
              </a:spcBef>
              <a:buFont typeface="Arial"/>
              <a:buChar char="–"/>
              <a:defRPr sz="2000" kern="1200">
                <a:solidFill>
                  <a:srgbClr val="003262"/>
                </a:solidFill>
                <a:latin typeface="Calibri"/>
                <a:ea typeface="+mn-ea"/>
                <a:cs typeface="Calibri"/>
              </a:defRPr>
            </a:lvl2pPr>
            <a:lvl3pPr marL="1142541" indent="-228509" algn="l" defTabSz="457016" rtl="0" eaLnBrk="1" latinLnBrk="0" hangingPunct="1">
              <a:spcBef>
                <a:spcPct val="20000"/>
              </a:spcBef>
              <a:buFont typeface="Arial"/>
              <a:buChar char="•"/>
              <a:defRPr sz="1800" kern="1200">
                <a:solidFill>
                  <a:srgbClr val="003262"/>
                </a:solidFill>
                <a:latin typeface="Calibri"/>
                <a:ea typeface="+mn-ea"/>
                <a:cs typeface="Calibri"/>
              </a:defRPr>
            </a:lvl3pPr>
            <a:lvl4pPr marL="1599559" indent="-228509" algn="l" defTabSz="457016" rtl="0" eaLnBrk="1" latinLnBrk="0" hangingPunct="1">
              <a:spcBef>
                <a:spcPct val="20000"/>
              </a:spcBef>
              <a:buFont typeface="Arial"/>
              <a:buChar char="–"/>
              <a:defRPr sz="1600" kern="1200">
                <a:solidFill>
                  <a:srgbClr val="003262"/>
                </a:solidFill>
                <a:latin typeface="Calibri"/>
                <a:ea typeface="+mn-ea"/>
                <a:cs typeface="Calibri"/>
              </a:defRPr>
            </a:lvl4pPr>
            <a:lvl5pPr marL="2056576" indent="-228509" algn="l" defTabSz="457016" rtl="0" eaLnBrk="1" latinLnBrk="0" hangingPunct="1">
              <a:spcBef>
                <a:spcPct val="20000"/>
              </a:spcBef>
              <a:buFont typeface="Arial"/>
              <a:buChar char="»"/>
              <a:defRPr sz="1400" kern="1200">
                <a:solidFill>
                  <a:srgbClr val="003262"/>
                </a:solidFill>
                <a:latin typeface="Calibri"/>
                <a:ea typeface="+mn-ea"/>
                <a:cs typeface="Calibri"/>
              </a:defRPr>
            </a:lvl5pPr>
            <a:lvl6pPr marL="2513594" indent="-228509" algn="l" defTabSz="457016" rtl="0" eaLnBrk="1" latinLnBrk="0" hangingPunct="1">
              <a:spcBef>
                <a:spcPct val="20000"/>
              </a:spcBef>
              <a:buFont typeface="Arial"/>
              <a:buChar char="•"/>
              <a:defRPr sz="2000" kern="1200">
                <a:solidFill>
                  <a:schemeClr val="tx1"/>
                </a:solidFill>
                <a:latin typeface="+mn-lt"/>
                <a:ea typeface="+mn-ea"/>
                <a:cs typeface="+mn-cs"/>
              </a:defRPr>
            </a:lvl6pPr>
            <a:lvl7pPr marL="2970611" indent="-228509" algn="l" defTabSz="457016" rtl="0" eaLnBrk="1" latinLnBrk="0" hangingPunct="1">
              <a:spcBef>
                <a:spcPct val="20000"/>
              </a:spcBef>
              <a:buFont typeface="Arial"/>
              <a:buChar char="•"/>
              <a:defRPr sz="2000" kern="1200">
                <a:solidFill>
                  <a:schemeClr val="tx1"/>
                </a:solidFill>
                <a:latin typeface="+mn-lt"/>
                <a:ea typeface="+mn-ea"/>
                <a:cs typeface="+mn-cs"/>
              </a:defRPr>
            </a:lvl7pPr>
            <a:lvl8pPr marL="3427629" indent="-228509" algn="l" defTabSz="457016" rtl="0" eaLnBrk="1" latinLnBrk="0" hangingPunct="1">
              <a:spcBef>
                <a:spcPct val="20000"/>
              </a:spcBef>
              <a:buFont typeface="Arial"/>
              <a:buChar char="•"/>
              <a:defRPr sz="2000" kern="1200">
                <a:solidFill>
                  <a:schemeClr val="tx1"/>
                </a:solidFill>
                <a:latin typeface="+mn-lt"/>
                <a:ea typeface="+mn-ea"/>
                <a:cs typeface="+mn-cs"/>
              </a:defRPr>
            </a:lvl8pPr>
            <a:lvl9pPr marL="3884647" indent="-228509" algn="l" defTabSz="457016"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0"/>
              </a:spcAft>
              <a:buFont typeface="Arial"/>
              <a:buNone/>
            </a:pPr>
            <a:r>
              <a:rPr lang="en-US" sz="1200" dirty="0">
                <a:solidFill>
                  <a:srgbClr val="000000"/>
                </a:solidFill>
              </a:rPr>
              <a:t>Economics: POS terminals</a:t>
            </a:r>
          </a:p>
        </p:txBody>
      </p:sp>
      <p:sp>
        <p:nvSpPr>
          <p:cNvPr id="22" name="Content Placeholder 2"/>
          <p:cNvSpPr txBox="1">
            <a:spLocks/>
          </p:cNvSpPr>
          <p:nvPr/>
        </p:nvSpPr>
        <p:spPr>
          <a:xfrm>
            <a:off x="6764058" y="5977230"/>
            <a:ext cx="2381265" cy="332751"/>
          </a:xfrm>
          <a:prstGeom prst="rect">
            <a:avLst/>
          </a:prstGeom>
        </p:spPr>
        <p:txBody>
          <a:bodyPr vert="horz" lIns="90918" tIns="45464" rIns="90918" bIns="45464" rtlCol="0">
            <a:normAutofit/>
          </a:bodyPr>
          <a:lstStyle>
            <a:lvl1pPr marL="342763" indent="-342763" algn="l" defTabSz="457016" rtl="0" eaLnBrk="1" latinLnBrk="0" hangingPunct="1">
              <a:spcBef>
                <a:spcPct val="20000"/>
              </a:spcBef>
              <a:buFont typeface="Arial"/>
              <a:buChar char="•"/>
              <a:defRPr sz="2400" kern="1200">
                <a:solidFill>
                  <a:srgbClr val="003262"/>
                </a:solidFill>
                <a:latin typeface="Calibri"/>
                <a:ea typeface="+mn-ea"/>
                <a:cs typeface="Calibri"/>
              </a:defRPr>
            </a:lvl1pPr>
            <a:lvl2pPr marL="742652" indent="-285637" algn="l" defTabSz="457016" rtl="0" eaLnBrk="1" latinLnBrk="0" hangingPunct="1">
              <a:spcBef>
                <a:spcPct val="20000"/>
              </a:spcBef>
              <a:buFont typeface="Arial"/>
              <a:buChar char="–"/>
              <a:defRPr sz="2000" kern="1200">
                <a:solidFill>
                  <a:srgbClr val="003262"/>
                </a:solidFill>
                <a:latin typeface="Calibri"/>
                <a:ea typeface="+mn-ea"/>
                <a:cs typeface="Calibri"/>
              </a:defRPr>
            </a:lvl2pPr>
            <a:lvl3pPr marL="1142541" indent="-228509" algn="l" defTabSz="457016" rtl="0" eaLnBrk="1" latinLnBrk="0" hangingPunct="1">
              <a:spcBef>
                <a:spcPct val="20000"/>
              </a:spcBef>
              <a:buFont typeface="Arial"/>
              <a:buChar char="•"/>
              <a:defRPr sz="1800" kern="1200">
                <a:solidFill>
                  <a:srgbClr val="003262"/>
                </a:solidFill>
                <a:latin typeface="Calibri"/>
                <a:ea typeface="+mn-ea"/>
                <a:cs typeface="Calibri"/>
              </a:defRPr>
            </a:lvl3pPr>
            <a:lvl4pPr marL="1599559" indent="-228509" algn="l" defTabSz="457016" rtl="0" eaLnBrk="1" latinLnBrk="0" hangingPunct="1">
              <a:spcBef>
                <a:spcPct val="20000"/>
              </a:spcBef>
              <a:buFont typeface="Arial"/>
              <a:buChar char="–"/>
              <a:defRPr sz="1600" kern="1200">
                <a:solidFill>
                  <a:srgbClr val="003262"/>
                </a:solidFill>
                <a:latin typeface="Calibri"/>
                <a:ea typeface="+mn-ea"/>
                <a:cs typeface="Calibri"/>
              </a:defRPr>
            </a:lvl4pPr>
            <a:lvl5pPr marL="2056576" indent="-228509" algn="l" defTabSz="457016" rtl="0" eaLnBrk="1" latinLnBrk="0" hangingPunct="1">
              <a:spcBef>
                <a:spcPct val="20000"/>
              </a:spcBef>
              <a:buFont typeface="Arial"/>
              <a:buChar char="»"/>
              <a:defRPr sz="1400" kern="1200">
                <a:solidFill>
                  <a:srgbClr val="003262"/>
                </a:solidFill>
                <a:latin typeface="Calibri"/>
                <a:ea typeface="+mn-ea"/>
                <a:cs typeface="Calibri"/>
              </a:defRPr>
            </a:lvl5pPr>
            <a:lvl6pPr marL="2513594" indent="-228509" algn="l" defTabSz="457016" rtl="0" eaLnBrk="1" latinLnBrk="0" hangingPunct="1">
              <a:spcBef>
                <a:spcPct val="20000"/>
              </a:spcBef>
              <a:buFont typeface="Arial"/>
              <a:buChar char="•"/>
              <a:defRPr sz="2000" kern="1200">
                <a:solidFill>
                  <a:schemeClr val="tx1"/>
                </a:solidFill>
                <a:latin typeface="+mn-lt"/>
                <a:ea typeface="+mn-ea"/>
                <a:cs typeface="+mn-cs"/>
              </a:defRPr>
            </a:lvl6pPr>
            <a:lvl7pPr marL="2970611" indent="-228509" algn="l" defTabSz="457016" rtl="0" eaLnBrk="1" latinLnBrk="0" hangingPunct="1">
              <a:spcBef>
                <a:spcPct val="20000"/>
              </a:spcBef>
              <a:buFont typeface="Arial"/>
              <a:buChar char="•"/>
              <a:defRPr sz="2000" kern="1200">
                <a:solidFill>
                  <a:schemeClr val="tx1"/>
                </a:solidFill>
                <a:latin typeface="+mn-lt"/>
                <a:ea typeface="+mn-ea"/>
                <a:cs typeface="+mn-cs"/>
              </a:defRPr>
            </a:lvl7pPr>
            <a:lvl8pPr marL="3427629" indent="-228509" algn="l" defTabSz="457016" rtl="0" eaLnBrk="1" latinLnBrk="0" hangingPunct="1">
              <a:spcBef>
                <a:spcPct val="20000"/>
              </a:spcBef>
              <a:buFont typeface="Arial"/>
              <a:buChar char="•"/>
              <a:defRPr sz="2000" kern="1200">
                <a:solidFill>
                  <a:schemeClr val="tx1"/>
                </a:solidFill>
                <a:latin typeface="+mn-lt"/>
                <a:ea typeface="+mn-ea"/>
                <a:cs typeface="+mn-cs"/>
              </a:defRPr>
            </a:lvl8pPr>
            <a:lvl9pPr marL="3884647" indent="-228509" algn="l" defTabSz="457016"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0"/>
              </a:spcAft>
              <a:buFont typeface="Arial"/>
              <a:buNone/>
            </a:pPr>
            <a:r>
              <a:rPr lang="en-US" sz="1200" dirty="0">
                <a:solidFill>
                  <a:srgbClr val="000000"/>
                </a:solidFill>
              </a:rPr>
              <a:t>Neuroscience: EEG, fMRI</a:t>
            </a:r>
          </a:p>
        </p:txBody>
      </p:sp>
      <p:pic>
        <p:nvPicPr>
          <p:cNvPr id="12" name="Picture 11" descr="neuro-imaging.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4921" y="4920788"/>
            <a:ext cx="2062607" cy="1081367"/>
          </a:xfrm>
          <a:prstGeom prst="rect">
            <a:avLst/>
          </a:prstGeom>
        </p:spPr>
      </p:pic>
      <p:pic>
        <p:nvPicPr>
          <p:cNvPr id="23" name="Picture 2"/>
          <p:cNvPicPr>
            <a:picLocks noChangeAspect="1" noChangeArrowheads="1"/>
          </p:cNvPicPr>
          <p:nvPr/>
        </p:nvPicPr>
        <p:blipFill>
          <a:blip r:embed="rId9"/>
          <a:srcRect/>
          <a:stretch>
            <a:fillRect/>
          </a:stretch>
        </p:blipFill>
        <p:spPr bwMode="auto">
          <a:xfrm>
            <a:off x="602552" y="2385638"/>
            <a:ext cx="2151038" cy="1924395"/>
          </a:xfrm>
          <a:prstGeom prst="rect">
            <a:avLst/>
          </a:prstGeom>
          <a:noFill/>
          <a:ln w="12700">
            <a:noFill/>
            <a:miter lim="800000"/>
            <a:headEnd/>
            <a:tailEnd/>
          </a:ln>
        </p:spPr>
      </p:pic>
      <p:sp>
        <p:nvSpPr>
          <p:cNvPr id="4" name="Title 3"/>
          <p:cNvSpPr>
            <a:spLocks noGrp="1"/>
          </p:cNvSpPr>
          <p:nvPr>
            <p:ph type="title"/>
          </p:nvPr>
        </p:nvSpPr>
        <p:spPr/>
        <p:txBody>
          <a:bodyPr/>
          <a:lstStyle/>
          <a:p>
            <a:r>
              <a:rPr lang="en-US" sz="3200" b="1" dirty="0" smtClean="0"/>
              <a:t>Data-driven Discovery in Science </a:t>
            </a:r>
            <a:endParaRPr lang="en-US" sz="3200" b="1" dirty="0"/>
          </a:p>
        </p:txBody>
      </p:sp>
      <p:sp>
        <p:nvSpPr>
          <p:cNvPr id="24" name="Title 1"/>
          <p:cNvSpPr txBox="1">
            <a:spLocks/>
          </p:cNvSpPr>
          <p:nvPr/>
        </p:nvSpPr>
        <p:spPr bwMode="auto">
          <a:xfrm>
            <a:off x="457245" y="1417332"/>
            <a:ext cx="822951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000">
                <a:solidFill>
                  <a:schemeClr val="tx2"/>
                </a:solidFill>
                <a:latin typeface="+mj-lt"/>
                <a:ea typeface="ヒラギノ角ゴ Pro W3" charset="0"/>
                <a:cs typeface="Geneva" charset="0"/>
              </a:defRPr>
            </a:lvl1pPr>
            <a:lvl2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r>
              <a:rPr lang="en-US" sz="2400" dirty="0" smtClean="0">
                <a:solidFill>
                  <a:srgbClr val="000000"/>
                </a:solidFill>
                <a:latin typeface="Arial"/>
              </a:rPr>
              <a:t>Nearly every field of discovery is transitioning from “data poor” to “data rich”</a:t>
            </a:r>
            <a:endParaRPr lang="en-US" sz="2400" dirty="0">
              <a:solidFill>
                <a:srgbClr val="000000"/>
              </a:solidFill>
              <a:latin typeface="Arial"/>
            </a:endParaRPr>
          </a:p>
        </p:txBody>
      </p:sp>
      <p:sp>
        <p:nvSpPr>
          <p:cNvPr id="25" name="Rectangle 24"/>
          <p:cNvSpPr/>
          <p:nvPr/>
        </p:nvSpPr>
        <p:spPr>
          <a:xfrm>
            <a:off x="6894666" y="6579173"/>
            <a:ext cx="2249334" cy="276999"/>
          </a:xfrm>
          <a:prstGeom prst="rect">
            <a:avLst/>
          </a:prstGeom>
        </p:spPr>
        <p:txBody>
          <a:bodyPr wrap="none">
            <a:spAutoFit/>
          </a:bodyPr>
          <a:lstStyle/>
          <a:p>
            <a:pPr algn="r"/>
            <a:r>
              <a:rPr lang="en-US" sz="1200" dirty="0">
                <a:solidFill>
                  <a:prstClr val="black"/>
                </a:solidFill>
                <a:latin typeface="Myriad Pro"/>
                <a:ea typeface="+mn-ea"/>
                <a:cs typeface="Arial" pitchFamily="34" charset="0"/>
              </a:rPr>
              <a:t>Credit: </a:t>
            </a:r>
            <a:r>
              <a:rPr lang="en-US" sz="1200" dirty="0" smtClean="0">
                <a:solidFill>
                  <a:prstClr val="black"/>
                </a:solidFill>
                <a:latin typeface="Myriad Pro"/>
                <a:ea typeface="+mn-ea"/>
                <a:cs typeface="Arial" pitchFamily="34" charset="0"/>
              </a:rPr>
              <a:t>Ed </a:t>
            </a:r>
            <a:r>
              <a:rPr lang="en-US" sz="1200" dirty="0" err="1" smtClean="0">
                <a:solidFill>
                  <a:prstClr val="black"/>
                </a:solidFill>
                <a:latin typeface="Myriad Pro"/>
                <a:ea typeface="+mn-ea"/>
                <a:cs typeface="Arial" pitchFamily="34" charset="0"/>
              </a:rPr>
              <a:t>Lazowska</a:t>
            </a:r>
            <a:r>
              <a:rPr lang="en-US" sz="1200" dirty="0" smtClean="0">
                <a:solidFill>
                  <a:prstClr val="black"/>
                </a:solidFill>
                <a:latin typeface="Myriad Pro"/>
                <a:ea typeface="+mn-ea"/>
                <a:cs typeface="Arial" pitchFamily="34" charset="0"/>
              </a:rPr>
              <a:t>, Univ. of WA</a:t>
            </a:r>
            <a:endParaRPr lang="en-US" sz="1200" dirty="0">
              <a:solidFill>
                <a:prstClr val="black"/>
              </a:solidFill>
              <a:latin typeface="Myriad Pro"/>
              <a:ea typeface="+mn-ea"/>
              <a:cs typeface="Arial" pitchFamily="34" charset="0"/>
            </a:endParaRPr>
          </a:p>
        </p:txBody>
      </p:sp>
    </p:spTree>
    <p:extLst>
      <p:ext uri="{BB962C8B-B14F-4D97-AF65-F5344CB8AC3E}">
        <p14:creationId xmlns:p14="http://schemas.microsoft.com/office/powerpoint/2010/main" val="35093619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DataSpaces Collaborators</a:t>
            </a:r>
            <a:endParaRPr lang="en-US" dirty="0"/>
          </a:p>
        </p:txBody>
      </p:sp>
      <p:sp>
        <p:nvSpPr>
          <p:cNvPr id="3" name="Content Placeholder 2"/>
          <p:cNvSpPr>
            <a:spLocks noGrp="1"/>
          </p:cNvSpPr>
          <p:nvPr>
            <p:ph idx="1"/>
          </p:nvPr>
        </p:nvSpPr>
        <p:spPr>
          <a:xfrm>
            <a:off x="442259" y="1540436"/>
            <a:ext cx="5791200" cy="5257800"/>
          </a:xfrm>
        </p:spPr>
        <p:txBody>
          <a:bodyPr>
            <a:normAutofit/>
          </a:bodyPr>
          <a:lstStyle/>
          <a:p>
            <a:pPr>
              <a:lnSpc>
                <a:spcPct val="110000"/>
              </a:lnSpc>
            </a:pPr>
            <a:r>
              <a:rPr lang="en-US" dirty="0" smtClean="0">
                <a:solidFill>
                  <a:srgbClr val="000000"/>
                </a:solidFill>
              </a:rPr>
              <a:t>ADIOS – ORNL: Scott </a:t>
            </a:r>
            <a:r>
              <a:rPr lang="en-US" dirty="0" err="1" smtClean="0">
                <a:solidFill>
                  <a:srgbClr val="000000"/>
                </a:solidFill>
              </a:rPr>
              <a:t>Klasky</a:t>
            </a:r>
            <a:r>
              <a:rPr lang="en-US" dirty="0" smtClean="0">
                <a:solidFill>
                  <a:srgbClr val="000000"/>
                </a:solidFill>
              </a:rPr>
              <a:t>, Norbert </a:t>
            </a:r>
            <a:r>
              <a:rPr lang="en-US" dirty="0" err="1" smtClean="0">
                <a:solidFill>
                  <a:srgbClr val="000000"/>
                </a:solidFill>
              </a:rPr>
              <a:t>Podhorszki</a:t>
            </a:r>
            <a:r>
              <a:rPr lang="en-US" dirty="0" smtClean="0">
                <a:solidFill>
                  <a:srgbClr val="000000"/>
                </a:solidFill>
              </a:rPr>
              <a:t>, Hassan </a:t>
            </a:r>
            <a:r>
              <a:rPr lang="en-US" dirty="0" err="1" smtClean="0">
                <a:solidFill>
                  <a:srgbClr val="000000"/>
                </a:solidFill>
              </a:rPr>
              <a:t>Abbasi</a:t>
            </a:r>
            <a:r>
              <a:rPr lang="en-US" dirty="0" smtClean="0">
                <a:solidFill>
                  <a:srgbClr val="000000"/>
                </a:solidFill>
              </a:rPr>
              <a:t>, Gary Liu</a:t>
            </a:r>
          </a:p>
          <a:p>
            <a:pPr>
              <a:lnSpc>
                <a:spcPct val="110000"/>
              </a:lnSpc>
            </a:pPr>
            <a:r>
              <a:rPr lang="en-US" dirty="0" smtClean="0">
                <a:solidFill>
                  <a:srgbClr val="000000"/>
                </a:solidFill>
              </a:rPr>
              <a:t>EPSI Project: Jong Choi, Robert Hager, Salomon </a:t>
            </a:r>
            <a:r>
              <a:rPr lang="en-US" dirty="0" err="1" smtClean="0">
                <a:solidFill>
                  <a:srgbClr val="000000"/>
                </a:solidFill>
              </a:rPr>
              <a:t>Janhunen</a:t>
            </a:r>
            <a:endParaRPr lang="en-US" dirty="0" smtClean="0">
              <a:solidFill>
                <a:srgbClr val="000000"/>
              </a:solidFill>
            </a:endParaRPr>
          </a:p>
          <a:p>
            <a:pPr>
              <a:lnSpc>
                <a:spcPct val="110000"/>
              </a:lnSpc>
            </a:pPr>
            <a:r>
              <a:rPr lang="en-US" dirty="0" smtClean="0">
                <a:solidFill>
                  <a:srgbClr val="000000"/>
                </a:solidFill>
              </a:rPr>
              <a:t>Emory College: George </a:t>
            </a:r>
            <a:r>
              <a:rPr lang="en-US" dirty="0" err="1" smtClean="0">
                <a:solidFill>
                  <a:srgbClr val="000000"/>
                </a:solidFill>
              </a:rPr>
              <a:t>Teodoro</a:t>
            </a:r>
            <a:endParaRPr lang="en-US" dirty="0" smtClean="0">
              <a:solidFill>
                <a:srgbClr val="000000"/>
              </a:solidFill>
            </a:endParaRPr>
          </a:p>
          <a:p>
            <a:pPr>
              <a:lnSpc>
                <a:spcPct val="110000"/>
              </a:lnSpc>
            </a:pPr>
            <a:r>
              <a:rPr lang="en-US" dirty="0" smtClean="0">
                <a:solidFill>
                  <a:srgbClr val="000000"/>
                </a:solidFill>
              </a:rPr>
              <a:t>LBNL: </a:t>
            </a:r>
            <a:r>
              <a:rPr lang="en-US" dirty="0">
                <a:solidFill>
                  <a:srgbClr val="000000"/>
                </a:solidFill>
              </a:rPr>
              <a:t>John </a:t>
            </a:r>
            <a:r>
              <a:rPr lang="en-US" dirty="0" smtClean="0">
                <a:solidFill>
                  <a:srgbClr val="000000"/>
                </a:solidFill>
              </a:rPr>
              <a:t>Wu</a:t>
            </a:r>
          </a:p>
          <a:p>
            <a:pPr>
              <a:lnSpc>
                <a:spcPct val="110000"/>
              </a:lnSpc>
            </a:pPr>
            <a:r>
              <a:rPr lang="en-US" dirty="0" smtClean="0">
                <a:solidFill>
                  <a:srgbClr val="000000"/>
                </a:solidFill>
              </a:rPr>
              <a:t>Sandia NL: </a:t>
            </a:r>
            <a:r>
              <a:rPr lang="en-US" dirty="0" err="1" smtClean="0">
                <a:solidFill>
                  <a:srgbClr val="000000"/>
                </a:solidFill>
              </a:rPr>
              <a:t>Hemanth</a:t>
            </a:r>
            <a:r>
              <a:rPr lang="en-US" dirty="0" smtClean="0">
                <a:solidFill>
                  <a:srgbClr val="000000"/>
                </a:solidFill>
              </a:rPr>
              <a:t> </a:t>
            </a:r>
            <a:r>
              <a:rPr lang="en-US" dirty="0" err="1" smtClean="0">
                <a:solidFill>
                  <a:srgbClr val="000000"/>
                </a:solidFill>
              </a:rPr>
              <a:t>Kolla</a:t>
            </a:r>
            <a:r>
              <a:rPr lang="en-US" dirty="0" smtClean="0">
                <a:solidFill>
                  <a:srgbClr val="000000"/>
                </a:solidFill>
              </a:rPr>
              <a:t>, Jackie Chen</a:t>
            </a:r>
          </a:p>
          <a:p>
            <a:pPr>
              <a:lnSpc>
                <a:spcPct val="110000"/>
              </a:lnSpc>
            </a:pPr>
            <a:r>
              <a:rPr lang="en-US" dirty="0" smtClean="0">
                <a:solidFill>
                  <a:srgbClr val="000000"/>
                </a:solidFill>
              </a:rPr>
              <a:t>U of Nebraska-Lincoln: </a:t>
            </a:r>
            <a:r>
              <a:rPr lang="hu-HU" dirty="0">
                <a:solidFill>
                  <a:srgbClr val="000000"/>
                </a:solidFill>
              </a:rPr>
              <a:t>Hongfeng </a:t>
            </a:r>
            <a:r>
              <a:rPr lang="hu-HU" dirty="0" smtClean="0">
                <a:solidFill>
                  <a:srgbClr val="000000"/>
                </a:solidFill>
              </a:rPr>
              <a:t>Yu</a:t>
            </a:r>
          </a:p>
          <a:p>
            <a:pPr>
              <a:lnSpc>
                <a:spcPct val="110000"/>
              </a:lnSpc>
            </a:pPr>
            <a:r>
              <a:rPr lang="hu-HU" dirty="0" smtClean="0">
                <a:solidFill>
                  <a:srgbClr val="000000"/>
                </a:solidFill>
              </a:rPr>
              <a:t>Stony Brook: </a:t>
            </a:r>
            <a:r>
              <a:rPr lang="en-US" dirty="0" err="1" smtClean="0">
                <a:solidFill>
                  <a:srgbClr val="000000"/>
                </a:solidFill>
              </a:rPr>
              <a:t>Tahsin</a:t>
            </a:r>
            <a:r>
              <a:rPr lang="en-US" dirty="0" smtClean="0">
                <a:solidFill>
                  <a:srgbClr val="000000"/>
                </a:solidFill>
              </a:rPr>
              <a:t> </a:t>
            </a:r>
            <a:r>
              <a:rPr lang="hu-HU" dirty="0" smtClean="0">
                <a:solidFill>
                  <a:srgbClr val="000000"/>
                </a:solidFill>
              </a:rPr>
              <a:t>Kurc</a:t>
            </a:r>
          </a:p>
          <a:p>
            <a:pPr>
              <a:lnSpc>
                <a:spcPct val="110000"/>
              </a:lnSpc>
            </a:pPr>
            <a:r>
              <a:rPr lang="hu-HU" dirty="0" smtClean="0">
                <a:solidFill>
                  <a:srgbClr val="000000"/>
                </a:solidFill>
              </a:rPr>
              <a:t>Iowa Sate: Baskar </a:t>
            </a:r>
            <a:r>
              <a:rPr lang="en-US" dirty="0" err="1" smtClean="0">
                <a:solidFill>
                  <a:srgbClr val="000000"/>
                </a:solidFill>
              </a:rPr>
              <a:t>Ganapathysubramanian</a:t>
            </a:r>
            <a:r>
              <a:rPr lang="en-US" dirty="0" smtClean="0">
                <a:solidFill>
                  <a:srgbClr val="000000"/>
                </a:solidFill>
              </a:rPr>
              <a:t>, </a:t>
            </a:r>
            <a:r>
              <a:rPr lang="en-US" dirty="0" err="1" smtClean="0">
                <a:solidFill>
                  <a:srgbClr val="000000"/>
                </a:solidFill>
              </a:rPr>
              <a:t>Rorbert</a:t>
            </a:r>
            <a:r>
              <a:rPr lang="en-US" dirty="0" smtClean="0">
                <a:solidFill>
                  <a:srgbClr val="000000"/>
                </a:solidFill>
              </a:rPr>
              <a:t> </a:t>
            </a:r>
            <a:r>
              <a:rPr lang="en-US" dirty="0" err="1" smtClean="0">
                <a:solidFill>
                  <a:srgbClr val="000000"/>
                </a:solidFill>
              </a:rPr>
              <a:t>Dyja</a:t>
            </a:r>
            <a:endParaRPr lang="en-US" dirty="0">
              <a:solidFill>
                <a:srgbClr val="000000"/>
              </a:solidFill>
            </a:endParaRPr>
          </a:p>
          <a:p>
            <a:pPr>
              <a:lnSpc>
                <a:spcPct val="110000"/>
              </a:lnSpc>
            </a:pPr>
            <a:r>
              <a:rPr lang="en-US" dirty="0" smtClean="0">
                <a:solidFill>
                  <a:srgbClr val="000000"/>
                </a:solidFill>
              </a:rPr>
              <a:t>….and many more</a:t>
            </a:r>
            <a:endParaRPr lang="en-US" dirty="0">
              <a:solidFill>
                <a:srgbClr val="000000"/>
              </a:solidFill>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9231" y="186772"/>
            <a:ext cx="2285975" cy="92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 name="Picture 1" descr="EPSi logo C2.pdf"/>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90713" y="3434983"/>
            <a:ext cx="2573995" cy="166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sub_header2.png"/>
          <p:cNvPicPr>
            <a:picLocks noChangeAspect="1"/>
          </p:cNvPicPr>
          <p:nvPr/>
        </p:nvPicPr>
        <p:blipFill>
          <a:blip r:embed="rId4" cstate="email">
            <a:extLst>
              <a:ext uri="{28A0092B-C50C-407E-A947-70E740481C1C}">
                <a14:useLocalDpi xmlns:a14="http://schemas.microsoft.com/office/drawing/2010/main" val="0"/>
              </a:ext>
            </a:extLst>
          </a:blip>
          <a:srcRect l="5" r="55995"/>
          <a:stretch>
            <a:fillRect/>
          </a:stretch>
        </p:blipFill>
        <p:spPr bwMode="auto">
          <a:xfrm>
            <a:off x="6038753" y="1419416"/>
            <a:ext cx="2989371" cy="79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p:cNvPicPr>
          <p:nvPr/>
        </p:nvPicPr>
        <p:blipFill>
          <a:blip r:embed="rId5" cstate="email">
            <a:extLst>
              <a:ext uri="{28A0092B-C50C-407E-A947-70E740481C1C}">
                <a14:useLocalDpi xmlns:a14="http://schemas.microsoft.com/office/drawing/2010/main" val="0"/>
              </a:ext>
            </a:extLst>
          </a:blip>
          <a:srcRect l="2007" r="70203"/>
          <a:stretch>
            <a:fillRect/>
          </a:stretch>
        </p:blipFill>
        <p:spPr bwMode="auto">
          <a:xfrm>
            <a:off x="6843059" y="2473976"/>
            <a:ext cx="2166471" cy="79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ns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6873" y="5139766"/>
            <a:ext cx="1484657" cy="146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descr="MyScidaclogo.jpg"/>
          <p:cNvPicPr>
            <a:picLocks noChangeAspect="1"/>
          </p:cNvPicPr>
          <p:nvPr/>
        </p:nvPicPr>
        <p:blipFill rotWithShape="1">
          <a:blip r:embed="rId7" cstate="email">
            <a:extLst>
              <a:ext uri="{28A0092B-C50C-407E-A947-70E740481C1C}">
                <a14:useLocalDpi xmlns:a14="http://schemas.microsoft.com/office/drawing/2010/main" val="0"/>
              </a:ext>
            </a:extLst>
          </a:blip>
          <a:srcRect r="62105"/>
          <a:stretch/>
        </p:blipFill>
        <p:spPr bwMode="auto">
          <a:xfrm>
            <a:off x="7472088" y="5106935"/>
            <a:ext cx="1671912" cy="15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170885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this presentation</a:t>
            </a:r>
            <a:endParaRPr lang="en-US" dirty="0"/>
          </a:p>
        </p:txBody>
      </p:sp>
      <p:sp>
        <p:nvSpPr>
          <p:cNvPr id="3" name="Content Placeholder 2"/>
          <p:cNvSpPr>
            <a:spLocks noGrp="1"/>
          </p:cNvSpPr>
          <p:nvPr>
            <p:ph idx="1"/>
          </p:nvPr>
        </p:nvSpPr>
        <p:spPr/>
        <p:txBody>
          <a:bodyPr>
            <a:normAutofit fontScale="92500" lnSpcReduction="10000"/>
          </a:bodyPr>
          <a:lstStyle/>
          <a:p>
            <a:r>
              <a:rPr lang="en-US" sz="2400" dirty="0" smtClean="0">
                <a:solidFill>
                  <a:srgbClr val="000000"/>
                </a:solidFill>
              </a:rPr>
              <a:t>Integrated In-situ, in-transit data analysis pipeline</a:t>
            </a:r>
          </a:p>
          <a:p>
            <a:endParaRPr lang="en-US" dirty="0" smtClean="0">
              <a:solidFill>
                <a:srgbClr val="000000"/>
              </a:solidFill>
            </a:endParaRPr>
          </a:p>
          <a:p>
            <a:r>
              <a:rPr lang="en-US" sz="2400" dirty="0" smtClean="0">
                <a:solidFill>
                  <a:srgbClr val="000000"/>
                </a:solidFill>
              </a:rPr>
              <a:t>Apply cross layer adaptation to reduce data movement in HPC application</a:t>
            </a:r>
          </a:p>
          <a:p>
            <a:endParaRPr lang="en-US" sz="2400" dirty="0" smtClean="0">
              <a:solidFill>
                <a:srgbClr val="000000"/>
              </a:solidFill>
              <a:ea typeface="ＭＳ Ｐゴシック" charset="0"/>
            </a:endParaRPr>
          </a:p>
          <a:p>
            <a:r>
              <a:rPr lang="en-US" sz="2400" dirty="0" smtClean="0">
                <a:solidFill>
                  <a:srgbClr val="000000"/>
                </a:solidFill>
                <a:ea typeface="ＭＳ Ｐゴシック" charset="0"/>
              </a:rPr>
              <a:t>Scalable in-memory data indexing </a:t>
            </a:r>
            <a:r>
              <a:rPr lang="en-US" sz="2400" dirty="0">
                <a:solidFill>
                  <a:srgbClr val="000000"/>
                </a:solidFill>
                <a:ea typeface="ＭＳ Ｐゴシック" charset="0"/>
              </a:rPr>
              <a:t>and </a:t>
            </a:r>
            <a:r>
              <a:rPr lang="en-US" sz="2400" dirty="0" smtClean="0">
                <a:solidFill>
                  <a:srgbClr val="000000"/>
                </a:solidFill>
                <a:ea typeface="ＭＳ Ｐゴシック" charset="0"/>
              </a:rPr>
              <a:t>querying </a:t>
            </a:r>
            <a:r>
              <a:rPr lang="en-US" sz="2400" dirty="0">
                <a:solidFill>
                  <a:srgbClr val="000000"/>
                </a:solidFill>
                <a:ea typeface="ＭＳ Ｐゴシック" charset="0"/>
              </a:rPr>
              <a:t>for </a:t>
            </a:r>
            <a:r>
              <a:rPr lang="en-US" sz="2400" dirty="0" smtClean="0">
                <a:solidFill>
                  <a:srgbClr val="000000"/>
                </a:solidFill>
                <a:ea typeface="ＭＳ Ｐゴシック" charset="0"/>
              </a:rPr>
              <a:t>scientific simulation workflows</a:t>
            </a:r>
          </a:p>
          <a:p>
            <a:endParaRPr lang="en-US" sz="2400" dirty="0" smtClean="0">
              <a:solidFill>
                <a:srgbClr val="000000"/>
              </a:solidFill>
              <a:ea typeface="ＭＳ Ｐゴシック" charset="0"/>
            </a:endParaRPr>
          </a:p>
          <a:p>
            <a:r>
              <a:rPr lang="en-US" sz="2400" dirty="0">
                <a:solidFill>
                  <a:srgbClr val="000000"/>
                </a:solidFill>
              </a:rPr>
              <a:t>Study power/performance tradeoffs in data analytics pipeline</a:t>
            </a:r>
          </a:p>
          <a:p>
            <a:endParaRPr lang="en-US" sz="2400" dirty="0" smtClean="0">
              <a:solidFill>
                <a:srgbClr val="000000"/>
              </a:solidFill>
              <a:ea typeface="ＭＳ Ｐゴシック" charset="0"/>
            </a:endParaRPr>
          </a:p>
          <a:p>
            <a:r>
              <a:rPr lang="en-US" sz="2400" dirty="0" smtClean="0">
                <a:solidFill>
                  <a:srgbClr val="000000"/>
                </a:solidFill>
                <a:ea typeface="ＭＳ Ｐゴシック" charset="0"/>
              </a:rPr>
              <a:t>DataSpaces as-a-service model for persistent data staging</a:t>
            </a:r>
            <a:endParaRPr lang="en-US" dirty="0">
              <a:solidFill>
                <a:srgbClr val="000000"/>
              </a:solidFill>
            </a:endParaRPr>
          </a:p>
        </p:txBody>
      </p:sp>
    </p:spTree>
    <p:extLst>
      <p:ext uri="{BB962C8B-B14F-4D97-AF65-F5344CB8AC3E}">
        <p14:creationId xmlns:p14="http://schemas.microsoft.com/office/powerpoint/2010/main" val="31506271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S3D Simulation Data Sets</a:t>
            </a:r>
            <a:endParaRPr lang="en-US" sz="2800" b="1" dirty="0"/>
          </a:p>
        </p:txBody>
      </p:sp>
      <p:sp>
        <p:nvSpPr>
          <p:cNvPr id="5" name="Slide Number Placeholder 5"/>
          <p:cNvSpPr>
            <a:spLocks noGrp="1"/>
          </p:cNvSpPr>
          <p:nvPr>
            <p:ph type="sldNum" sz="quarter" idx="10"/>
          </p:nvPr>
        </p:nvSpPr>
        <p:spPr>
          <a:xfrm>
            <a:off x="8757415" y="6544374"/>
            <a:ext cx="365757" cy="274317"/>
          </a:xfrm>
        </p:spPr>
        <p:txBody>
          <a:bodyPr/>
          <a:lstStyle/>
          <a:p>
            <a:pPr algn="r">
              <a:defRPr/>
            </a:pPr>
            <a:fld id="{E5444AF3-8901-F747-B45C-A1F856637892}" type="slidenum">
              <a:rPr lang="en-US" sz="1200" smtClean="0">
                <a:solidFill>
                  <a:srgbClr val="000000"/>
                </a:solidFill>
                <a:latin typeface="Arial"/>
                <a:cs typeface="Arial"/>
              </a:rPr>
              <a:pPr algn="r">
                <a:defRPr/>
              </a:pPr>
              <a:t>42</a:t>
            </a:fld>
            <a:endParaRPr lang="en-US" sz="1200" dirty="0">
              <a:solidFill>
                <a:srgbClr val="000000"/>
              </a:solidFill>
              <a:latin typeface="Arial"/>
              <a:cs typeface="Arial"/>
            </a:endParaRPr>
          </a:p>
        </p:txBody>
      </p:sp>
      <p:pic>
        <p:nvPicPr>
          <p:cNvPr id="6" name="Picture 5" descr="benchmark.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9384" y="1866491"/>
            <a:ext cx="4373855" cy="3383278"/>
          </a:xfrm>
          <a:prstGeom prst="rect">
            <a:avLst/>
          </a:prstGeom>
        </p:spPr>
      </p:pic>
      <p:sp>
        <p:nvSpPr>
          <p:cNvPr id="7" name="Rectangle 6"/>
          <p:cNvSpPr/>
          <p:nvPr/>
        </p:nvSpPr>
        <p:spPr>
          <a:xfrm>
            <a:off x="365806" y="5158295"/>
            <a:ext cx="4114800" cy="830997"/>
          </a:xfrm>
          <a:prstGeom prst="rect">
            <a:avLst/>
          </a:prstGeom>
        </p:spPr>
        <p:txBody>
          <a:bodyPr wrap="square">
            <a:spAutoFit/>
          </a:bodyPr>
          <a:lstStyle/>
          <a:p>
            <a:pPr algn="just"/>
            <a:r>
              <a:rPr lang="en-US" sz="1600" dirty="0">
                <a:latin typeface="Calibri"/>
                <a:cs typeface="Calibri"/>
              </a:rPr>
              <a:t>Recent data sets </a:t>
            </a:r>
            <a:r>
              <a:rPr lang="en-US" sz="1600" dirty="0" smtClean="0">
                <a:latin typeface="Calibri"/>
                <a:cs typeface="Calibri"/>
              </a:rPr>
              <a:t>generated by S3D</a:t>
            </a:r>
            <a:r>
              <a:rPr lang="en-US" sz="1600" dirty="0">
                <a:latin typeface="Calibri"/>
                <a:cs typeface="Calibri"/>
              </a:rPr>
              <a:t>, developed at </a:t>
            </a:r>
            <a:r>
              <a:rPr lang="en-US" sz="1600" dirty="0" smtClean="0">
                <a:latin typeface="Calibri"/>
                <a:cs typeface="Calibri"/>
              </a:rPr>
              <a:t>the Combustion </a:t>
            </a:r>
            <a:r>
              <a:rPr lang="en-US" sz="1600" dirty="0">
                <a:latin typeface="Calibri"/>
                <a:cs typeface="Calibri"/>
              </a:rPr>
              <a:t>Research </a:t>
            </a:r>
            <a:r>
              <a:rPr lang="en-US" sz="1600" dirty="0" smtClean="0">
                <a:latin typeface="Calibri"/>
                <a:cs typeface="Calibri"/>
              </a:rPr>
              <a:t>Facility, Sandia National Laboratories</a:t>
            </a:r>
            <a:endParaRPr lang="en-US" sz="1600" dirty="0">
              <a:latin typeface="Calibri"/>
              <a:cs typeface="Calibri"/>
            </a:endParaRPr>
          </a:p>
        </p:txBody>
      </p:sp>
      <p:sp>
        <p:nvSpPr>
          <p:cNvPr id="8" name="Rectangle 7"/>
          <p:cNvSpPr/>
          <p:nvPr/>
        </p:nvSpPr>
        <p:spPr>
          <a:xfrm>
            <a:off x="4846318" y="1226418"/>
            <a:ext cx="4297632" cy="4955203"/>
          </a:xfrm>
          <a:prstGeom prst="rect">
            <a:avLst/>
          </a:prstGeom>
        </p:spPr>
        <p:txBody>
          <a:bodyPr wrap="square">
            <a:spAutoFit/>
          </a:bodyPr>
          <a:lstStyle/>
          <a:p>
            <a:pPr marL="342900" indent="-342900">
              <a:buFont typeface="Arial"/>
              <a:buChar char="•"/>
            </a:pPr>
            <a:r>
              <a:rPr lang="en-US" sz="2400" b="1" dirty="0">
                <a:latin typeface="Arial" pitchFamily="34" charset="0"/>
              </a:rPr>
              <a:t>S3D: First-</a:t>
            </a:r>
            <a:r>
              <a:rPr lang="en-US" sz="2400" b="1" dirty="0" smtClean="0">
                <a:latin typeface="Arial" pitchFamily="34" charset="0"/>
              </a:rPr>
              <a:t>principles direct </a:t>
            </a:r>
            <a:r>
              <a:rPr lang="en-US" sz="2400" b="1" dirty="0">
                <a:latin typeface="Arial" pitchFamily="34" charset="0"/>
              </a:rPr>
              <a:t>numerical </a:t>
            </a:r>
            <a:r>
              <a:rPr lang="en-US" sz="2400" b="1" dirty="0" smtClean="0">
                <a:latin typeface="Arial" pitchFamily="34" charset="0"/>
              </a:rPr>
              <a:t>simulation</a:t>
            </a:r>
          </a:p>
          <a:p>
            <a:pPr marL="342900" indent="-342900">
              <a:lnSpc>
                <a:spcPct val="150000"/>
              </a:lnSpc>
              <a:buFont typeface="Arial"/>
              <a:buChar char="•"/>
            </a:pPr>
            <a:r>
              <a:rPr lang="en-US" sz="2400" b="1" dirty="0" smtClean="0">
                <a:latin typeface="Arial" pitchFamily="34" charset="0"/>
              </a:rPr>
              <a:t>HCCI</a:t>
            </a:r>
            <a:endParaRPr lang="en-US" sz="2400" b="1" dirty="0">
              <a:latin typeface="Arial" pitchFamily="34" charset="0"/>
            </a:endParaRPr>
          </a:p>
          <a:p>
            <a:pPr marL="622300" lvl="1" indent="-342900">
              <a:buFont typeface="Arial"/>
              <a:buChar char="•"/>
            </a:pPr>
            <a:r>
              <a:rPr lang="en-US" sz="2000" dirty="0" smtClean="0"/>
              <a:t>Understanding </a:t>
            </a:r>
            <a:r>
              <a:rPr lang="en-US" sz="2000" dirty="0"/>
              <a:t>the ignition characteristics of typical bio-fuels for </a:t>
            </a:r>
            <a:r>
              <a:rPr lang="en-US" sz="2000" dirty="0" smtClean="0"/>
              <a:t>automotive applications</a:t>
            </a:r>
          </a:p>
          <a:p>
            <a:pPr marL="622300" lvl="1" indent="-342900">
              <a:buFont typeface="Arial"/>
              <a:buChar char="•"/>
            </a:pPr>
            <a:r>
              <a:rPr lang="en-US" sz="2000" dirty="0" smtClean="0">
                <a:latin typeface="Arial" pitchFamily="34" charset="0"/>
              </a:rPr>
              <a:t>175 million grid points</a:t>
            </a:r>
          </a:p>
          <a:p>
            <a:pPr marL="279400" lvl="1"/>
            <a:endParaRPr lang="en-US" sz="2000" dirty="0" smtClean="0">
              <a:latin typeface="Arial" pitchFamily="34" charset="0"/>
            </a:endParaRPr>
          </a:p>
          <a:p>
            <a:pPr marL="165953" indent="-342900">
              <a:buFont typeface="Arial"/>
              <a:buChar char="•"/>
            </a:pPr>
            <a:r>
              <a:rPr lang="en-US" sz="2400" b="1" dirty="0" smtClean="0">
                <a:latin typeface="Arial" pitchFamily="34" charset="0"/>
              </a:rPr>
              <a:t>Lifted</a:t>
            </a:r>
          </a:p>
          <a:p>
            <a:pPr marL="622300" lvl="1" indent="-342900">
              <a:buFont typeface="Arial"/>
              <a:buChar char="•"/>
            </a:pPr>
            <a:r>
              <a:rPr lang="en-US" sz="2000" dirty="0"/>
              <a:t>Mechanism for ethylene-air </a:t>
            </a:r>
            <a:r>
              <a:rPr lang="en-US" sz="2000" dirty="0" smtClean="0"/>
              <a:t>combustion</a:t>
            </a:r>
          </a:p>
          <a:p>
            <a:pPr marL="622300" lvl="1" indent="-342900">
              <a:buFont typeface="Arial"/>
              <a:buChar char="•"/>
            </a:pPr>
            <a:r>
              <a:rPr lang="en-US" sz="2000" dirty="0" smtClean="0"/>
              <a:t>1.3 billion grid points</a:t>
            </a:r>
            <a:endParaRPr lang="en-US" sz="2000" dirty="0"/>
          </a:p>
          <a:p>
            <a:pPr marL="622300" lvl="1" indent="-342900">
              <a:buFont typeface="Arial"/>
              <a:buChar char="•"/>
            </a:pPr>
            <a:endParaRPr lang="en-US" sz="2400" dirty="0" smtClean="0">
              <a:latin typeface="Arial" pitchFamily="34" charset="0"/>
            </a:endParaRPr>
          </a:p>
        </p:txBody>
      </p:sp>
      <p:sp>
        <p:nvSpPr>
          <p:cNvPr id="9" name="Oval 8"/>
          <p:cNvSpPr/>
          <p:nvPr/>
        </p:nvSpPr>
        <p:spPr>
          <a:xfrm>
            <a:off x="91439" y="1592174"/>
            <a:ext cx="2286025" cy="1920219"/>
          </a:xfrm>
          <a:prstGeom prst="ellipse">
            <a:avLst/>
          </a:prstGeom>
          <a:noFill/>
          <a:ln w="4445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468903" y="1500735"/>
            <a:ext cx="1828780" cy="2743170"/>
          </a:xfrm>
          <a:prstGeom prst="ellipse">
            <a:avLst/>
          </a:prstGeom>
          <a:noFill/>
          <a:ln w="4445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1828830" y="1691659"/>
            <a:ext cx="3383243" cy="914390"/>
          </a:xfrm>
          <a:prstGeom prst="straightConnector1">
            <a:avLst/>
          </a:prstGeom>
          <a:ln w="38100">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566171" y="3055198"/>
            <a:ext cx="1645902" cy="1379631"/>
          </a:xfrm>
          <a:prstGeom prst="straightConnector1">
            <a:avLst/>
          </a:prstGeom>
          <a:ln w="38100">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pic>
        <p:nvPicPr>
          <p:cNvPr id="23" name="Picture 22" descr="ExaCTWebBanner.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4553" y="5988698"/>
            <a:ext cx="8671560" cy="869302"/>
          </a:xfrm>
          <a:prstGeom prst="rect">
            <a:avLst/>
          </a:prstGeom>
        </p:spPr>
      </p:pic>
    </p:spTree>
    <p:extLst>
      <p:ext uri="{BB962C8B-B14F-4D97-AF65-F5344CB8AC3E}">
        <p14:creationId xmlns:p14="http://schemas.microsoft.com/office/powerpoint/2010/main" val="18443483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67" y="700743"/>
            <a:ext cx="8778143" cy="808038"/>
          </a:xfrm>
        </p:spPr>
        <p:txBody>
          <a:bodyPr/>
          <a:lstStyle/>
          <a:p>
            <a:r>
              <a:rPr lang="en-US" sz="2400" b="1" dirty="0"/>
              <a:t>Integrating In</a:t>
            </a:r>
            <a:r>
              <a:rPr lang="en-US" sz="2400" b="1" dirty="0" smtClean="0"/>
              <a:t>-situ </a:t>
            </a:r>
            <a:r>
              <a:rPr lang="en-US" sz="2400" b="1" dirty="0"/>
              <a:t>and In</a:t>
            </a:r>
            <a:r>
              <a:rPr lang="en-US" sz="2400" b="1" dirty="0" smtClean="0"/>
              <a:t>-transit Analytics [SC’12]</a:t>
            </a:r>
            <a:endParaRPr lang="en-US" sz="2400" dirty="0"/>
          </a:p>
        </p:txBody>
      </p:sp>
      <p:sp>
        <p:nvSpPr>
          <p:cNvPr id="3" name="Content Placeholder 2"/>
          <p:cNvSpPr>
            <a:spLocks noGrp="1"/>
          </p:cNvSpPr>
          <p:nvPr>
            <p:ph idx="1"/>
          </p:nvPr>
        </p:nvSpPr>
        <p:spPr>
          <a:xfrm>
            <a:off x="182928" y="2651756"/>
            <a:ext cx="4571950" cy="4160487"/>
          </a:xfrm>
        </p:spPr>
        <p:txBody>
          <a:bodyPr/>
          <a:lstStyle/>
          <a:p>
            <a:pPr marL="256032" indent="-256032"/>
            <a:r>
              <a:rPr lang="en-US" dirty="0" smtClean="0">
                <a:solidFill>
                  <a:srgbClr val="000000"/>
                </a:solidFill>
              </a:rPr>
              <a:t>S3D: First-principles direct numerical simulation</a:t>
            </a:r>
          </a:p>
          <a:p>
            <a:pPr marL="256032" indent="-256032"/>
            <a:r>
              <a:rPr lang="en-US" dirty="0" smtClean="0">
                <a:solidFill>
                  <a:srgbClr val="000000"/>
                </a:solidFill>
              </a:rPr>
              <a:t>Simulation </a:t>
            </a:r>
            <a:r>
              <a:rPr lang="en-US" dirty="0">
                <a:solidFill>
                  <a:srgbClr val="000000"/>
                </a:solidFill>
              </a:rPr>
              <a:t>resolves features on the order of 10 simulation time </a:t>
            </a:r>
            <a:r>
              <a:rPr lang="en-US" dirty="0" smtClean="0">
                <a:solidFill>
                  <a:srgbClr val="000000"/>
                </a:solidFill>
              </a:rPr>
              <a:t>steps</a:t>
            </a:r>
          </a:p>
          <a:p>
            <a:pPr marL="256032" indent="-256032"/>
            <a:r>
              <a:rPr lang="en-US" dirty="0" smtClean="0">
                <a:solidFill>
                  <a:srgbClr val="000000"/>
                </a:solidFill>
              </a:rPr>
              <a:t>Currently on the order of every 400</a:t>
            </a:r>
            <a:r>
              <a:rPr lang="en-US" baseline="30000" dirty="0" smtClean="0">
                <a:solidFill>
                  <a:srgbClr val="000000"/>
                </a:solidFill>
              </a:rPr>
              <a:t>th</a:t>
            </a:r>
            <a:r>
              <a:rPr lang="en-US" dirty="0" smtClean="0">
                <a:solidFill>
                  <a:srgbClr val="000000"/>
                </a:solidFill>
              </a:rPr>
              <a:t> </a:t>
            </a:r>
            <a:r>
              <a:rPr lang="en-US" dirty="0">
                <a:solidFill>
                  <a:srgbClr val="000000"/>
                </a:solidFill>
              </a:rPr>
              <a:t>time step </a:t>
            </a:r>
            <a:r>
              <a:rPr lang="en-US" dirty="0" smtClean="0">
                <a:solidFill>
                  <a:srgbClr val="000000"/>
                </a:solidFill>
              </a:rPr>
              <a:t>can be written </a:t>
            </a:r>
            <a:r>
              <a:rPr lang="en-US" dirty="0">
                <a:solidFill>
                  <a:srgbClr val="000000"/>
                </a:solidFill>
              </a:rPr>
              <a:t>to </a:t>
            </a:r>
            <a:r>
              <a:rPr lang="en-US" dirty="0" smtClean="0">
                <a:solidFill>
                  <a:srgbClr val="000000"/>
                </a:solidFill>
              </a:rPr>
              <a:t>disk</a:t>
            </a:r>
            <a:endParaRPr lang="en-US" dirty="0">
              <a:solidFill>
                <a:srgbClr val="000000"/>
              </a:solidFill>
            </a:endParaRPr>
          </a:p>
          <a:p>
            <a:pPr marL="256032" indent="-256032"/>
            <a:r>
              <a:rPr lang="en-US" dirty="0" smtClean="0">
                <a:solidFill>
                  <a:srgbClr val="000000"/>
                </a:solidFill>
              </a:rPr>
              <a:t>Temporal fidelity is compromised when analysis is done as a post-process</a:t>
            </a:r>
          </a:p>
        </p:txBody>
      </p:sp>
      <p:pic>
        <p:nvPicPr>
          <p:cNvPr id="4" name="Picture 3" descr="benchmark.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99495" y="2506530"/>
            <a:ext cx="4137433" cy="3200400"/>
          </a:xfrm>
          <a:prstGeom prst="rect">
            <a:avLst/>
          </a:prstGeom>
        </p:spPr>
      </p:pic>
      <p:sp>
        <p:nvSpPr>
          <p:cNvPr id="5" name="Rectangle 4"/>
          <p:cNvSpPr/>
          <p:nvPr/>
        </p:nvSpPr>
        <p:spPr>
          <a:xfrm>
            <a:off x="4822128" y="5706929"/>
            <a:ext cx="4114800" cy="830997"/>
          </a:xfrm>
          <a:prstGeom prst="rect">
            <a:avLst/>
          </a:prstGeom>
        </p:spPr>
        <p:txBody>
          <a:bodyPr wrap="square">
            <a:spAutoFit/>
          </a:bodyPr>
          <a:lstStyle/>
          <a:p>
            <a:pPr algn="just"/>
            <a:r>
              <a:rPr lang="en-US" sz="1600" dirty="0">
                <a:latin typeface="Calibri"/>
                <a:cs typeface="Calibri"/>
              </a:rPr>
              <a:t>Recent data sets </a:t>
            </a:r>
            <a:r>
              <a:rPr lang="en-US" sz="1600" dirty="0" smtClean="0">
                <a:latin typeface="Calibri"/>
                <a:cs typeface="Calibri"/>
              </a:rPr>
              <a:t>generated by S3D</a:t>
            </a:r>
            <a:r>
              <a:rPr lang="en-US" sz="1600" dirty="0">
                <a:latin typeface="Calibri"/>
                <a:cs typeface="Calibri"/>
              </a:rPr>
              <a:t>, developed at </a:t>
            </a:r>
            <a:r>
              <a:rPr lang="en-US" sz="1600" dirty="0" smtClean="0">
                <a:latin typeface="Calibri"/>
                <a:cs typeface="Calibri"/>
              </a:rPr>
              <a:t>the Combustion </a:t>
            </a:r>
            <a:r>
              <a:rPr lang="en-US" sz="1600" dirty="0">
                <a:latin typeface="Calibri"/>
                <a:cs typeface="Calibri"/>
              </a:rPr>
              <a:t>Research </a:t>
            </a:r>
            <a:r>
              <a:rPr lang="en-US" sz="1600" dirty="0" smtClean="0">
                <a:latin typeface="Calibri"/>
                <a:cs typeface="Calibri"/>
              </a:rPr>
              <a:t>Facility, Sandia National Laboratories</a:t>
            </a:r>
            <a:endParaRPr lang="en-US" sz="1600" dirty="0">
              <a:latin typeface="Calibri"/>
              <a:cs typeface="Calibri"/>
            </a:endParaRPr>
          </a:p>
        </p:txBody>
      </p:sp>
      <p:pic>
        <p:nvPicPr>
          <p:cNvPr id="6" name="Picture 5" descr="ExaCTWebBanner.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8600" y="1584926"/>
            <a:ext cx="8671560" cy="869302"/>
          </a:xfrm>
          <a:prstGeom prst="rect">
            <a:avLst/>
          </a:prstGeom>
        </p:spPr>
      </p:pic>
    </p:spTree>
    <p:extLst>
      <p:ext uri="{BB962C8B-B14F-4D97-AF65-F5344CB8AC3E}">
        <p14:creationId xmlns:p14="http://schemas.microsoft.com/office/powerpoint/2010/main" val="4041196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74367" y="700743"/>
            <a:ext cx="8778143" cy="808038"/>
          </a:xfrm>
        </p:spPr>
        <p:txBody>
          <a:bodyPr/>
          <a:lstStyle/>
          <a:p>
            <a:r>
              <a:rPr lang="en-US" sz="2400" b="1" dirty="0" smtClean="0"/>
              <a:t>Integrating In-situ and In-transit Analytics – Motivation</a:t>
            </a:r>
            <a:endParaRPr lang="en-US" sz="2400" dirty="0"/>
          </a:p>
        </p:txBody>
      </p:sp>
      <p:sp>
        <p:nvSpPr>
          <p:cNvPr id="3" name="Content Placeholder 2"/>
          <p:cNvSpPr>
            <a:spLocks noGrp="1"/>
          </p:cNvSpPr>
          <p:nvPr>
            <p:ph idx="1"/>
          </p:nvPr>
        </p:nvSpPr>
        <p:spPr>
          <a:xfrm>
            <a:off x="182928" y="2651756"/>
            <a:ext cx="4571950" cy="4160487"/>
          </a:xfrm>
        </p:spPr>
        <p:txBody>
          <a:bodyPr/>
          <a:lstStyle/>
          <a:p>
            <a:pPr marL="256032" indent="-256032"/>
            <a:r>
              <a:rPr lang="en-US" dirty="0" smtClean="0">
                <a:solidFill>
                  <a:srgbClr val="000000"/>
                </a:solidFill>
              </a:rPr>
              <a:t>S3D: First-principles direct numerical simulation</a:t>
            </a:r>
          </a:p>
          <a:p>
            <a:pPr marL="256032" indent="-256032"/>
            <a:r>
              <a:rPr lang="en-US" dirty="0" smtClean="0">
                <a:solidFill>
                  <a:srgbClr val="000000"/>
                </a:solidFill>
              </a:rPr>
              <a:t>Simulation </a:t>
            </a:r>
            <a:r>
              <a:rPr lang="en-US" dirty="0">
                <a:solidFill>
                  <a:srgbClr val="000000"/>
                </a:solidFill>
              </a:rPr>
              <a:t>resolves features on the order of 10 simulation time </a:t>
            </a:r>
            <a:r>
              <a:rPr lang="en-US" dirty="0" smtClean="0">
                <a:solidFill>
                  <a:srgbClr val="000000"/>
                </a:solidFill>
              </a:rPr>
              <a:t>steps</a:t>
            </a:r>
          </a:p>
          <a:p>
            <a:pPr marL="256032" indent="-256032"/>
            <a:r>
              <a:rPr lang="en-US" dirty="0" smtClean="0">
                <a:solidFill>
                  <a:srgbClr val="000000"/>
                </a:solidFill>
              </a:rPr>
              <a:t>Currently on the order of every 400</a:t>
            </a:r>
            <a:r>
              <a:rPr lang="en-US" baseline="30000" dirty="0" smtClean="0">
                <a:solidFill>
                  <a:srgbClr val="000000"/>
                </a:solidFill>
              </a:rPr>
              <a:t>th</a:t>
            </a:r>
            <a:r>
              <a:rPr lang="en-US" dirty="0" smtClean="0">
                <a:solidFill>
                  <a:srgbClr val="000000"/>
                </a:solidFill>
              </a:rPr>
              <a:t> </a:t>
            </a:r>
            <a:r>
              <a:rPr lang="en-US" dirty="0">
                <a:solidFill>
                  <a:srgbClr val="000000"/>
                </a:solidFill>
              </a:rPr>
              <a:t>time step </a:t>
            </a:r>
            <a:r>
              <a:rPr lang="en-US" dirty="0" smtClean="0">
                <a:solidFill>
                  <a:srgbClr val="000000"/>
                </a:solidFill>
              </a:rPr>
              <a:t>can be written </a:t>
            </a:r>
            <a:r>
              <a:rPr lang="en-US" dirty="0">
                <a:solidFill>
                  <a:srgbClr val="000000"/>
                </a:solidFill>
              </a:rPr>
              <a:t>to </a:t>
            </a:r>
            <a:r>
              <a:rPr lang="en-US" dirty="0" smtClean="0">
                <a:solidFill>
                  <a:srgbClr val="000000"/>
                </a:solidFill>
              </a:rPr>
              <a:t>disk</a:t>
            </a:r>
            <a:endParaRPr lang="en-US" dirty="0">
              <a:solidFill>
                <a:srgbClr val="000000"/>
              </a:solidFill>
            </a:endParaRPr>
          </a:p>
          <a:p>
            <a:pPr marL="256032" indent="-256032"/>
            <a:r>
              <a:rPr lang="en-US" dirty="0" smtClean="0">
                <a:solidFill>
                  <a:srgbClr val="000000"/>
                </a:solidFill>
              </a:rPr>
              <a:t>Temporal fidelity is compromised when analysis is done as a post-process</a:t>
            </a:r>
          </a:p>
        </p:txBody>
      </p:sp>
      <p:pic>
        <p:nvPicPr>
          <p:cNvPr id="4" name="Picture 3" descr="benchmark.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99495" y="2506530"/>
            <a:ext cx="4137433" cy="3200400"/>
          </a:xfrm>
          <a:prstGeom prst="rect">
            <a:avLst/>
          </a:prstGeom>
        </p:spPr>
      </p:pic>
      <p:sp>
        <p:nvSpPr>
          <p:cNvPr id="5" name="Rectangle 4"/>
          <p:cNvSpPr/>
          <p:nvPr/>
        </p:nvSpPr>
        <p:spPr>
          <a:xfrm>
            <a:off x="4822128" y="5706929"/>
            <a:ext cx="4114800" cy="830997"/>
          </a:xfrm>
          <a:prstGeom prst="rect">
            <a:avLst/>
          </a:prstGeom>
        </p:spPr>
        <p:txBody>
          <a:bodyPr wrap="square">
            <a:spAutoFit/>
          </a:bodyPr>
          <a:lstStyle/>
          <a:p>
            <a:pPr algn="just"/>
            <a:r>
              <a:rPr lang="en-US" sz="1600" dirty="0">
                <a:latin typeface="Calibri"/>
                <a:cs typeface="Calibri"/>
              </a:rPr>
              <a:t>Recent data sets </a:t>
            </a:r>
            <a:r>
              <a:rPr lang="en-US" sz="1600" dirty="0" smtClean="0">
                <a:latin typeface="Calibri"/>
                <a:cs typeface="Calibri"/>
              </a:rPr>
              <a:t>generated by S3D</a:t>
            </a:r>
            <a:r>
              <a:rPr lang="en-US" sz="1600" dirty="0">
                <a:latin typeface="Calibri"/>
                <a:cs typeface="Calibri"/>
              </a:rPr>
              <a:t>, developed at </a:t>
            </a:r>
            <a:r>
              <a:rPr lang="en-US" sz="1600" dirty="0" smtClean="0">
                <a:latin typeface="Calibri"/>
                <a:cs typeface="Calibri"/>
              </a:rPr>
              <a:t>the Combustion </a:t>
            </a:r>
            <a:r>
              <a:rPr lang="en-US" sz="1600" dirty="0">
                <a:latin typeface="Calibri"/>
                <a:cs typeface="Calibri"/>
              </a:rPr>
              <a:t>Research </a:t>
            </a:r>
            <a:r>
              <a:rPr lang="en-US" sz="1600" dirty="0" smtClean="0">
                <a:latin typeface="Calibri"/>
                <a:cs typeface="Calibri"/>
              </a:rPr>
              <a:t>Facility, Sandia National Laboratories</a:t>
            </a:r>
            <a:endParaRPr lang="en-US" sz="1600" dirty="0">
              <a:latin typeface="Calibri"/>
              <a:cs typeface="Calibri"/>
            </a:endParaRPr>
          </a:p>
        </p:txBody>
      </p:sp>
      <p:pic>
        <p:nvPicPr>
          <p:cNvPr id="6" name="Picture 5" descr="ExaCTWebBanner.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8600" y="1584926"/>
            <a:ext cx="8671560" cy="869302"/>
          </a:xfrm>
          <a:prstGeom prst="rect">
            <a:avLst/>
          </a:prstGeom>
        </p:spPr>
      </p:pic>
      <p:sp>
        <p:nvSpPr>
          <p:cNvPr id="7" name="Rectangle 6"/>
          <p:cNvSpPr/>
          <p:nvPr/>
        </p:nvSpPr>
        <p:spPr bwMode="auto">
          <a:xfrm>
            <a:off x="542878" y="3187869"/>
            <a:ext cx="8153400" cy="2438400"/>
          </a:xfrm>
          <a:prstGeom prst="rect">
            <a:avLst/>
          </a:prstGeom>
          <a:solidFill>
            <a:srgbClr val="393A6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457200" indent="-457200">
              <a:buFont typeface="Arial"/>
              <a:buChar char="•"/>
            </a:pPr>
            <a:r>
              <a:rPr lang="en-US" sz="2900" dirty="0" smtClean="0">
                <a:solidFill>
                  <a:schemeClr val="bg1"/>
                </a:solidFill>
                <a:latin typeface="Calibri"/>
                <a:cs typeface="Calibri"/>
              </a:rPr>
              <a:t>There is a widening gap between compute power &amp; available I/O rates</a:t>
            </a:r>
          </a:p>
          <a:p>
            <a:pPr marL="457200" indent="-457200">
              <a:buFont typeface="Arial"/>
              <a:buChar char="•"/>
            </a:pPr>
            <a:r>
              <a:rPr lang="en-US" sz="2900" dirty="0" smtClean="0">
                <a:solidFill>
                  <a:schemeClr val="bg1"/>
                </a:solidFill>
                <a:latin typeface="Calibri"/>
                <a:cs typeface="Calibri"/>
              </a:rPr>
              <a:t>It will be difficult to </a:t>
            </a:r>
            <a:r>
              <a:rPr lang="en-US" sz="2900" dirty="0">
                <a:solidFill>
                  <a:schemeClr val="bg1"/>
                </a:solidFill>
                <a:latin typeface="Calibri"/>
                <a:cs typeface="Calibri"/>
              </a:rPr>
              <a:t>save </a:t>
            </a:r>
            <a:r>
              <a:rPr lang="en-US" sz="2900" dirty="0" smtClean="0">
                <a:solidFill>
                  <a:schemeClr val="bg1"/>
                </a:solidFill>
                <a:latin typeface="Calibri"/>
                <a:cs typeface="Calibri"/>
              </a:rPr>
              <a:t>data </a:t>
            </a:r>
            <a:r>
              <a:rPr lang="en-US" sz="2900" dirty="0">
                <a:solidFill>
                  <a:schemeClr val="bg1"/>
                </a:solidFill>
                <a:latin typeface="Calibri"/>
                <a:cs typeface="Calibri"/>
              </a:rPr>
              <a:t>for post </a:t>
            </a:r>
            <a:r>
              <a:rPr lang="en-US" sz="2900" dirty="0" smtClean="0">
                <a:solidFill>
                  <a:schemeClr val="bg1"/>
                </a:solidFill>
                <a:latin typeface="Calibri"/>
                <a:cs typeface="Calibri"/>
              </a:rPr>
              <a:t>processing at a high enough temporal frequency</a:t>
            </a:r>
            <a:endParaRPr lang="en-US" sz="2900" dirty="0">
              <a:solidFill>
                <a:schemeClr val="bg1"/>
              </a:solidFill>
              <a:latin typeface="Calibri"/>
              <a:cs typeface="Calibri"/>
            </a:endParaRPr>
          </a:p>
          <a:p>
            <a:pPr marL="457200" indent="-457200">
              <a:buFont typeface="Arial"/>
              <a:buChar char="•"/>
            </a:pPr>
            <a:r>
              <a:rPr lang="en-US" sz="2900" dirty="0" smtClean="0">
                <a:solidFill>
                  <a:srgbClr val="FFFFFF"/>
                </a:solidFill>
                <a:latin typeface="Calibri"/>
                <a:cs typeface="Calibri"/>
              </a:rPr>
              <a:t>We need new concurrent workflow designs</a:t>
            </a:r>
          </a:p>
        </p:txBody>
      </p:sp>
    </p:spTree>
    <p:extLst>
      <p:ext uri="{BB962C8B-B14F-4D97-AF65-F5344CB8AC3E}">
        <p14:creationId xmlns:p14="http://schemas.microsoft.com/office/powerpoint/2010/main" val="24622738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S3D.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93" y="2225186"/>
            <a:ext cx="2971800" cy="3238500"/>
          </a:xfrm>
          <a:prstGeom prst="rect">
            <a:avLst/>
          </a:prstGeom>
        </p:spPr>
      </p:pic>
      <p:sp>
        <p:nvSpPr>
          <p:cNvPr id="2" name="Title 1"/>
          <p:cNvSpPr>
            <a:spLocks noGrp="1"/>
          </p:cNvSpPr>
          <p:nvPr>
            <p:ph type="title"/>
          </p:nvPr>
        </p:nvSpPr>
        <p:spPr>
          <a:xfrm>
            <a:off x="796160" y="626156"/>
            <a:ext cx="8094301" cy="808038"/>
          </a:xfrm>
        </p:spPr>
        <p:txBody>
          <a:bodyPr/>
          <a:lstStyle/>
          <a:p>
            <a:r>
              <a:rPr lang="en-US" sz="2400" b="1" dirty="0" smtClean="0"/>
              <a:t>Integrating In-situ and In-transit Analytics – Design</a:t>
            </a:r>
            <a:endParaRPr lang="en-US" sz="2400" b="1" dirty="0"/>
          </a:p>
        </p:txBody>
      </p:sp>
      <p:sp>
        <p:nvSpPr>
          <p:cNvPr id="5" name="Slide Number Placeholder 5"/>
          <p:cNvSpPr>
            <a:spLocks noGrp="1"/>
          </p:cNvSpPr>
          <p:nvPr>
            <p:ph type="sldNum" sz="quarter" idx="10"/>
          </p:nvPr>
        </p:nvSpPr>
        <p:spPr>
          <a:xfrm>
            <a:off x="8757415" y="6544374"/>
            <a:ext cx="365757" cy="274317"/>
          </a:xfrm>
        </p:spPr>
        <p:txBody>
          <a:bodyPr/>
          <a:lstStyle/>
          <a:p>
            <a:pPr algn="r">
              <a:defRPr/>
            </a:pPr>
            <a:fld id="{E5444AF3-8901-F747-B45C-A1F856637892}" type="slidenum">
              <a:rPr lang="en-US" sz="1200" smtClean="0">
                <a:solidFill>
                  <a:srgbClr val="000000"/>
                </a:solidFill>
                <a:latin typeface="Arial"/>
                <a:cs typeface="Arial"/>
              </a:rPr>
              <a:pPr algn="r">
                <a:defRPr/>
              </a:pPr>
              <a:t>45</a:t>
            </a:fld>
            <a:endParaRPr lang="en-US" sz="1200" dirty="0">
              <a:solidFill>
                <a:srgbClr val="000000"/>
              </a:solidFill>
              <a:latin typeface="Arial"/>
              <a:cs typeface="Arial"/>
            </a:endParaRPr>
          </a:p>
        </p:txBody>
      </p:sp>
      <p:pic>
        <p:nvPicPr>
          <p:cNvPr id="6" name="Picture 5" descr="mergeTree.pn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24729" y="3866568"/>
            <a:ext cx="2109593" cy="1099115"/>
          </a:xfrm>
          <a:prstGeom prst="rect">
            <a:avLst/>
          </a:prstGeom>
        </p:spPr>
      </p:pic>
      <p:sp>
        <p:nvSpPr>
          <p:cNvPr id="7" name="Rectangle 6"/>
          <p:cNvSpPr/>
          <p:nvPr/>
        </p:nvSpPr>
        <p:spPr bwMode="auto">
          <a:xfrm>
            <a:off x="4114805" y="3822683"/>
            <a:ext cx="2590800" cy="1219200"/>
          </a:xfrm>
          <a:prstGeom prst="rect">
            <a:avLst/>
          </a:prstGeom>
          <a:noFill/>
          <a:ln w="9525" cap="flat" cmpd="sng" algn="ctr">
            <a:solidFill>
              <a:srgbClr val="393A6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8" name="TextBox 7"/>
          <p:cNvSpPr txBox="1"/>
          <p:nvPr/>
        </p:nvSpPr>
        <p:spPr>
          <a:xfrm>
            <a:off x="4121529" y="5009568"/>
            <a:ext cx="2584076" cy="461665"/>
          </a:xfrm>
          <a:prstGeom prst="rect">
            <a:avLst/>
          </a:prstGeom>
          <a:gradFill flip="none" rotWithShape="1">
            <a:gsLst>
              <a:gs pos="0">
                <a:srgbClr val="595A8C"/>
              </a:gs>
              <a:gs pos="100000">
                <a:srgbClr val="393A63"/>
              </a:gs>
            </a:gsLst>
            <a:path path="circle">
              <a:fillToRect l="50000" t="50000" r="50000" b="50000"/>
            </a:path>
            <a:tileRect/>
          </a:gradFill>
        </p:spPr>
        <p:txBody>
          <a:bodyPr wrap="square" rtlCol="0" anchor="ctr" anchorCtr="0">
            <a:spAutoFit/>
          </a:bodyPr>
          <a:lstStyle/>
          <a:p>
            <a:pPr algn="ctr"/>
            <a:r>
              <a:rPr lang="en-US" dirty="0" smtClean="0">
                <a:solidFill>
                  <a:srgbClr val="FFFFFF"/>
                </a:solidFill>
                <a:latin typeface="Calibri"/>
                <a:cs typeface="Calibri"/>
              </a:rPr>
              <a:t>Topology</a:t>
            </a:r>
            <a:endParaRPr lang="en-US" dirty="0">
              <a:solidFill>
                <a:srgbClr val="FFFFFF"/>
              </a:solidFill>
              <a:latin typeface="Calibri"/>
              <a:cs typeface="Calibri"/>
            </a:endParaRPr>
          </a:p>
        </p:txBody>
      </p:sp>
      <p:sp>
        <p:nvSpPr>
          <p:cNvPr id="12" name="TextBox 11"/>
          <p:cNvSpPr txBox="1"/>
          <p:nvPr/>
        </p:nvSpPr>
        <p:spPr>
          <a:xfrm>
            <a:off x="4114805" y="2956698"/>
            <a:ext cx="2590800" cy="461665"/>
          </a:xfrm>
          <a:prstGeom prst="rect">
            <a:avLst/>
          </a:prstGeom>
          <a:gradFill flip="none" rotWithShape="1">
            <a:gsLst>
              <a:gs pos="0">
                <a:srgbClr val="595A8C"/>
              </a:gs>
              <a:gs pos="100000">
                <a:srgbClr val="393A63"/>
              </a:gs>
            </a:gsLst>
            <a:path path="circle">
              <a:fillToRect l="50000" t="50000" r="50000" b="50000"/>
            </a:path>
            <a:tileRect/>
          </a:gradFill>
        </p:spPr>
        <p:txBody>
          <a:bodyPr wrap="square" rtlCol="0" anchor="ctr" anchorCtr="0">
            <a:spAutoFit/>
          </a:bodyPr>
          <a:lstStyle/>
          <a:p>
            <a:pPr algn="ctr"/>
            <a:r>
              <a:rPr lang="en-US" dirty="0" smtClean="0">
                <a:solidFill>
                  <a:srgbClr val="FFFFFF"/>
                </a:solidFill>
                <a:latin typeface="Calibri"/>
                <a:cs typeface="Calibri"/>
              </a:rPr>
              <a:t>Statistics</a:t>
            </a:r>
            <a:endParaRPr lang="en-US" dirty="0">
              <a:solidFill>
                <a:srgbClr val="FFFFFF"/>
              </a:solidFill>
              <a:latin typeface="Calibri"/>
              <a:cs typeface="Calibri"/>
            </a:endParaRPr>
          </a:p>
        </p:txBody>
      </p:sp>
      <p:pic>
        <p:nvPicPr>
          <p:cNvPr id="13" name="Picture 12" descr="Screen shot 2012-11-10 at 10.03.18 PM.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191005" y="1889898"/>
            <a:ext cx="2590800" cy="971926"/>
          </a:xfrm>
          <a:prstGeom prst="rect">
            <a:avLst/>
          </a:prstGeom>
          <a:ln>
            <a:noFill/>
          </a:ln>
        </p:spPr>
      </p:pic>
      <p:sp>
        <p:nvSpPr>
          <p:cNvPr id="14" name="Rectangle 13"/>
          <p:cNvSpPr/>
          <p:nvPr/>
        </p:nvSpPr>
        <p:spPr bwMode="auto">
          <a:xfrm>
            <a:off x="4114805" y="1737498"/>
            <a:ext cx="2590800" cy="1219200"/>
          </a:xfrm>
          <a:prstGeom prst="rect">
            <a:avLst/>
          </a:prstGeom>
          <a:noFill/>
          <a:ln w="9525" cap="flat" cmpd="sng" algn="ctr">
            <a:solidFill>
              <a:srgbClr val="393A6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cxnSp>
        <p:nvCxnSpPr>
          <p:cNvPr id="16" name="Straight Connector 15"/>
          <p:cNvCxnSpPr>
            <a:endCxn id="14" idx="1"/>
          </p:cNvCxnSpPr>
          <p:nvPr/>
        </p:nvCxnSpPr>
        <p:spPr bwMode="auto">
          <a:xfrm flipV="1">
            <a:off x="3200415" y="2347098"/>
            <a:ext cx="914390" cy="1889746"/>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 name="Straight Connector 16"/>
          <p:cNvCxnSpPr>
            <a:endCxn id="9" idx="1"/>
          </p:cNvCxnSpPr>
          <p:nvPr/>
        </p:nvCxnSpPr>
        <p:spPr bwMode="auto">
          <a:xfrm flipV="1">
            <a:off x="3200415" y="3109103"/>
            <a:ext cx="3169882" cy="112774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8" name="Straight Connector 17"/>
          <p:cNvCxnSpPr>
            <a:endCxn id="7" idx="1"/>
          </p:cNvCxnSpPr>
          <p:nvPr/>
        </p:nvCxnSpPr>
        <p:spPr bwMode="auto">
          <a:xfrm>
            <a:off x="3200415" y="4236844"/>
            <a:ext cx="914390" cy="19543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7" name="Rectangle 26"/>
          <p:cNvSpPr/>
          <p:nvPr/>
        </p:nvSpPr>
        <p:spPr>
          <a:xfrm>
            <a:off x="6675097" y="4685674"/>
            <a:ext cx="2377414" cy="707886"/>
          </a:xfrm>
          <a:prstGeom prst="rect">
            <a:avLst/>
          </a:prstGeom>
        </p:spPr>
        <p:txBody>
          <a:bodyPr wrap="square">
            <a:spAutoFit/>
          </a:bodyPr>
          <a:lstStyle/>
          <a:p>
            <a:pPr algn="ctr"/>
            <a:r>
              <a:rPr lang="en-US" sz="2000" dirty="0" smtClean="0"/>
              <a:t>Identify </a:t>
            </a:r>
            <a:r>
              <a:rPr lang="en-US" sz="2000" dirty="0"/>
              <a:t>features of </a:t>
            </a:r>
            <a:r>
              <a:rPr lang="en-US" sz="2000" dirty="0" smtClean="0"/>
              <a:t>interest</a:t>
            </a:r>
            <a:endParaRPr lang="en-US" sz="2000" dirty="0"/>
          </a:p>
        </p:txBody>
      </p:sp>
      <p:sp>
        <p:nvSpPr>
          <p:cNvPr id="9" name="Rectangle 8"/>
          <p:cNvSpPr/>
          <p:nvPr/>
        </p:nvSpPr>
        <p:spPr bwMode="auto">
          <a:xfrm>
            <a:off x="6370297" y="2499503"/>
            <a:ext cx="2590800" cy="1219200"/>
          </a:xfrm>
          <a:prstGeom prst="rect">
            <a:avLst/>
          </a:prstGeom>
          <a:noFill/>
          <a:ln w="9525" cap="flat" cmpd="sng" algn="ctr">
            <a:solidFill>
              <a:srgbClr val="393A6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pic>
        <p:nvPicPr>
          <p:cNvPr id="10" name="Picture 9" descr="downsample_8_overview.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5400000">
            <a:off x="7139719" y="2111081"/>
            <a:ext cx="1051956" cy="1981200"/>
          </a:xfrm>
          <a:prstGeom prst="rect">
            <a:avLst/>
          </a:prstGeom>
        </p:spPr>
      </p:pic>
      <p:sp>
        <p:nvSpPr>
          <p:cNvPr id="11" name="TextBox 10"/>
          <p:cNvSpPr txBox="1"/>
          <p:nvPr/>
        </p:nvSpPr>
        <p:spPr>
          <a:xfrm>
            <a:off x="6370297" y="3718703"/>
            <a:ext cx="2590800" cy="461665"/>
          </a:xfrm>
          <a:prstGeom prst="rect">
            <a:avLst/>
          </a:prstGeom>
          <a:gradFill flip="none" rotWithShape="1">
            <a:gsLst>
              <a:gs pos="0">
                <a:srgbClr val="595A8C"/>
              </a:gs>
              <a:gs pos="100000">
                <a:srgbClr val="393A63"/>
              </a:gs>
            </a:gsLst>
            <a:path path="circle">
              <a:fillToRect l="50000" t="50000" r="50000" b="50000"/>
            </a:path>
            <a:tileRect/>
          </a:gradFill>
        </p:spPr>
        <p:txBody>
          <a:bodyPr wrap="square" rtlCol="0" anchor="ctr" anchorCtr="0">
            <a:spAutoFit/>
          </a:bodyPr>
          <a:lstStyle/>
          <a:p>
            <a:pPr algn="ctr"/>
            <a:r>
              <a:rPr lang="en-US" dirty="0" smtClean="0">
                <a:solidFill>
                  <a:srgbClr val="FFFFFF"/>
                </a:solidFill>
                <a:latin typeface="Calibri"/>
                <a:cs typeface="Calibri"/>
              </a:rPr>
              <a:t>Volume Rendering</a:t>
            </a:r>
            <a:endParaRPr lang="en-US" dirty="0">
              <a:solidFill>
                <a:srgbClr val="FFFFFF"/>
              </a:solidFill>
              <a:latin typeface="Calibri"/>
              <a:cs typeface="Calibri"/>
            </a:endParaRPr>
          </a:p>
        </p:txBody>
      </p:sp>
      <p:pic>
        <p:nvPicPr>
          <p:cNvPr id="40" name="Picture 39" descr="ExaCTWebBanner.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4553" y="5988698"/>
            <a:ext cx="8671560" cy="869302"/>
          </a:xfrm>
          <a:prstGeom prst="rect">
            <a:avLst/>
          </a:prstGeom>
        </p:spPr>
      </p:pic>
      <p:sp>
        <p:nvSpPr>
          <p:cNvPr id="19" name="Rectangle 18"/>
          <p:cNvSpPr/>
          <p:nvPr/>
        </p:nvSpPr>
        <p:spPr>
          <a:xfrm>
            <a:off x="182928" y="5470857"/>
            <a:ext cx="8961072" cy="523220"/>
          </a:xfrm>
          <a:prstGeom prst="rect">
            <a:avLst/>
          </a:prstGeom>
        </p:spPr>
        <p:txBody>
          <a:bodyPr wrap="square">
            <a:spAutoFit/>
          </a:bodyPr>
          <a:lstStyle/>
          <a:p>
            <a:r>
              <a:rPr lang="en-US" sz="1400" dirty="0" smtClean="0"/>
              <a:t>*J</a:t>
            </a:r>
            <a:r>
              <a:rPr lang="en-US" sz="1400" dirty="0"/>
              <a:t>. C. </a:t>
            </a:r>
            <a:r>
              <a:rPr lang="en-US" sz="1400" dirty="0" smtClean="0"/>
              <a:t>Bennett et al.,</a:t>
            </a:r>
            <a:r>
              <a:rPr lang="en-US" sz="1400" i="1" dirty="0" smtClean="0"/>
              <a:t> “Combining </a:t>
            </a:r>
            <a:r>
              <a:rPr lang="en-US" sz="1400" i="1" dirty="0"/>
              <a:t>In-Situ and In-Transit Processing to Enable Extreme-Scale Scientific </a:t>
            </a:r>
            <a:r>
              <a:rPr lang="en-US" sz="1400" i="1" dirty="0" smtClean="0"/>
              <a:t>Analysis”</a:t>
            </a:r>
            <a:r>
              <a:rPr lang="en-US" sz="1400" dirty="0" smtClean="0"/>
              <a:t>, SC’12, Salt </a:t>
            </a:r>
            <a:r>
              <a:rPr lang="en-US" sz="1400" dirty="0"/>
              <a:t>Lake City, </a:t>
            </a:r>
            <a:r>
              <a:rPr lang="en-US" sz="1400" dirty="0" smtClean="0"/>
              <a:t>Utah, November</a:t>
            </a:r>
            <a:r>
              <a:rPr lang="en-US" sz="1400" dirty="0"/>
              <a:t>, 2012.</a:t>
            </a:r>
          </a:p>
        </p:txBody>
      </p:sp>
      <p:sp>
        <p:nvSpPr>
          <p:cNvPr id="20" name="Content Placeholder 4"/>
          <p:cNvSpPr>
            <a:spLocks noGrp="1"/>
          </p:cNvSpPr>
          <p:nvPr>
            <p:ph idx="1"/>
          </p:nvPr>
        </p:nvSpPr>
        <p:spPr>
          <a:xfrm>
            <a:off x="0" y="1234465"/>
            <a:ext cx="9144000" cy="443014"/>
          </a:xfrm>
        </p:spPr>
        <p:txBody>
          <a:bodyPr/>
          <a:lstStyle/>
          <a:p>
            <a:r>
              <a:rPr lang="en-US" dirty="0" smtClean="0">
                <a:solidFill>
                  <a:schemeClr val="tx1"/>
                </a:solidFill>
              </a:rPr>
              <a:t>Couple concurrent data analysis with simulation</a:t>
            </a:r>
            <a:endParaRPr lang="en-US" dirty="0">
              <a:solidFill>
                <a:schemeClr val="tx1"/>
              </a:solidFill>
            </a:endParaRPr>
          </a:p>
          <a:p>
            <a:pPr lvl="1"/>
            <a:endParaRPr lang="en-US" sz="2200" dirty="0">
              <a:solidFill>
                <a:schemeClr val="tx1"/>
              </a:solidFill>
            </a:endParaRPr>
          </a:p>
          <a:p>
            <a:endParaRPr lang="en-US" dirty="0" smtClean="0">
              <a:solidFill>
                <a:schemeClr val="tx1"/>
              </a:solidFill>
            </a:endParaRPr>
          </a:p>
          <a:p>
            <a:endParaRPr lang="en-US" dirty="0" smtClean="0">
              <a:solidFill>
                <a:schemeClr val="tx1"/>
              </a:solidFill>
            </a:endParaRPr>
          </a:p>
          <a:p>
            <a:pPr marL="457200" lvl="1" indent="0">
              <a:buNone/>
            </a:pPr>
            <a:endParaRPr lang="en-US" dirty="0" smtClean="0">
              <a:solidFill>
                <a:schemeClr val="tx1"/>
              </a:solidFill>
            </a:endParaRPr>
          </a:p>
          <a:p>
            <a:endParaRPr lang="en-US" dirty="0">
              <a:solidFill>
                <a:schemeClr val="tx1"/>
              </a:solidFill>
            </a:endParaRPr>
          </a:p>
          <a:p>
            <a:pPr marL="0" indent="0">
              <a:buNone/>
            </a:pPr>
            <a:endParaRPr lang="en-US" dirty="0" smtClean="0">
              <a:solidFill>
                <a:schemeClr val="tx1"/>
              </a:solidFill>
            </a:endParaRPr>
          </a:p>
        </p:txBody>
      </p:sp>
    </p:spTree>
    <p:extLst>
      <p:ext uri="{BB962C8B-B14F-4D97-AF65-F5344CB8AC3E}">
        <p14:creationId xmlns:p14="http://schemas.microsoft.com/office/powerpoint/2010/main" val="1144830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7790" y="505013"/>
            <a:ext cx="8229600" cy="808038"/>
          </a:xfrm>
        </p:spPr>
        <p:txBody>
          <a:bodyPr/>
          <a:lstStyle/>
          <a:p>
            <a:r>
              <a:rPr lang="en-US" sz="3200" b="1" dirty="0">
                <a:solidFill>
                  <a:schemeClr val="tx1"/>
                </a:solidFill>
              </a:rPr>
              <a:t>In-situ/In-transit D</a:t>
            </a:r>
            <a:r>
              <a:rPr lang="en-US" sz="3200" b="1" dirty="0" smtClean="0">
                <a:solidFill>
                  <a:schemeClr val="tx1"/>
                </a:solidFill>
              </a:rPr>
              <a:t>ata Analytics </a:t>
            </a:r>
            <a:endParaRPr lang="en-US" sz="3200" b="1" dirty="0">
              <a:solidFill>
                <a:schemeClr val="tx1"/>
              </a:solidFill>
            </a:endParaRPr>
          </a:p>
        </p:txBody>
      </p:sp>
      <p:sp>
        <p:nvSpPr>
          <p:cNvPr id="5" name="Content Placeholder 4"/>
          <p:cNvSpPr>
            <a:spLocks noGrp="1"/>
          </p:cNvSpPr>
          <p:nvPr>
            <p:ph idx="4294967295"/>
          </p:nvPr>
        </p:nvSpPr>
        <p:spPr>
          <a:xfrm>
            <a:off x="149410" y="1235075"/>
            <a:ext cx="8785412" cy="2051984"/>
          </a:xfrm>
        </p:spPr>
        <p:txBody>
          <a:bodyPr/>
          <a:lstStyle/>
          <a:p>
            <a:r>
              <a:rPr lang="en-US" sz="2400" dirty="0">
                <a:solidFill>
                  <a:schemeClr val="tx1"/>
                </a:solidFill>
              </a:rPr>
              <a:t>O</a:t>
            </a:r>
            <a:r>
              <a:rPr lang="en-US" sz="2400" dirty="0" smtClean="0">
                <a:solidFill>
                  <a:schemeClr val="tx1"/>
                </a:solidFill>
              </a:rPr>
              <a:t>nline data analytics for large-scale simulation workflows</a:t>
            </a:r>
          </a:p>
          <a:p>
            <a:pPr lvl="1"/>
            <a:r>
              <a:rPr lang="en-US" sz="2000" dirty="0">
                <a:solidFill>
                  <a:schemeClr val="tx1"/>
                </a:solidFill>
              </a:rPr>
              <a:t>Combine both in-situ and in-transit placement to </a:t>
            </a:r>
            <a:r>
              <a:rPr lang="en-US" sz="2000" dirty="0" smtClean="0">
                <a:solidFill>
                  <a:schemeClr val="tx1"/>
                </a:solidFill>
              </a:rPr>
              <a:t>r</a:t>
            </a:r>
            <a:r>
              <a:rPr lang="en-US" dirty="0" smtClean="0">
                <a:solidFill>
                  <a:schemeClr val="tx1"/>
                </a:solidFill>
              </a:rPr>
              <a:t>educe </a:t>
            </a:r>
            <a:r>
              <a:rPr lang="en-US" dirty="0">
                <a:solidFill>
                  <a:schemeClr val="tx1"/>
                </a:solidFill>
              </a:rPr>
              <a:t>impact on </a:t>
            </a:r>
            <a:r>
              <a:rPr lang="en-US" dirty="0" smtClean="0">
                <a:solidFill>
                  <a:schemeClr val="tx1"/>
                </a:solidFill>
              </a:rPr>
              <a:t>simulation, reduce </a:t>
            </a:r>
            <a:r>
              <a:rPr lang="en-US" dirty="0">
                <a:solidFill>
                  <a:schemeClr val="tx1"/>
                </a:solidFill>
              </a:rPr>
              <a:t>network data </a:t>
            </a:r>
            <a:r>
              <a:rPr lang="en-US" dirty="0" smtClean="0">
                <a:solidFill>
                  <a:schemeClr val="tx1"/>
                </a:solidFill>
              </a:rPr>
              <a:t>movement, reduce </a:t>
            </a:r>
            <a:r>
              <a:rPr lang="en-US" dirty="0">
                <a:solidFill>
                  <a:schemeClr val="tx1"/>
                </a:solidFill>
              </a:rPr>
              <a:t>total execution time</a:t>
            </a:r>
            <a:endParaRPr lang="en-US" dirty="0" smtClean="0">
              <a:solidFill>
                <a:schemeClr val="tx1"/>
              </a:solidFill>
            </a:endParaRPr>
          </a:p>
          <a:p>
            <a:pPr lvl="1"/>
            <a:r>
              <a:rPr lang="en-US" sz="2000" dirty="0">
                <a:solidFill>
                  <a:schemeClr val="tx1"/>
                </a:solidFill>
              </a:rPr>
              <a:t>Adaptive runtime </a:t>
            </a:r>
            <a:r>
              <a:rPr lang="en-US" sz="2000" dirty="0" smtClean="0">
                <a:solidFill>
                  <a:schemeClr val="tx1"/>
                </a:solidFill>
              </a:rPr>
              <a:t>management: </a:t>
            </a:r>
            <a:r>
              <a:rPr lang="en-US" dirty="0" smtClean="0">
                <a:solidFill>
                  <a:schemeClr val="tx1"/>
                </a:solidFill>
              </a:rPr>
              <a:t>Optimize </a:t>
            </a:r>
            <a:r>
              <a:rPr lang="en-US" dirty="0">
                <a:solidFill>
                  <a:schemeClr val="tx1"/>
                </a:solidFill>
              </a:rPr>
              <a:t>the performance of simulation-analysis workflow through adaptive data and analysis placement, data-centric task </a:t>
            </a:r>
            <a:r>
              <a:rPr lang="en-US" dirty="0" smtClean="0">
                <a:solidFill>
                  <a:schemeClr val="tx1"/>
                </a:solidFill>
              </a:rPr>
              <a:t>mapping</a:t>
            </a:r>
            <a:endParaRPr lang="en-US" dirty="0">
              <a:solidFill>
                <a:schemeClr val="tx1"/>
              </a:solidFill>
            </a:endParaRPr>
          </a:p>
          <a:p>
            <a:pPr marL="0" indent="0">
              <a:buNone/>
            </a:pPr>
            <a:endParaRPr lang="en-US" dirty="0" smtClean="0">
              <a:solidFill>
                <a:schemeClr val="tx1"/>
              </a:solidFill>
            </a:endParaRPr>
          </a:p>
        </p:txBody>
      </p:sp>
      <p:pic>
        <p:nvPicPr>
          <p:cNvPr id="8" name="Picture 7" descr="sc12-insitu-intransit-framework-Janin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9" y="3507409"/>
            <a:ext cx="4211570" cy="2551209"/>
          </a:xfrm>
          <a:prstGeom prst="rect">
            <a:avLst/>
          </a:prstGeom>
        </p:spPr>
      </p:pic>
      <p:pic>
        <p:nvPicPr>
          <p:cNvPr id="9" name="Picture 8" descr="workflo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9775" y="3442148"/>
            <a:ext cx="4792382" cy="2683734"/>
          </a:xfrm>
          <a:prstGeom prst="rect">
            <a:avLst/>
          </a:prstGeom>
        </p:spPr>
      </p:pic>
      <p:sp>
        <p:nvSpPr>
          <p:cNvPr id="10" name="TextBox 3"/>
          <p:cNvSpPr txBox="1">
            <a:spLocks noChangeArrowheads="1"/>
          </p:cNvSpPr>
          <p:nvPr/>
        </p:nvSpPr>
        <p:spPr bwMode="auto">
          <a:xfrm>
            <a:off x="91489" y="6150057"/>
            <a:ext cx="4023315" cy="57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197" tIns="41100" rIns="82197" bIns="41100">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eaLnBrk="1"/>
            <a:r>
              <a:rPr lang="en-US" sz="1600" i="1" dirty="0">
                <a:solidFill>
                  <a:srgbClr val="000000"/>
                </a:solidFill>
              </a:rPr>
              <a:t>Figure. </a:t>
            </a:r>
            <a:r>
              <a:rPr lang="en-US" sz="1600" i="1" dirty="0" smtClean="0">
                <a:solidFill>
                  <a:srgbClr val="000000"/>
                </a:solidFill>
              </a:rPr>
              <a:t>Overview of the in-situ/in-transit data analysis framework</a:t>
            </a:r>
            <a:endParaRPr lang="en-US" sz="1600" i="1" dirty="0">
              <a:solidFill>
                <a:srgbClr val="000000"/>
              </a:solidFill>
            </a:endParaRPr>
          </a:p>
        </p:txBody>
      </p:sp>
      <p:sp>
        <p:nvSpPr>
          <p:cNvPr id="11" name="TextBox 3"/>
          <p:cNvSpPr txBox="1">
            <a:spLocks noChangeArrowheads="1"/>
          </p:cNvSpPr>
          <p:nvPr/>
        </p:nvSpPr>
        <p:spPr bwMode="auto">
          <a:xfrm>
            <a:off x="5212073" y="6214685"/>
            <a:ext cx="3200364" cy="57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197" tIns="41100" rIns="82197" bIns="41100">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eaLnBrk="1"/>
            <a:r>
              <a:rPr lang="en-US" sz="1600" i="1" dirty="0">
                <a:solidFill>
                  <a:srgbClr val="000000"/>
                </a:solidFill>
              </a:rPr>
              <a:t>Figure. </a:t>
            </a:r>
            <a:r>
              <a:rPr lang="en-US" sz="1600" i="1" dirty="0" smtClean="0">
                <a:solidFill>
                  <a:srgbClr val="000000"/>
                </a:solidFill>
              </a:rPr>
              <a:t>System architecture for cross-layer runtime adaptation</a:t>
            </a:r>
            <a:endParaRPr lang="en-US" sz="1600" i="1" dirty="0">
              <a:solidFill>
                <a:srgbClr val="000000"/>
              </a:solidFill>
            </a:endParaRPr>
          </a:p>
        </p:txBody>
      </p:sp>
    </p:spTree>
    <p:extLst>
      <p:ext uri="{BB962C8B-B14F-4D97-AF65-F5344CB8AC3E}">
        <p14:creationId xmlns:p14="http://schemas.microsoft.com/office/powerpoint/2010/main" val="1464418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796160" y="626156"/>
            <a:ext cx="8094301"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a:solidFill>
                  <a:schemeClr val="tx2"/>
                </a:solidFill>
                <a:latin typeface="Trebuchet MS"/>
                <a:ea typeface="ヒラギノ角ゴ Pro W3" charset="0"/>
                <a:cs typeface="Trebuchet MS"/>
              </a:defRPr>
            </a:lvl1pPr>
            <a:lvl2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r>
              <a:rPr lang="en-US" sz="2400" b="1" dirty="0" smtClean="0"/>
              <a:t>Integrating In-situ and In-transit Analytics – Design</a:t>
            </a:r>
            <a:endParaRPr lang="en-US" sz="2400" b="1" dirty="0"/>
          </a:p>
        </p:txBody>
      </p:sp>
      <p:sp>
        <p:nvSpPr>
          <p:cNvPr id="9" name="Content Placeholder 4"/>
          <p:cNvSpPr txBox="1">
            <a:spLocks/>
          </p:cNvSpPr>
          <p:nvPr/>
        </p:nvSpPr>
        <p:spPr bwMode="auto">
          <a:xfrm>
            <a:off x="66347" y="1376624"/>
            <a:ext cx="9144000" cy="179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rgbClr val="5F5F5F"/>
                </a:solidFill>
                <a:latin typeface="Trebuchet MS"/>
                <a:ea typeface="ヒラギノ角ゴ Pro W3" charset="0"/>
                <a:cs typeface="Trebuchet MS"/>
              </a:defRPr>
            </a:lvl1pPr>
            <a:lvl2pPr marL="742950" indent="-285750" algn="l" rtl="0" eaLnBrk="0" fontAlgn="base" hangingPunct="0">
              <a:spcBef>
                <a:spcPct val="20000"/>
              </a:spcBef>
              <a:spcAft>
                <a:spcPct val="0"/>
              </a:spcAft>
              <a:buChar char="–"/>
              <a:defRPr>
                <a:solidFill>
                  <a:srgbClr val="5F5F5F"/>
                </a:solidFill>
                <a:latin typeface="Trebuchet MS"/>
                <a:ea typeface="Geneva" charset="0"/>
                <a:cs typeface="Trebuchet MS"/>
              </a:defRPr>
            </a:lvl2pPr>
            <a:lvl3pPr marL="1143000" indent="-228600" algn="l" rtl="0" eaLnBrk="0" fontAlgn="base" hangingPunct="0">
              <a:spcBef>
                <a:spcPct val="20000"/>
              </a:spcBef>
              <a:spcAft>
                <a:spcPct val="0"/>
              </a:spcAft>
              <a:buChar char="•"/>
              <a:defRPr sz="1600">
                <a:solidFill>
                  <a:srgbClr val="5F5F5F"/>
                </a:solidFill>
                <a:latin typeface="Trebuchet MS"/>
                <a:ea typeface="Geneva" charset="0"/>
                <a:cs typeface="Trebuchet MS"/>
              </a:defRPr>
            </a:lvl3pPr>
            <a:lvl4pPr marL="16002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4pPr>
            <a:lvl5pPr marL="20574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r>
              <a:rPr lang="en-US" dirty="0" smtClean="0">
                <a:solidFill>
                  <a:schemeClr val="tx1"/>
                </a:solidFill>
              </a:rPr>
              <a:t>Combine both in-situ and in-transit placement to </a:t>
            </a:r>
          </a:p>
          <a:p>
            <a:pPr lvl="1"/>
            <a:r>
              <a:rPr lang="en-US" sz="2000" dirty="0" smtClean="0">
                <a:solidFill>
                  <a:schemeClr val="tx1"/>
                </a:solidFill>
              </a:rPr>
              <a:t>Reduce impact on simulation</a:t>
            </a:r>
          </a:p>
          <a:p>
            <a:pPr lvl="1"/>
            <a:r>
              <a:rPr lang="en-US" sz="2000" dirty="0" smtClean="0">
                <a:solidFill>
                  <a:schemeClr val="tx1"/>
                </a:solidFill>
              </a:rPr>
              <a:t>Reduce network data movement</a:t>
            </a:r>
          </a:p>
          <a:p>
            <a:pPr lvl="1"/>
            <a:r>
              <a:rPr lang="en-US" sz="2000" dirty="0" smtClean="0">
                <a:solidFill>
                  <a:schemeClr val="tx1"/>
                </a:solidFill>
              </a:rPr>
              <a:t>Reduce total execution time</a:t>
            </a:r>
            <a:endParaRPr lang="en-US" dirty="0" smtClean="0">
              <a:solidFill>
                <a:schemeClr val="tx1"/>
              </a:solidFill>
            </a:endParaRPr>
          </a:p>
        </p:txBody>
      </p:sp>
      <p:pic>
        <p:nvPicPr>
          <p:cNvPr id="15" name="Picture 1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64190" y="3447769"/>
            <a:ext cx="4417146" cy="2807240"/>
          </a:xfrm>
          <a:prstGeom prst="rect">
            <a:avLst/>
          </a:prstGeom>
        </p:spPr>
      </p:pic>
      <p:sp>
        <p:nvSpPr>
          <p:cNvPr id="16" name="Content Placeholder 5"/>
          <p:cNvSpPr>
            <a:spLocks noGrp="1"/>
          </p:cNvSpPr>
          <p:nvPr>
            <p:ph idx="1"/>
          </p:nvPr>
        </p:nvSpPr>
        <p:spPr>
          <a:xfrm>
            <a:off x="85353" y="3329320"/>
            <a:ext cx="4359878" cy="3020459"/>
          </a:xfrm>
        </p:spPr>
        <p:txBody>
          <a:bodyPr>
            <a:normAutofit/>
          </a:bodyPr>
          <a:lstStyle/>
          <a:p>
            <a:r>
              <a:rPr lang="en-US" dirty="0">
                <a:solidFill>
                  <a:srgbClr val="000000"/>
                </a:solidFill>
              </a:rPr>
              <a:t>Primary resources execute the main simulation and in situ </a:t>
            </a:r>
            <a:r>
              <a:rPr lang="en-US" dirty="0" smtClean="0">
                <a:solidFill>
                  <a:srgbClr val="000000"/>
                </a:solidFill>
              </a:rPr>
              <a:t>computations</a:t>
            </a:r>
          </a:p>
          <a:p>
            <a:pPr marL="0" indent="0">
              <a:buNone/>
            </a:pPr>
            <a:endParaRPr lang="en-US" dirty="0">
              <a:solidFill>
                <a:srgbClr val="000000"/>
              </a:solidFill>
            </a:endParaRPr>
          </a:p>
          <a:p>
            <a:r>
              <a:rPr lang="en-US" dirty="0">
                <a:solidFill>
                  <a:srgbClr val="000000"/>
                </a:solidFill>
              </a:rPr>
              <a:t>Secondary resources provide a staging area whose cores act as </a:t>
            </a:r>
            <a:r>
              <a:rPr lang="en-US" dirty="0" smtClean="0">
                <a:solidFill>
                  <a:srgbClr val="000000"/>
                </a:solidFill>
              </a:rPr>
              <a:t>containers for </a:t>
            </a:r>
            <a:r>
              <a:rPr lang="en-US" dirty="0">
                <a:solidFill>
                  <a:srgbClr val="000000"/>
                </a:solidFill>
              </a:rPr>
              <a:t>in transit computations </a:t>
            </a:r>
          </a:p>
        </p:txBody>
      </p:sp>
    </p:spTree>
    <p:extLst>
      <p:ext uri="{BB962C8B-B14F-4D97-AF65-F5344CB8AC3E}">
        <p14:creationId xmlns:p14="http://schemas.microsoft.com/office/powerpoint/2010/main" val="2563712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74317" y="700743"/>
            <a:ext cx="8961072" cy="808038"/>
          </a:xfrm>
        </p:spPr>
        <p:txBody>
          <a:bodyPr/>
          <a:lstStyle/>
          <a:p>
            <a:r>
              <a:rPr lang="en-US" sz="3200" b="1" dirty="0"/>
              <a:t>Integrating In-Situ and In-Transit Analytics (SC’12)</a:t>
            </a:r>
          </a:p>
        </p:txBody>
      </p:sp>
      <p:sp>
        <p:nvSpPr>
          <p:cNvPr id="6" name="Content Placeholder 5"/>
          <p:cNvSpPr>
            <a:spLocks noGrp="1"/>
          </p:cNvSpPr>
          <p:nvPr>
            <p:ph idx="1"/>
          </p:nvPr>
        </p:nvSpPr>
        <p:spPr>
          <a:xfrm>
            <a:off x="27681" y="4251951"/>
            <a:ext cx="3581410" cy="2438400"/>
          </a:xfrm>
        </p:spPr>
        <p:txBody>
          <a:bodyPr/>
          <a:lstStyle/>
          <a:p>
            <a:r>
              <a:rPr lang="en-US" sz="2000" dirty="0">
                <a:solidFill>
                  <a:srgbClr val="000000"/>
                </a:solidFill>
              </a:rPr>
              <a:t>Primary resources execute the main simulation and in situ computations</a:t>
            </a:r>
          </a:p>
          <a:p>
            <a:r>
              <a:rPr lang="en-US" sz="2000" dirty="0">
                <a:solidFill>
                  <a:srgbClr val="000000"/>
                </a:solidFill>
              </a:rPr>
              <a:t>Secondary resources provide a staging area whose cores act as buckets for in transit computations </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 y="1874538"/>
            <a:ext cx="3749051" cy="2382644"/>
          </a:xfrm>
          <a:prstGeom prst="rect">
            <a:avLst/>
          </a:prstGeom>
        </p:spPr>
      </p:pic>
      <p:sp>
        <p:nvSpPr>
          <p:cNvPr id="10" name="TextBox 9"/>
          <p:cNvSpPr txBox="1"/>
          <p:nvPr/>
        </p:nvSpPr>
        <p:spPr>
          <a:xfrm>
            <a:off x="3642375" y="5349222"/>
            <a:ext cx="5501629" cy="1323393"/>
          </a:xfrm>
          <a:prstGeom prst="rect">
            <a:avLst/>
          </a:prstGeom>
          <a:noFill/>
        </p:spPr>
        <p:txBody>
          <a:bodyPr wrap="square" lIns="91311" tIns="45658" rIns="91311" bIns="45658" rtlCol="0">
            <a:spAutoFit/>
          </a:bodyPr>
          <a:lstStyle/>
          <a:p>
            <a:pPr marL="171218" indent="-171218" eaLnBrk="0" hangingPunct="0">
              <a:buFont typeface="Arial"/>
              <a:buChar char="•"/>
            </a:pPr>
            <a:r>
              <a:rPr lang="en-US" sz="2000" dirty="0">
                <a:solidFill>
                  <a:srgbClr val="000000"/>
                </a:solidFill>
                <a:latin typeface="Calibri"/>
                <a:ea typeface="ＭＳ Ｐゴシック" pitchFamily="-111" charset="-128"/>
                <a:cs typeface="Calibri"/>
              </a:rPr>
              <a:t>4896 cores total (4480 simulation/in situ; 256 in transit; 160 task scheduling/data movement)</a:t>
            </a:r>
          </a:p>
          <a:p>
            <a:pPr marL="171218" indent="-171218" eaLnBrk="0" hangingPunct="0">
              <a:buFont typeface="Arial"/>
              <a:buChar char="•"/>
            </a:pPr>
            <a:r>
              <a:rPr lang="en-US" sz="2000" dirty="0">
                <a:solidFill>
                  <a:srgbClr val="000000"/>
                </a:solidFill>
                <a:latin typeface="Calibri"/>
                <a:ea typeface="ＭＳ Ｐゴシック" pitchFamily="-111" charset="-128"/>
                <a:cs typeface="Calibri"/>
              </a:rPr>
              <a:t>Simulation size: 1600x1372x430</a:t>
            </a:r>
          </a:p>
          <a:p>
            <a:pPr marL="171218" indent="-171218" eaLnBrk="0" hangingPunct="0">
              <a:buFont typeface="Arial"/>
              <a:buChar char="•"/>
            </a:pPr>
            <a:r>
              <a:rPr lang="en-US" sz="2000" dirty="0">
                <a:solidFill>
                  <a:srgbClr val="000000"/>
                </a:solidFill>
                <a:latin typeface="Calibri"/>
                <a:ea typeface="ＭＳ Ｐゴシック" pitchFamily="-111" charset="-128"/>
                <a:cs typeface="Calibri"/>
              </a:rPr>
              <a:t>All measurements are per simulation time step</a:t>
            </a:r>
          </a:p>
        </p:txBody>
      </p:sp>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10004" y="1874537"/>
            <a:ext cx="5257800" cy="3340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1341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74317" y="700743"/>
            <a:ext cx="8961072" cy="808038"/>
          </a:xfrm>
        </p:spPr>
        <p:txBody>
          <a:bodyPr/>
          <a:lstStyle/>
          <a:p>
            <a:r>
              <a:rPr lang="en-US" sz="3200" b="1" dirty="0"/>
              <a:t>Integrating In-Situ and In-Transit Analytics (SC’12)</a:t>
            </a:r>
          </a:p>
        </p:txBody>
      </p:sp>
      <p:sp>
        <p:nvSpPr>
          <p:cNvPr id="6" name="Content Placeholder 5"/>
          <p:cNvSpPr>
            <a:spLocks noGrp="1"/>
          </p:cNvSpPr>
          <p:nvPr>
            <p:ph idx="1"/>
          </p:nvPr>
        </p:nvSpPr>
        <p:spPr>
          <a:xfrm>
            <a:off x="50" y="4343390"/>
            <a:ext cx="3721368" cy="2438400"/>
          </a:xfrm>
        </p:spPr>
        <p:txBody>
          <a:bodyPr>
            <a:normAutofit lnSpcReduction="10000"/>
          </a:bodyPr>
          <a:lstStyle/>
          <a:p>
            <a:r>
              <a:rPr lang="en-US" sz="2000" dirty="0">
                <a:solidFill>
                  <a:srgbClr val="000000"/>
                </a:solidFill>
              </a:rPr>
              <a:t>Primary resources execute the main simulation and in situ computations</a:t>
            </a:r>
          </a:p>
          <a:p>
            <a:r>
              <a:rPr lang="en-US" sz="2000" dirty="0">
                <a:solidFill>
                  <a:srgbClr val="000000"/>
                </a:solidFill>
              </a:rPr>
              <a:t>Secondary resources provide a staging area whose cores act as </a:t>
            </a:r>
            <a:r>
              <a:rPr lang="en-US" sz="2000" dirty="0" smtClean="0">
                <a:solidFill>
                  <a:srgbClr val="000000"/>
                </a:solidFill>
              </a:rPr>
              <a:t>containers for </a:t>
            </a:r>
            <a:r>
              <a:rPr lang="en-US" sz="2000" dirty="0">
                <a:solidFill>
                  <a:srgbClr val="000000"/>
                </a:solidFill>
              </a:rPr>
              <a:t>in transit computations </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 y="1874538"/>
            <a:ext cx="3749051" cy="2382644"/>
          </a:xfrm>
          <a:prstGeom prst="rect">
            <a:avLst/>
          </a:prstGeom>
        </p:spPr>
      </p:pic>
      <p:sp>
        <p:nvSpPr>
          <p:cNvPr id="10" name="TextBox 9"/>
          <p:cNvSpPr txBox="1"/>
          <p:nvPr/>
        </p:nvSpPr>
        <p:spPr>
          <a:xfrm>
            <a:off x="3642375" y="5349222"/>
            <a:ext cx="5501629" cy="1323393"/>
          </a:xfrm>
          <a:prstGeom prst="rect">
            <a:avLst/>
          </a:prstGeom>
          <a:noFill/>
        </p:spPr>
        <p:txBody>
          <a:bodyPr wrap="square" lIns="91311" tIns="45658" rIns="91311" bIns="45658" rtlCol="0">
            <a:spAutoFit/>
          </a:bodyPr>
          <a:lstStyle/>
          <a:p>
            <a:pPr marL="171218" indent="-171218" eaLnBrk="0" hangingPunct="0">
              <a:buFont typeface="Arial"/>
              <a:buChar char="•"/>
            </a:pPr>
            <a:r>
              <a:rPr lang="en-US" sz="2000" dirty="0">
                <a:solidFill>
                  <a:srgbClr val="000000"/>
                </a:solidFill>
                <a:latin typeface="Calibri"/>
                <a:ea typeface="ＭＳ Ｐゴシック" pitchFamily="-111" charset="-128"/>
                <a:cs typeface="Calibri"/>
              </a:rPr>
              <a:t>4896 cores total (4480 simulation/in situ; 256 in transit; 160 task scheduling/data movement)</a:t>
            </a:r>
          </a:p>
          <a:p>
            <a:pPr marL="171218" indent="-171218" eaLnBrk="0" hangingPunct="0">
              <a:buFont typeface="Arial"/>
              <a:buChar char="•"/>
            </a:pPr>
            <a:r>
              <a:rPr lang="en-US" sz="2000" dirty="0">
                <a:solidFill>
                  <a:srgbClr val="000000"/>
                </a:solidFill>
                <a:latin typeface="Calibri"/>
                <a:ea typeface="ＭＳ Ｐゴシック" pitchFamily="-111" charset="-128"/>
                <a:cs typeface="Calibri"/>
              </a:rPr>
              <a:t>Simulation size: 1600x1372x430</a:t>
            </a:r>
          </a:p>
          <a:p>
            <a:pPr marL="171218" indent="-171218" eaLnBrk="0" hangingPunct="0">
              <a:buFont typeface="Arial"/>
              <a:buChar char="•"/>
            </a:pPr>
            <a:r>
              <a:rPr lang="en-US" sz="2000" dirty="0">
                <a:solidFill>
                  <a:srgbClr val="000000"/>
                </a:solidFill>
                <a:latin typeface="Calibri"/>
                <a:ea typeface="ＭＳ Ｐゴシック" pitchFamily="-111" charset="-128"/>
                <a:cs typeface="Calibri"/>
              </a:rPr>
              <a:t>All measurements are per simulation time step</a:t>
            </a:r>
          </a:p>
        </p:txBody>
      </p:sp>
      <p:pic>
        <p:nvPicPr>
          <p:cNvPr id="3" name="Picture 2" descr="Untitled.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49049" y="1600220"/>
            <a:ext cx="5357752" cy="3291803"/>
          </a:xfrm>
          <a:prstGeom prst="rect">
            <a:avLst/>
          </a:prstGeom>
        </p:spPr>
      </p:pic>
    </p:spTree>
    <p:extLst>
      <p:ext uri="{BB962C8B-B14F-4D97-AF65-F5344CB8AC3E}">
        <p14:creationId xmlns:p14="http://schemas.microsoft.com/office/powerpoint/2010/main" val="22808311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932" y="517865"/>
            <a:ext cx="8778234" cy="808038"/>
          </a:xfrm>
        </p:spPr>
        <p:txBody>
          <a:bodyPr/>
          <a:lstStyle/>
          <a:p>
            <a:r>
              <a:rPr lang="en-US" sz="2800" b="1" dirty="0"/>
              <a:t>Scientific Discovery through Simulations </a:t>
            </a:r>
          </a:p>
        </p:txBody>
      </p:sp>
      <p:sp>
        <p:nvSpPr>
          <p:cNvPr id="2" name="Content Placeholder 1"/>
          <p:cNvSpPr>
            <a:spLocks noGrp="1"/>
          </p:cNvSpPr>
          <p:nvPr>
            <p:ph idx="1"/>
          </p:nvPr>
        </p:nvSpPr>
        <p:spPr>
          <a:xfrm>
            <a:off x="50" y="1215362"/>
            <a:ext cx="9052461" cy="1939322"/>
          </a:xfrm>
        </p:spPr>
        <p:txBody>
          <a:bodyPr/>
          <a:lstStyle/>
          <a:p>
            <a:r>
              <a:rPr lang="en-US" sz="2000" dirty="0">
                <a:solidFill>
                  <a:schemeClr val="tx1"/>
                </a:solidFill>
              </a:rPr>
              <a:t>Scientific simulations running on high-end computing systems generate huge amounts of data!  </a:t>
            </a:r>
          </a:p>
          <a:p>
            <a:pPr lvl="1"/>
            <a:r>
              <a:rPr lang="en-US" dirty="0">
                <a:solidFill>
                  <a:schemeClr val="tx1"/>
                </a:solidFill>
              </a:rPr>
              <a:t>If a single core produces 2MB/minute on average, one of these machines could generate simulation data between </a:t>
            </a:r>
            <a:r>
              <a:rPr lang="en-US" dirty="0" smtClean="0">
                <a:solidFill>
                  <a:schemeClr val="tx1"/>
                </a:solidFill>
              </a:rPr>
              <a:t>~</a:t>
            </a:r>
            <a:r>
              <a:rPr lang="en-US" b="1" dirty="0" smtClean="0">
                <a:solidFill>
                  <a:srgbClr val="FF0000"/>
                </a:solidFill>
              </a:rPr>
              <a:t>170TB</a:t>
            </a:r>
            <a:r>
              <a:rPr lang="en-US" dirty="0" smtClean="0">
                <a:solidFill>
                  <a:schemeClr val="tx1"/>
                </a:solidFill>
              </a:rPr>
              <a:t> </a:t>
            </a:r>
            <a:r>
              <a:rPr lang="en-US" dirty="0">
                <a:solidFill>
                  <a:schemeClr val="tx1"/>
                </a:solidFill>
              </a:rPr>
              <a:t>per hour -&gt; ~</a:t>
            </a:r>
            <a:r>
              <a:rPr lang="en-US" b="1" dirty="0" smtClean="0">
                <a:solidFill>
                  <a:srgbClr val="FF0000"/>
                </a:solidFill>
              </a:rPr>
              <a:t>700PB</a:t>
            </a:r>
            <a:r>
              <a:rPr lang="en-US" dirty="0" smtClean="0">
                <a:solidFill>
                  <a:schemeClr val="tx1"/>
                </a:solidFill>
              </a:rPr>
              <a:t> </a:t>
            </a:r>
            <a:r>
              <a:rPr lang="en-US" dirty="0">
                <a:solidFill>
                  <a:schemeClr val="tx1"/>
                </a:solidFill>
              </a:rPr>
              <a:t>per day -&gt; ~</a:t>
            </a:r>
            <a:r>
              <a:rPr lang="en-US" b="1" dirty="0" smtClean="0">
                <a:solidFill>
                  <a:srgbClr val="FF0000"/>
                </a:solidFill>
              </a:rPr>
              <a:t>1.4EB</a:t>
            </a:r>
            <a:r>
              <a:rPr lang="en-US" dirty="0" smtClean="0">
                <a:solidFill>
                  <a:srgbClr val="FF0000"/>
                </a:solidFill>
              </a:rPr>
              <a:t> </a:t>
            </a:r>
            <a:r>
              <a:rPr lang="en-US" dirty="0">
                <a:solidFill>
                  <a:schemeClr val="tx1"/>
                </a:solidFill>
              </a:rPr>
              <a:t>per </a:t>
            </a:r>
            <a:r>
              <a:rPr lang="en-US" dirty="0" smtClean="0">
                <a:solidFill>
                  <a:schemeClr val="tx1"/>
                </a:solidFill>
              </a:rPr>
              <a:t>year</a:t>
            </a:r>
          </a:p>
          <a:p>
            <a:r>
              <a:rPr lang="en-US" sz="2000" dirty="0" smtClean="0">
                <a:solidFill>
                  <a:schemeClr val="tx1"/>
                </a:solidFill>
              </a:rPr>
              <a:t>Successful </a:t>
            </a:r>
            <a:r>
              <a:rPr lang="en-US" sz="2000" dirty="0">
                <a:solidFill>
                  <a:schemeClr val="tx1"/>
                </a:solidFill>
              </a:rPr>
              <a:t>scientific discovery depends on a comprehensive understanding of this enormous simulation data</a:t>
            </a:r>
          </a:p>
        </p:txBody>
      </p:sp>
      <p:pic>
        <p:nvPicPr>
          <p:cNvPr id="23" name="Picture 10" descr="http://www.alliancegroup.co.uk/images/paperchase-records-management.JPG"/>
          <p:cNvPicPr>
            <a:picLocks noChangeAspect="1" noChangeArrowheads="1"/>
          </p:cNvPicPr>
          <p:nvPr/>
        </p:nvPicPr>
        <p:blipFill>
          <a:blip r:embed="rId3" cstate="print"/>
          <a:srcRect/>
          <a:stretch>
            <a:fillRect/>
          </a:stretch>
        </p:blipFill>
        <p:spPr bwMode="auto">
          <a:xfrm>
            <a:off x="6035024" y="4983463"/>
            <a:ext cx="2132129" cy="1463024"/>
          </a:xfrm>
          <a:prstGeom prst="rect">
            <a:avLst/>
          </a:prstGeom>
          <a:noFill/>
        </p:spPr>
      </p:pic>
      <p:sp>
        <p:nvSpPr>
          <p:cNvPr id="24" name="Rectangle 23"/>
          <p:cNvSpPr/>
          <p:nvPr/>
        </p:nvSpPr>
        <p:spPr>
          <a:xfrm>
            <a:off x="91489" y="5897859"/>
            <a:ext cx="6034974" cy="1015653"/>
          </a:xfrm>
          <a:prstGeom prst="rect">
            <a:avLst/>
          </a:prstGeom>
        </p:spPr>
        <p:txBody>
          <a:bodyPr wrap="square" lIns="91370" tIns="45687" rIns="91370" bIns="45687">
            <a:spAutoFit/>
          </a:bodyPr>
          <a:lstStyle/>
          <a:p>
            <a:r>
              <a:rPr lang="en-US" sz="2000" b="1" i="1" dirty="0">
                <a:solidFill>
                  <a:srgbClr val="FF0000"/>
                </a:solidFill>
                <a:latin typeface="Myriad Pro"/>
                <a:ea typeface="+mn-ea"/>
                <a:cs typeface="Arial" pitchFamily="34" charset="0"/>
              </a:rPr>
              <a:t>How we enable the computation scientists to efficiently manage and explore extreme scale data: “find the needles in haystack” ?? </a:t>
            </a:r>
          </a:p>
        </p:txBody>
      </p:sp>
      <p:grpSp>
        <p:nvGrpSpPr>
          <p:cNvPr id="5" name="Group 4"/>
          <p:cNvGrpSpPr/>
          <p:nvPr/>
        </p:nvGrpSpPr>
        <p:grpSpPr>
          <a:xfrm>
            <a:off x="4937762" y="3337566"/>
            <a:ext cx="3745989" cy="1463025"/>
            <a:chOff x="2651781" y="2423172"/>
            <a:chExt cx="3837427" cy="1554461"/>
          </a:xfrm>
        </p:grpSpPr>
        <p:grpSp>
          <p:nvGrpSpPr>
            <p:cNvPr id="7" name="Group 6"/>
            <p:cNvGrpSpPr/>
            <p:nvPr/>
          </p:nvGrpSpPr>
          <p:grpSpPr>
            <a:xfrm>
              <a:off x="2651781" y="2788927"/>
              <a:ext cx="1855169" cy="1188706"/>
              <a:chOff x="1097318" y="4434829"/>
              <a:chExt cx="3084035" cy="1737341"/>
            </a:xfrm>
          </p:grpSpPr>
          <p:pic>
            <p:nvPicPr>
              <p:cNvPr id="8" name="Picture 6" descr="http://www.digdod.com/wp-content/uploads/2011/10/cray-xk6-super-300x169.jpg"/>
              <p:cNvPicPr>
                <a:picLocks noChangeAspect="1" noChangeArrowheads="1"/>
              </p:cNvPicPr>
              <p:nvPr/>
            </p:nvPicPr>
            <p:blipFill>
              <a:blip r:embed="rId4" cstate="print"/>
              <a:srcRect/>
              <a:stretch>
                <a:fillRect/>
              </a:stretch>
            </p:blipFill>
            <p:spPr bwMode="auto">
              <a:xfrm>
                <a:off x="1097318" y="4434829"/>
                <a:ext cx="3084035" cy="1737341"/>
              </a:xfrm>
              <a:prstGeom prst="rect">
                <a:avLst/>
              </a:prstGeom>
              <a:noFill/>
            </p:spPr>
          </p:pic>
          <p:pic>
            <p:nvPicPr>
              <p:cNvPr id="9" name="Picture 8" descr="Oak Ridge Titan logo"/>
              <p:cNvPicPr>
                <a:picLocks noChangeAspect="1" noChangeArrowheads="1"/>
              </p:cNvPicPr>
              <p:nvPr/>
            </p:nvPicPr>
            <p:blipFill>
              <a:blip r:embed="rId5" cstate="print"/>
              <a:srcRect/>
              <a:stretch>
                <a:fillRect/>
              </a:stretch>
            </p:blipFill>
            <p:spPr bwMode="auto">
              <a:xfrm>
                <a:off x="1371634" y="4983463"/>
                <a:ext cx="2285975" cy="694122"/>
              </a:xfrm>
              <a:prstGeom prst="rect">
                <a:avLst/>
              </a:prstGeom>
              <a:noFill/>
            </p:spPr>
          </p:pic>
        </p:grpSp>
        <p:pic>
          <p:nvPicPr>
            <p:cNvPr id="26" name="Picture 4" descr="kraken Page Banner"/>
            <p:cNvPicPr>
              <a:picLocks noChangeAspect="1" noChangeArrowheads="1"/>
            </p:cNvPicPr>
            <p:nvPr/>
          </p:nvPicPr>
          <p:blipFill>
            <a:blip r:embed="rId6" cstate="print"/>
            <a:srcRect/>
            <a:stretch>
              <a:fillRect/>
            </a:stretch>
          </p:blipFill>
          <p:spPr bwMode="auto">
            <a:xfrm>
              <a:off x="3291854" y="2697488"/>
              <a:ext cx="2060423" cy="1109460"/>
            </a:xfrm>
            <a:prstGeom prst="rect">
              <a:avLst/>
            </a:prstGeom>
            <a:noFill/>
          </p:spPr>
        </p:pic>
        <p:pic>
          <p:nvPicPr>
            <p:cNvPr id="25" name="Picture 2" descr="http://www.cray.com/Assets/Images/products/jaguar.jpg"/>
            <p:cNvPicPr>
              <a:picLocks noChangeAspect="1" noChangeArrowheads="1"/>
            </p:cNvPicPr>
            <p:nvPr/>
          </p:nvPicPr>
          <p:blipFill>
            <a:blip r:embed="rId7" cstate="print"/>
            <a:srcRect/>
            <a:stretch>
              <a:fillRect/>
            </a:stretch>
          </p:blipFill>
          <p:spPr bwMode="auto">
            <a:xfrm>
              <a:off x="3840488" y="2514610"/>
              <a:ext cx="1606359" cy="1188706"/>
            </a:xfrm>
            <a:prstGeom prst="rect">
              <a:avLst/>
            </a:prstGeom>
            <a:noFill/>
          </p:spPr>
        </p:pic>
        <p:pic>
          <p:nvPicPr>
            <p:cNvPr id="30" name="Picture 2" descr="K Computer"/>
            <p:cNvPicPr>
              <a:picLocks noChangeAspect="1" noChangeArrowheads="1"/>
            </p:cNvPicPr>
            <p:nvPr/>
          </p:nvPicPr>
          <p:blipFill>
            <a:blip r:embed="rId8" cstate="print"/>
            <a:srcRect/>
            <a:stretch>
              <a:fillRect/>
            </a:stretch>
          </p:blipFill>
          <p:spPr bwMode="auto">
            <a:xfrm>
              <a:off x="4434653" y="2423172"/>
              <a:ext cx="2054555" cy="1280146"/>
            </a:xfrm>
            <a:prstGeom prst="rect">
              <a:avLst/>
            </a:prstGeom>
            <a:noFill/>
          </p:spPr>
        </p:pic>
      </p:grpSp>
      <p:sp>
        <p:nvSpPr>
          <p:cNvPr id="31" name="Down Arrow 30"/>
          <p:cNvSpPr/>
          <p:nvPr/>
        </p:nvSpPr>
        <p:spPr bwMode="auto">
          <a:xfrm rot="17834050">
            <a:off x="4632380" y="4422780"/>
            <a:ext cx="789242" cy="204435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370" tIns="45687" rIns="91370" bIns="45687" numCol="1" rtlCol="0" anchor="t" anchorCtr="0" compatLnSpc="1">
            <a:prstTxWarp prst="textNoShape">
              <a:avLst/>
            </a:prstTxWarp>
          </a:bodyPr>
          <a:lstStyle/>
          <a:p>
            <a:pPr defTabSz="913737" eaLnBrk="0" hangingPunct="0"/>
            <a:endParaRPr lang="en-US" sz="1800">
              <a:solidFill>
                <a:srgbClr val="000000"/>
              </a:solidFill>
              <a:latin typeface="Myriad Pro" pitchFamily="34" charset="0"/>
              <a:ea typeface="+mn-ea"/>
              <a:cs typeface="Arial" pitchFamily="34" charset="0"/>
            </a:endParaRPr>
          </a:p>
        </p:txBody>
      </p:sp>
      <p:grpSp>
        <p:nvGrpSpPr>
          <p:cNvPr id="6" name="Group 5"/>
          <p:cNvGrpSpPr/>
          <p:nvPr/>
        </p:nvGrpSpPr>
        <p:grpSpPr>
          <a:xfrm>
            <a:off x="640123" y="3429006"/>
            <a:ext cx="2468852" cy="2560293"/>
            <a:chOff x="-3474632" y="1691659"/>
            <a:chExt cx="3507724" cy="4206194"/>
          </a:xfrm>
        </p:grpSpPr>
        <p:pic>
          <p:nvPicPr>
            <p:cNvPr id="16" name="Picture 88" descr="M17_color.jpg"/>
            <p:cNvPicPr>
              <a:picLocks noChangeAspect="1"/>
            </p:cNvPicPr>
            <p:nvPr/>
          </p:nvPicPr>
          <p:blipFill>
            <a:blip r:embed="rId9" cstate="print"/>
            <a:srcRect/>
            <a:stretch>
              <a:fillRect/>
            </a:stretch>
          </p:blipFill>
          <p:spPr bwMode="auto">
            <a:xfrm>
              <a:off x="-1929200" y="4343390"/>
              <a:ext cx="1929200" cy="1554463"/>
            </a:xfrm>
            <a:prstGeom prst="rect">
              <a:avLst/>
            </a:prstGeom>
            <a:noFill/>
            <a:ln w="9525">
              <a:noFill/>
              <a:miter lim="800000"/>
              <a:headEnd/>
              <a:tailEnd/>
            </a:ln>
          </p:spPr>
        </p:pic>
        <p:pic>
          <p:nvPicPr>
            <p:cNvPr id="18" name="Picture 3" descr="visit0006.png"/>
            <p:cNvPicPr>
              <a:picLocks noChangeAspect="1"/>
            </p:cNvPicPr>
            <p:nvPr/>
          </p:nvPicPr>
          <p:blipFill>
            <a:blip r:embed="rId10" cstate="print"/>
            <a:srcRect/>
            <a:stretch>
              <a:fillRect/>
            </a:stretch>
          </p:blipFill>
          <p:spPr bwMode="auto">
            <a:xfrm>
              <a:off x="-3291754" y="1783098"/>
              <a:ext cx="1828780" cy="1828780"/>
            </a:xfrm>
            <a:prstGeom prst="rect">
              <a:avLst/>
            </a:prstGeom>
            <a:noFill/>
            <a:ln w="9525">
              <a:noFill/>
              <a:miter lim="800000"/>
              <a:headEnd/>
              <a:tailEnd/>
            </a:ln>
          </p:spPr>
        </p:pic>
        <p:pic>
          <p:nvPicPr>
            <p:cNvPr id="19" name="Picture 2" descr="scientific image showing Northern Hemisphere"/>
            <p:cNvPicPr>
              <a:picLocks noChangeAspect="1" noChangeArrowheads="1"/>
            </p:cNvPicPr>
            <p:nvPr/>
          </p:nvPicPr>
          <p:blipFill>
            <a:blip r:embed="rId11" cstate="print"/>
            <a:srcRect/>
            <a:stretch>
              <a:fillRect/>
            </a:stretch>
          </p:blipFill>
          <p:spPr bwMode="auto">
            <a:xfrm>
              <a:off x="-1828730" y="2971805"/>
              <a:ext cx="1737341" cy="1737342"/>
            </a:xfrm>
            <a:prstGeom prst="rect">
              <a:avLst/>
            </a:prstGeom>
            <a:noFill/>
          </p:spPr>
        </p:pic>
        <p:pic>
          <p:nvPicPr>
            <p:cNvPr id="20" name="Picture 4" descr="http://www.olcf.ornl.gov/wp-content/themes/olcf/images/topjobs/CHM026.png"/>
            <p:cNvPicPr>
              <a:picLocks noChangeAspect="1" noChangeArrowheads="1"/>
            </p:cNvPicPr>
            <p:nvPr/>
          </p:nvPicPr>
          <p:blipFill>
            <a:blip r:embed="rId12" cstate="print"/>
            <a:srcRect/>
            <a:stretch>
              <a:fillRect/>
            </a:stretch>
          </p:blipFill>
          <p:spPr bwMode="auto">
            <a:xfrm>
              <a:off x="-3474632" y="3520439"/>
              <a:ext cx="1645902" cy="1645902"/>
            </a:xfrm>
            <a:prstGeom prst="rect">
              <a:avLst/>
            </a:prstGeom>
            <a:noFill/>
          </p:spPr>
        </p:pic>
        <p:pic>
          <p:nvPicPr>
            <p:cNvPr id="21" name="Picture 11"/>
            <p:cNvPicPr>
              <a:picLocks noChangeAspect="1"/>
            </p:cNvPicPr>
            <p:nvPr/>
          </p:nvPicPr>
          <p:blipFill>
            <a:blip r:embed="rId13" cstate="print"/>
            <a:srcRect/>
            <a:stretch>
              <a:fillRect/>
            </a:stretch>
          </p:blipFill>
          <p:spPr bwMode="auto">
            <a:xfrm>
              <a:off x="-2070005" y="1691659"/>
              <a:ext cx="2103097" cy="1300340"/>
            </a:xfrm>
            <a:prstGeom prst="rect">
              <a:avLst/>
            </a:prstGeom>
            <a:noFill/>
            <a:ln w="9525">
              <a:noFill/>
              <a:miter lim="800000"/>
              <a:headEnd/>
              <a:tailEnd/>
            </a:ln>
          </p:spPr>
        </p:pic>
      </p:grpSp>
      <p:sp>
        <p:nvSpPr>
          <p:cNvPr id="10" name="Cross 9"/>
          <p:cNvSpPr/>
          <p:nvPr/>
        </p:nvSpPr>
        <p:spPr bwMode="auto">
          <a:xfrm>
            <a:off x="3474731" y="3520439"/>
            <a:ext cx="1188708" cy="1097267"/>
          </a:xfrm>
          <a:prstGeom prst="plus">
            <a:avLst>
              <a:gd name="adj" fmla="val 375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370" tIns="45687" rIns="91370" bIns="45687" numCol="1" spcCol="0" rtlCol="0" anchor="t" anchorCtr="0" compatLnSpc="1">
            <a:prstTxWarp prst="textNoShape">
              <a:avLst/>
            </a:prstTxWarp>
          </a:bodyPr>
          <a:lstStyle/>
          <a:p>
            <a:pPr defTabSz="913737" eaLnBrk="0" hangingPunct="0"/>
            <a:endParaRPr lang="en-US" sz="1800">
              <a:solidFill>
                <a:srgbClr val="000000"/>
              </a:solidFill>
              <a:latin typeface="Myriad Pro" pitchFamily="34" charset="0"/>
              <a:ea typeface="+mn-ea"/>
              <a:cs typeface="Arial" pitchFamily="34" charset="0"/>
            </a:endParaRPr>
          </a:p>
        </p:txBody>
      </p:sp>
    </p:spTree>
    <p:extLst>
      <p:ext uri="{BB962C8B-B14F-4D97-AF65-F5344CB8AC3E}">
        <p14:creationId xmlns:p14="http://schemas.microsoft.com/office/powerpoint/2010/main" val="2055821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case study with </a:t>
            </a:r>
            <a:r>
              <a:rPr lang="en-US" dirty="0" smtClean="0"/>
              <a:t>S3D:  </a:t>
            </a:r>
            <a:r>
              <a:rPr lang="en-US" dirty="0"/>
              <a:t>E</a:t>
            </a:r>
            <a:r>
              <a:rPr lang="en-US" dirty="0" smtClean="0"/>
              <a:t>xperimental set up</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3947257727"/>
              </p:ext>
            </p:extLst>
          </p:nvPr>
        </p:nvGraphicFramePr>
        <p:xfrm>
          <a:off x="3124200" y="1371600"/>
          <a:ext cx="5715000" cy="4622075"/>
        </p:xfrm>
        <a:graphic>
          <a:graphicData uri="http://schemas.openxmlformats.org/drawingml/2006/table">
            <a:tbl>
              <a:tblPr bandRow="1">
                <a:tableStyleId>{68D230F3-CF80-4859-8CE7-A43EE81993B5}</a:tableStyleId>
              </a:tblPr>
              <a:tblGrid>
                <a:gridCol w="3541690"/>
                <a:gridCol w="2173310"/>
              </a:tblGrid>
              <a:tr h="33719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Calibri"/>
                          <a:cs typeface="Calibri"/>
                        </a:rPr>
                        <a:t>Volume size</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Calibri"/>
                          <a:cs typeface="Calibri"/>
                        </a:rPr>
                        <a:t>1600x1372x430</a:t>
                      </a:r>
                    </a:p>
                  </a:txBody>
                  <a:tcPr/>
                </a:tc>
              </a:tr>
              <a:tr h="337194">
                <a:tc>
                  <a:txBody>
                    <a:bodyPr/>
                    <a:lstStyle/>
                    <a:p>
                      <a:pPr algn="ctr"/>
                      <a:r>
                        <a:rPr lang="en-US" dirty="0" smtClean="0">
                          <a:latin typeface="Calibri"/>
                          <a:cs typeface="Calibri"/>
                        </a:rPr>
                        <a:t># of variables</a:t>
                      </a:r>
                      <a:endParaRPr lang="en-US" dirty="0">
                        <a:latin typeface="Calibri"/>
                        <a:cs typeface="Calibri"/>
                      </a:endParaRPr>
                    </a:p>
                  </a:txBody>
                  <a:tcPr/>
                </a:tc>
                <a:tc>
                  <a:txBody>
                    <a:bodyPr/>
                    <a:lstStyle/>
                    <a:p>
                      <a:pPr algn="ctr"/>
                      <a:r>
                        <a:rPr lang="en-US" dirty="0" smtClean="0">
                          <a:latin typeface="Calibri"/>
                          <a:cs typeface="Calibri"/>
                        </a:rPr>
                        <a:t>14</a:t>
                      </a:r>
                      <a:endParaRPr lang="en-US" dirty="0">
                        <a:latin typeface="Calibri"/>
                        <a:cs typeface="Calibri"/>
                      </a:endParaRPr>
                    </a:p>
                  </a:txBody>
                  <a:tcPr/>
                </a:tc>
              </a:tr>
              <a:tr h="337194">
                <a:tc>
                  <a:txBody>
                    <a:bodyPr/>
                    <a:lstStyle/>
                    <a:p>
                      <a:pPr algn="ctr"/>
                      <a:r>
                        <a:rPr lang="en-US" dirty="0" smtClean="0">
                          <a:latin typeface="Calibri"/>
                          <a:cs typeface="Calibri"/>
                        </a:rPr>
                        <a:t>Variable size (bytes)</a:t>
                      </a:r>
                      <a:endParaRPr lang="en-US" dirty="0">
                        <a:latin typeface="Calibri"/>
                        <a:cs typeface="Calibri"/>
                      </a:endParaRPr>
                    </a:p>
                  </a:txBody>
                  <a:tcPr/>
                </a:tc>
                <a:tc>
                  <a:txBody>
                    <a:bodyPr/>
                    <a:lstStyle/>
                    <a:p>
                      <a:pPr algn="ctr"/>
                      <a:r>
                        <a:rPr lang="en-US" dirty="0" smtClean="0">
                          <a:latin typeface="Calibri"/>
                          <a:cs typeface="Calibri"/>
                        </a:rPr>
                        <a:t>8</a:t>
                      </a:r>
                      <a:endParaRPr lang="en-US" dirty="0">
                        <a:latin typeface="Calibri"/>
                        <a:cs typeface="Calibri"/>
                      </a:endParaRPr>
                    </a:p>
                  </a:txBody>
                  <a:tcPr/>
                </a:tc>
              </a:tr>
              <a:tr h="337194">
                <a:tc>
                  <a:txBody>
                    <a:bodyPr/>
                    <a:lstStyle/>
                    <a:p>
                      <a:pPr algn="ctr"/>
                      <a:r>
                        <a:rPr lang="en-US" dirty="0" smtClean="0">
                          <a:latin typeface="Calibri"/>
                          <a:cs typeface="Calibri"/>
                        </a:rPr>
                        <a:t>Data size (GB)</a:t>
                      </a:r>
                      <a:endParaRPr lang="en-US" dirty="0">
                        <a:latin typeface="Calibri"/>
                        <a:cs typeface="Calibri"/>
                      </a:endParaRPr>
                    </a:p>
                  </a:txBody>
                  <a:tcPr/>
                </a:tc>
                <a:tc>
                  <a:txBody>
                    <a:bodyPr/>
                    <a:lstStyle/>
                    <a:p>
                      <a:pPr algn="ctr"/>
                      <a:r>
                        <a:rPr lang="en-US" dirty="0" smtClean="0">
                          <a:latin typeface="Calibri"/>
                          <a:cs typeface="Calibri"/>
                        </a:rPr>
                        <a:t>98.5</a:t>
                      </a:r>
                      <a:endParaRPr lang="en-US" dirty="0">
                        <a:latin typeface="Calibri"/>
                        <a:cs typeface="Calibri"/>
                      </a:endParaRPr>
                    </a:p>
                  </a:txBody>
                  <a:tcPr/>
                </a:tc>
              </a:tr>
              <a:tr h="337194">
                <a:tc>
                  <a:txBody>
                    <a:bodyPr/>
                    <a:lstStyle/>
                    <a:p>
                      <a:pPr algn="ctr"/>
                      <a:r>
                        <a:rPr lang="en-US" dirty="0" smtClean="0">
                          <a:latin typeface="Calibri"/>
                          <a:cs typeface="Calibri"/>
                        </a:rPr>
                        <a:t>I/O</a:t>
                      </a:r>
                      <a:r>
                        <a:rPr lang="en-US" baseline="0" dirty="0" smtClean="0">
                          <a:latin typeface="Calibri"/>
                          <a:cs typeface="Calibri"/>
                        </a:rPr>
                        <a:t> read time (sec/time step)</a:t>
                      </a:r>
                      <a:endParaRPr lang="en-US" dirty="0">
                        <a:latin typeface="Calibri"/>
                        <a:cs typeface="Calibri"/>
                      </a:endParaRPr>
                    </a:p>
                  </a:txBody>
                  <a:tcPr/>
                </a:tc>
                <a:tc>
                  <a:txBody>
                    <a:bodyPr/>
                    <a:lstStyle/>
                    <a:p>
                      <a:pPr algn="ctr"/>
                      <a:r>
                        <a:rPr lang="en-US" dirty="0" smtClean="0">
                          <a:latin typeface="Calibri"/>
                          <a:cs typeface="Calibri"/>
                        </a:rPr>
                        <a:t>6.56</a:t>
                      </a:r>
                    </a:p>
                  </a:txBody>
                  <a:tcPr/>
                </a:tc>
              </a:tr>
              <a:tr h="337194">
                <a:tc>
                  <a:txBody>
                    <a:bodyPr/>
                    <a:lstStyle/>
                    <a:p>
                      <a:pPr algn="ctr"/>
                      <a:r>
                        <a:rPr lang="en-US" dirty="0" smtClean="0">
                          <a:latin typeface="Calibri"/>
                          <a:cs typeface="Calibri"/>
                        </a:rPr>
                        <a:t>I/O write</a:t>
                      </a:r>
                      <a:r>
                        <a:rPr lang="en-US" baseline="0" dirty="0" smtClean="0">
                          <a:latin typeface="Calibri"/>
                          <a:cs typeface="Calibri"/>
                        </a:rPr>
                        <a:t> time (sec./time step) </a:t>
                      </a:r>
                      <a:endParaRPr lang="en-US" dirty="0">
                        <a:latin typeface="Calibri"/>
                        <a:cs typeface="Calibri"/>
                      </a:endParaRPr>
                    </a:p>
                  </a:txBody>
                  <a:tcPr/>
                </a:tc>
                <a:tc>
                  <a:txBody>
                    <a:bodyPr/>
                    <a:lstStyle/>
                    <a:p>
                      <a:pPr algn="ctr"/>
                      <a:r>
                        <a:rPr lang="en-US" dirty="0" smtClean="0">
                          <a:latin typeface="Calibri"/>
                          <a:cs typeface="Calibri"/>
                        </a:rPr>
                        <a:t>3.28</a:t>
                      </a:r>
                    </a:p>
                  </a:txBody>
                  <a:tcPr/>
                </a:tc>
              </a:tr>
              <a:tr h="337194">
                <a:tc>
                  <a:txBody>
                    <a:bodyPr/>
                    <a:lstStyle/>
                    <a:p>
                      <a:pPr algn="ctr"/>
                      <a:r>
                        <a:rPr lang="en-US" dirty="0" smtClean="0">
                          <a:latin typeface="Calibri"/>
                          <a:cs typeface="Calibri"/>
                        </a:rPr>
                        <a:t>Simulation run time (sec./time step)</a:t>
                      </a:r>
                      <a:endParaRPr lang="en-US" dirty="0">
                        <a:latin typeface="Calibri"/>
                        <a:cs typeface="Calibri"/>
                      </a:endParaRPr>
                    </a:p>
                  </a:txBody>
                  <a:tcPr/>
                </a:tc>
                <a:tc>
                  <a:txBody>
                    <a:bodyPr/>
                    <a:lstStyle/>
                    <a:p>
                      <a:pPr algn="ctr"/>
                      <a:r>
                        <a:rPr lang="en-US" dirty="0" smtClean="0">
                          <a:latin typeface="Calibri"/>
                          <a:cs typeface="Calibri"/>
                        </a:rPr>
                        <a:t>16.85</a:t>
                      </a:r>
                      <a:endParaRPr lang="en-US" dirty="0">
                        <a:latin typeface="Calibri"/>
                        <a:cs typeface="Calibri"/>
                      </a:endParaRPr>
                    </a:p>
                  </a:txBody>
                  <a:tcPr/>
                </a:tc>
              </a:tr>
              <a:tr h="412351">
                <a:tc>
                  <a:txBody>
                    <a:bodyPr/>
                    <a:lstStyle/>
                    <a:p>
                      <a:pPr algn="ctr"/>
                      <a:r>
                        <a:rPr lang="en-US" dirty="0" smtClean="0">
                          <a:latin typeface="Calibri"/>
                          <a:cs typeface="Calibri"/>
                        </a:rPr>
                        <a:t>Analysis</a:t>
                      </a:r>
                      <a:r>
                        <a:rPr lang="en-US" baseline="0" dirty="0" smtClean="0">
                          <a:latin typeface="Calibri"/>
                          <a:cs typeface="Calibri"/>
                        </a:rPr>
                        <a:t> frequency</a:t>
                      </a:r>
                      <a:endParaRPr lang="en-US" dirty="0">
                        <a:latin typeface="Calibri"/>
                        <a:cs typeface="Calibri"/>
                      </a:endParaRPr>
                    </a:p>
                  </a:txBody>
                  <a:tcPr/>
                </a:tc>
                <a:tc>
                  <a:txBody>
                    <a:bodyPr/>
                    <a:lstStyle/>
                    <a:p>
                      <a:pPr algn="ctr"/>
                      <a:r>
                        <a:rPr lang="en-US" dirty="0" smtClean="0">
                          <a:latin typeface="Calibri"/>
                          <a:cs typeface="Calibri"/>
                        </a:rPr>
                        <a:t>Set by scientist</a:t>
                      </a:r>
                    </a:p>
                  </a:txBody>
                  <a:tcPr/>
                </a:tc>
              </a:tr>
              <a:tr h="412351">
                <a:tc>
                  <a:txBody>
                    <a:bodyPr/>
                    <a:lstStyle/>
                    <a:p>
                      <a:pPr algn="ctr"/>
                      <a:r>
                        <a:rPr lang="en-US" dirty="0" smtClean="0">
                          <a:latin typeface="Calibri"/>
                          <a:cs typeface="Calibri"/>
                        </a:rPr>
                        <a:t>Number of cores</a:t>
                      </a:r>
                      <a:endParaRPr lang="en-US" dirty="0">
                        <a:latin typeface="Calibri"/>
                        <a:cs typeface="Calibri"/>
                      </a:endParaRPr>
                    </a:p>
                  </a:txBody>
                  <a:tcPr/>
                </a:tc>
                <a:tc>
                  <a:txBody>
                    <a:bodyPr/>
                    <a:lstStyle/>
                    <a:p>
                      <a:pPr algn="ctr"/>
                      <a:r>
                        <a:rPr lang="en-US" dirty="0" smtClean="0">
                          <a:latin typeface="Calibri"/>
                          <a:cs typeface="Calibri"/>
                        </a:rPr>
                        <a:t>4896</a:t>
                      </a:r>
                      <a:endParaRPr lang="en-US" dirty="0">
                        <a:latin typeface="Calibri"/>
                        <a:cs typeface="Calibri"/>
                      </a:endParaRPr>
                    </a:p>
                  </a:txBody>
                  <a:tcPr/>
                </a:tc>
              </a:tr>
              <a:tr h="412351">
                <a:tc>
                  <a:txBody>
                    <a:bodyPr/>
                    <a:lstStyle/>
                    <a:p>
                      <a:pPr algn="ctr"/>
                      <a:r>
                        <a:rPr lang="en-US" dirty="0" smtClean="0">
                          <a:latin typeface="Calibri"/>
                          <a:cs typeface="Calibri"/>
                        </a:rPr>
                        <a:t># simulation/in-situ</a:t>
                      </a:r>
                      <a:r>
                        <a:rPr lang="en-US" baseline="0" dirty="0" smtClean="0">
                          <a:latin typeface="Calibri"/>
                          <a:cs typeface="Calibri"/>
                        </a:rPr>
                        <a:t> cores</a:t>
                      </a:r>
                      <a:endParaRPr lang="en-US" dirty="0">
                        <a:latin typeface="Calibri"/>
                        <a:cs typeface="Calibri"/>
                      </a:endParaRPr>
                    </a:p>
                  </a:txBody>
                  <a:tcPr/>
                </a:tc>
                <a:tc>
                  <a:txBody>
                    <a:bodyPr/>
                    <a:lstStyle/>
                    <a:p>
                      <a:pPr algn="ctr"/>
                      <a:r>
                        <a:rPr lang="en-US" dirty="0" smtClean="0">
                          <a:latin typeface="Calibri"/>
                          <a:cs typeface="Calibri"/>
                        </a:rPr>
                        <a:t>16x28x10=4480</a:t>
                      </a:r>
                      <a:endParaRPr lang="en-US" dirty="0">
                        <a:latin typeface="Calibri"/>
                        <a:cs typeface="Calibri"/>
                      </a:endParaRPr>
                    </a:p>
                  </a:txBody>
                  <a:tcPr/>
                </a:tc>
              </a:tr>
              <a:tr h="412351">
                <a:tc>
                  <a:txBody>
                    <a:bodyPr/>
                    <a:lstStyle/>
                    <a:p>
                      <a:pPr algn="ctr"/>
                      <a:r>
                        <a:rPr lang="en-US" dirty="0" smtClean="0">
                          <a:latin typeface="Calibri"/>
                          <a:cs typeface="Calibri"/>
                        </a:rPr>
                        <a:t># task scheduler cores</a:t>
                      </a:r>
                      <a:endParaRPr lang="en-US" dirty="0">
                        <a:latin typeface="Calibri"/>
                        <a:cs typeface="Calibri"/>
                      </a:endParaRPr>
                    </a:p>
                  </a:txBody>
                  <a:tcPr/>
                </a:tc>
                <a:tc>
                  <a:txBody>
                    <a:bodyPr/>
                    <a:lstStyle/>
                    <a:p>
                      <a:pPr algn="ctr"/>
                      <a:r>
                        <a:rPr lang="en-US" dirty="0" smtClean="0">
                          <a:latin typeface="Calibri"/>
                          <a:cs typeface="Calibri"/>
                        </a:rPr>
                        <a:t>160</a:t>
                      </a:r>
                      <a:endParaRPr lang="en-US" dirty="0">
                        <a:latin typeface="Calibri"/>
                        <a:cs typeface="Calibri"/>
                      </a:endParaRPr>
                    </a:p>
                  </a:txBody>
                  <a:tcPr/>
                </a:tc>
              </a:tr>
              <a:tr h="412351">
                <a:tc>
                  <a:txBody>
                    <a:bodyPr/>
                    <a:lstStyle/>
                    <a:p>
                      <a:pPr algn="ctr"/>
                      <a:r>
                        <a:rPr lang="en-US" dirty="0" smtClean="0">
                          <a:latin typeface="Calibri"/>
                          <a:cs typeface="Calibri"/>
                        </a:rPr>
                        <a:t>#</a:t>
                      </a:r>
                      <a:r>
                        <a:rPr lang="en-US" baseline="0" dirty="0" smtClean="0">
                          <a:latin typeface="Calibri"/>
                          <a:cs typeface="Calibri"/>
                        </a:rPr>
                        <a:t> in-transit cores</a:t>
                      </a:r>
                      <a:endParaRPr lang="en-US" dirty="0">
                        <a:latin typeface="Calibri"/>
                        <a:cs typeface="Calibri"/>
                      </a:endParaRPr>
                    </a:p>
                  </a:txBody>
                  <a:tcPr/>
                </a:tc>
                <a:tc>
                  <a:txBody>
                    <a:bodyPr/>
                    <a:lstStyle/>
                    <a:p>
                      <a:pPr algn="ctr"/>
                      <a:r>
                        <a:rPr lang="en-US" dirty="0" smtClean="0">
                          <a:latin typeface="Calibri"/>
                          <a:cs typeface="Calibri"/>
                        </a:rPr>
                        <a:t>256</a:t>
                      </a:r>
                      <a:endParaRPr lang="en-US" dirty="0">
                        <a:latin typeface="Calibri"/>
                        <a:cs typeface="Calibri"/>
                      </a:endParaRPr>
                    </a:p>
                  </a:txBody>
                  <a:tcPr/>
                </a:tc>
              </a:tr>
            </a:tbl>
          </a:graphicData>
        </a:graphic>
      </p:graphicFrame>
      <p:sp>
        <p:nvSpPr>
          <p:cNvPr id="14" name="Content Placeholder 2"/>
          <p:cNvSpPr txBox="1">
            <a:spLocks/>
          </p:cNvSpPr>
          <p:nvPr/>
        </p:nvSpPr>
        <p:spPr bwMode="auto">
          <a:xfrm>
            <a:off x="376944" y="3257926"/>
            <a:ext cx="2438399" cy="1847474"/>
          </a:xfrm>
          <a:prstGeom prst="rect">
            <a:avLst/>
          </a:prstGeom>
          <a:noFill/>
          <a:ln w="9525">
            <a:solidFill>
              <a:srgbClr val="393A63"/>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Char char="•"/>
              <a:defRPr sz="2200">
                <a:solidFill>
                  <a:srgbClr val="000000"/>
                </a:solidFill>
                <a:latin typeface="Calibri"/>
                <a:ea typeface="+mn-ea"/>
                <a:cs typeface="Calibri"/>
              </a:defRPr>
            </a:lvl1pPr>
            <a:lvl2pPr marL="742950" indent="-285750" algn="l" rtl="0" eaLnBrk="0" fontAlgn="base" hangingPunct="0">
              <a:spcBef>
                <a:spcPct val="20000"/>
              </a:spcBef>
              <a:spcAft>
                <a:spcPct val="0"/>
              </a:spcAft>
              <a:buClr>
                <a:schemeClr val="tx1"/>
              </a:buClr>
              <a:buChar char="–"/>
              <a:defRPr sz="2000">
                <a:solidFill>
                  <a:srgbClr val="000000"/>
                </a:solidFill>
                <a:latin typeface="Calibri"/>
                <a:ea typeface="+mn-ea"/>
                <a:cs typeface="Calibri"/>
              </a:defRPr>
            </a:lvl2pPr>
            <a:lvl3pPr marL="1143000" indent="-228600" algn="l" rtl="0" eaLnBrk="0" fontAlgn="base" hangingPunct="0">
              <a:spcBef>
                <a:spcPct val="20000"/>
              </a:spcBef>
              <a:spcAft>
                <a:spcPct val="0"/>
              </a:spcAft>
              <a:buClr>
                <a:schemeClr val="tx1"/>
              </a:buClr>
              <a:buChar char="•"/>
              <a:defRPr>
                <a:solidFill>
                  <a:srgbClr val="000000"/>
                </a:solidFill>
                <a:latin typeface="Calibri"/>
                <a:ea typeface="+mn-ea"/>
                <a:cs typeface="Calibri"/>
              </a:defRPr>
            </a:lvl3pPr>
            <a:lvl4pPr marL="1600200" indent="-228600" algn="l" rtl="0" eaLnBrk="0" fontAlgn="base" hangingPunct="0">
              <a:spcBef>
                <a:spcPct val="20000"/>
              </a:spcBef>
              <a:spcAft>
                <a:spcPct val="0"/>
              </a:spcAft>
              <a:buClr>
                <a:schemeClr val="tx1"/>
              </a:buClr>
              <a:buChar char="–"/>
              <a:defRPr sz="1600">
                <a:solidFill>
                  <a:srgbClr val="000000"/>
                </a:solidFill>
                <a:latin typeface="Calibri"/>
                <a:ea typeface="+mn-ea"/>
                <a:cs typeface="Calibri"/>
              </a:defRPr>
            </a:lvl4pPr>
            <a:lvl5pPr marL="2057400" indent="-228600" algn="l" rtl="0" eaLnBrk="0" fontAlgn="base" hangingPunct="0">
              <a:spcBef>
                <a:spcPct val="20000"/>
              </a:spcBef>
              <a:spcAft>
                <a:spcPct val="0"/>
              </a:spcAft>
              <a:buClr>
                <a:schemeClr val="tx1"/>
              </a:buClr>
              <a:buChar char="»"/>
              <a:defRPr sz="1400">
                <a:solidFill>
                  <a:srgbClr val="000000"/>
                </a:solidFill>
                <a:latin typeface="Calibri"/>
                <a:ea typeface="+mn-ea"/>
                <a:cs typeface="Calibri"/>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pPr marL="0" indent="0" algn="ctr">
              <a:buFontTx/>
              <a:buNone/>
            </a:pPr>
            <a:r>
              <a:rPr lang="en-US" sz="1800" b="1" smtClean="0"/>
              <a:t>Jaguar, Cray XK6</a:t>
            </a:r>
          </a:p>
          <a:p>
            <a:pPr marL="164592" indent="-164592"/>
            <a:r>
              <a:rPr lang="en-US" sz="1600" smtClean="0"/>
              <a:t>18,688 nodes </a:t>
            </a:r>
          </a:p>
          <a:p>
            <a:pPr marL="164592" indent="-164592"/>
            <a:r>
              <a:rPr lang="en-US" sz="1600" smtClean="0"/>
              <a:t>Gemini interconnect</a:t>
            </a:r>
          </a:p>
          <a:p>
            <a:pPr marL="164592" indent="-164592"/>
            <a:r>
              <a:rPr lang="en-US" sz="1600" smtClean="0"/>
              <a:t>16-core AMD 6200 series Opteron processor</a:t>
            </a:r>
          </a:p>
          <a:p>
            <a:pPr marL="164592" indent="-164592"/>
            <a:r>
              <a:rPr lang="en-US" sz="1600" smtClean="0"/>
              <a:t>600 TB system memory</a:t>
            </a:r>
            <a:endParaRPr lang="en-US" sz="1600" dirty="0"/>
          </a:p>
        </p:txBody>
      </p:sp>
      <p:pic>
        <p:nvPicPr>
          <p:cNvPr id="15" name="Picture 14"/>
          <p:cNvPicPr>
            <a:picLocks/>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000" y="2209800"/>
            <a:ext cx="2441448" cy="1041400"/>
          </a:xfrm>
          <a:prstGeom prst="rect">
            <a:avLst/>
          </a:prstGeom>
          <a:noFill/>
          <a:ln w="19050" cmpd="sng">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6113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78"/>
            <a:ext cx="8229600" cy="1173498"/>
          </a:xfrm>
        </p:spPr>
        <p:txBody>
          <a:bodyPr/>
          <a:lstStyle/>
          <a:p>
            <a:r>
              <a:rPr lang="en-US" dirty="0"/>
              <a:t>Simulation case study with S3D:  </a:t>
            </a:r>
            <a:r>
              <a:rPr lang="en-US" dirty="0" smtClean="0"/>
              <a:t>Timing results for 4896 cores and analysis every simulation time step</a:t>
            </a:r>
            <a:endParaRPr lang="en-US" dirty="0"/>
          </a:p>
        </p:txBody>
      </p:sp>
      <p:pic>
        <p:nvPicPr>
          <p:cNvPr id="3" name="Picture 2"/>
          <p:cNvPicPr>
            <a:picLocks noChangeAspect="1"/>
          </p:cNvPicPr>
          <p:nvPr/>
        </p:nvPicPr>
        <p:blipFill>
          <a:blip r:embed="rId3" cstate="print"/>
          <a:stretch>
            <a:fillRect/>
          </a:stretch>
        </p:blipFill>
        <p:spPr>
          <a:xfrm>
            <a:off x="749808" y="2044895"/>
            <a:ext cx="7620000" cy="4675909"/>
          </a:xfrm>
          <a:prstGeom prst="rect">
            <a:avLst/>
          </a:prstGeom>
        </p:spPr>
      </p:pic>
    </p:spTree>
    <p:extLst>
      <p:ext uri="{BB962C8B-B14F-4D97-AF65-F5344CB8AC3E}">
        <p14:creationId xmlns:p14="http://schemas.microsoft.com/office/powerpoint/2010/main" val="291320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1039"/>
            <a:ext cx="8229600" cy="1173498"/>
          </a:xfrm>
        </p:spPr>
        <p:txBody>
          <a:bodyPr/>
          <a:lstStyle/>
          <a:p>
            <a:r>
              <a:rPr lang="en-US" dirty="0"/>
              <a:t>Simulation case study with S3D:  </a:t>
            </a:r>
            <a:r>
              <a:rPr lang="en-US" dirty="0" smtClean="0"/>
              <a:t>Timing results for 4896 cores and analysis every simulation time step</a:t>
            </a:r>
            <a:endParaRPr lang="en-US" dirty="0"/>
          </a:p>
        </p:txBody>
      </p:sp>
      <p:grpSp>
        <p:nvGrpSpPr>
          <p:cNvPr id="5" name="Group 4"/>
          <p:cNvGrpSpPr/>
          <p:nvPr/>
        </p:nvGrpSpPr>
        <p:grpSpPr>
          <a:xfrm>
            <a:off x="749808" y="2044895"/>
            <a:ext cx="7620000" cy="4675909"/>
            <a:chOff x="749808" y="1343891"/>
            <a:chExt cx="7620000" cy="4675909"/>
          </a:xfrm>
        </p:grpSpPr>
        <p:pic>
          <p:nvPicPr>
            <p:cNvPr id="3" name="Picture 2"/>
            <p:cNvPicPr>
              <a:picLocks noChangeAspect="1"/>
            </p:cNvPicPr>
            <p:nvPr/>
          </p:nvPicPr>
          <p:blipFill>
            <a:blip r:embed="rId3" cstate="print"/>
            <a:stretch>
              <a:fillRect/>
            </a:stretch>
          </p:blipFill>
          <p:spPr>
            <a:xfrm>
              <a:off x="749808" y="1343891"/>
              <a:ext cx="7620000" cy="4675909"/>
            </a:xfrm>
            <a:prstGeom prst="rect">
              <a:avLst/>
            </a:prstGeom>
          </p:spPr>
        </p:pic>
        <p:sp>
          <p:nvSpPr>
            <p:cNvPr id="4" name="TextBox 3"/>
            <p:cNvSpPr txBox="1"/>
            <p:nvPr/>
          </p:nvSpPr>
          <p:spPr>
            <a:xfrm>
              <a:off x="3276600" y="2057400"/>
              <a:ext cx="685800" cy="276999"/>
            </a:xfrm>
            <a:prstGeom prst="rect">
              <a:avLst/>
            </a:prstGeom>
            <a:noFill/>
          </p:spPr>
          <p:txBody>
            <a:bodyPr wrap="square" rtlCol="0">
              <a:spAutoFit/>
            </a:bodyPr>
            <a:lstStyle/>
            <a:p>
              <a:r>
                <a:rPr lang="en-US" sz="1200" dirty="0" smtClean="0">
                  <a:latin typeface="Calibri"/>
                  <a:cs typeface="Calibri"/>
                </a:rPr>
                <a:t>10.0%</a:t>
              </a:r>
              <a:endParaRPr lang="en-US" sz="1200" dirty="0">
                <a:latin typeface="Calibri"/>
                <a:cs typeface="Calibri"/>
              </a:endParaRPr>
            </a:p>
          </p:txBody>
        </p:sp>
        <p:sp>
          <p:nvSpPr>
            <p:cNvPr id="7" name="TextBox 6"/>
            <p:cNvSpPr txBox="1"/>
            <p:nvPr/>
          </p:nvSpPr>
          <p:spPr>
            <a:xfrm>
              <a:off x="3352800" y="2590800"/>
              <a:ext cx="685800" cy="276999"/>
            </a:xfrm>
            <a:prstGeom prst="rect">
              <a:avLst/>
            </a:prstGeom>
            <a:noFill/>
          </p:spPr>
          <p:txBody>
            <a:bodyPr wrap="square" rtlCol="0">
              <a:spAutoFit/>
            </a:bodyPr>
            <a:lstStyle/>
            <a:p>
              <a:r>
                <a:rPr lang="en-US" sz="1200" dirty="0" smtClean="0">
                  <a:latin typeface="Calibri"/>
                  <a:cs typeface="Calibri"/>
                </a:rPr>
                <a:t>10.1%</a:t>
              </a:r>
              <a:endParaRPr lang="en-US" sz="1200" dirty="0">
                <a:latin typeface="Calibri"/>
                <a:cs typeface="Calibri"/>
              </a:endParaRPr>
            </a:p>
          </p:txBody>
        </p:sp>
        <p:sp>
          <p:nvSpPr>
            <p:cNvPr id="8" name="TextBox 7"/>
            <p:cNvSpPr txBox="1"/>
            <p:nvPr/>
          </p:nvSpPr>
          <p:spPr>
            <a:xfrm>
              <a:off x="2971800" y="3149600"/>
              <a:ext cx="685800" cy="276999"/>
            </a:xfrm>
            <a:prstGeom prst="rect">
              <a:avLst/>
            </a:prstGeom>
            <a:noFill/>
          </p:spPr>
          <p:txBody>
            <a:bodyPr wrap="square" rtlCol="0">
              <a:spAutoFit/>
            </a:bodyPr>
            <a:lstStyle/>
            <a:p>
              <a:r>
                <a:rPr lang="en-US" sz="1200" dirty="0" smtClean="0">
                  <a:latin typeface="Calibri"/>
                  <a:cs typeface="Calibri"/>
                </a:rPr>
                <a:t>4.3%</a:t>
              </a:r>
              <a:endParaRPr lang="en-US" sz="1200" dirty="0">
                <a:latin typeface="Calibri"/>
                <a:cs typeface="Calibri"/>
              </a:endParaRPr>
            </a:p>
          </p:txBody>
        </p:sp>
        <p:sp>
          <p:nvSpPr>
            <p:cNvPr id="9" name="TextBox 8"/>
            <p:cNvSpPr txBox="1"/>
            <p:nvPr/>
          </p:nvSpPr>
          <p:spPr>
            <a:xfrm>
              <a:off x="4419600" y="3683000"/>
              <a:ext cx="685800" cy="276999"/>
            </a:xfrm>
            <a:prstGeom prst="rect">
              <a:avLst/>
            </a:prstGeom>
            <a:noFill/>
          </p:spPr>
          <p:txBody>
            <a:bodyPr wrap="square" rtlCol="0">
              <a:spAutoFit/>
            </a:bodyPr>
            <a:lstStyle/>
            <a:p>
              <a:r>
                <a:rPr lang="en-US" sz="1200" dirty="0" smtClean="0">
                  <a:latin typeface="Calibri"/>
                  <a:cs typeface="Calibri"/>
                </a:rPr>
                <a:t>.04%</a:t>
              </a:r>
              <a:endParaRPr lang="en-US" sz="1200" dirty="0">
                <a:latin typeface="Calibri"/>
                <a:cs typeface="Calibri"/>
              </a:endParaRPr>
            </a:p>
          </p:txBody>
        </p:sp>
        <p:sp>
          <p:nvSpPr>
            <p:cNvPr id="10" name="TextBox 9"/>
            <p:cNvSpPr txBox="1"/>
            <p:nvPr/>
          </p:nvSpPr>
          <p:spPr>
            <a:xfrm>
              <a:off x="7543800" y="4229100"/>
              <a:ext cx="685800" cy="276999"/>
            </a:xfrm>
            <a:prstGeom prst="rect">
              <a:avLst/>
            </a:prstGeom>
            <a:noFill/>
          </p:spPr>
          <p:txBody>
            <a:bodyPr wrap="square" rtlCol="0">
              <a:spAutoFit/>
            </a:bodyPr>
            <a:lstStyle/>
            <a:p>
              <a:r>
                <a:rPr lang="en-US" sz="1200" dirty="0" smtClean="0">
                  <a:latin typeface="Calibri"/>
                  <a:cs typeface="Calibri"/>
                </a:rPr>
                <a:t>16.1%</a:t>
              </a:r>
              <a:endParaRPr lang="en-US" sz="1200" dirty="0">
                <a:latin typeface="Calibri"/>
                <a:cs typeface="Calibri"/>
              </a:endParaRPr>
            </a:p>
          </p:txBody>
        </p:sp>
      </p:grpSp>
    </p:spTree>
    <p:extLst>
      <p:ext uri="{BB962C8B-B14F-4D97-AF65-F5344CB8AC3E}">
        <p14:creationId xmlns:p14="http://schemas.microsoft.com/office/powerpoint/2010/main" val="4259259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30"/>
            <a:ext cx="8229600" cy="1264937"/>
          </a:xfrm>
        </p:spPr>
        <p:txBody>
          <a:bodyPr/>
          <a:lstStyle/>
          <a:p>
            <a:r>
              <a:rPr lang="en-US" dirty="0" smtClean="0"/>
              <a:t>Simulation case study with S3D:  Timing </a:t>
            </a:r>
            <a:r>
              <a:rPr lang="en-US" dirty="0"/>
              <a:t>results for 4896 cores and analysis every </a:t>
            </a:r>
            <a:r>
              <a:rPr lang="en-US" dirty="0" smtClean="0"/>
              <a:t>10</a:t>
            </a:r>
            <a:r>
              <a:rPr lang="en-US" baseline="30000" dirty="0" smtClean="0"/>
              <a:t>th</a:t>
            </a:r>
            <a:r>
              <a:rPr lang="en-US" dirty="0" smtClean="0"/>
              <a:t> </a:t>
            </a:r>
            <a:r>
              <a:rPr lang="en-US" dirty="0"/>
              <a:t>simulation time step</a:t>
            </a:r>
          </a:p>
        </p:txBody>
      </p:sp>
      <p:grpSp>
        <p:nvGrpSpPr>
          <p:cNvPr id="3" name="Group 2"/>
          <p:cNvGrpSpPr/>
          <p:nvPr/>
        </p:nvGrpSpPr>
        <p:grpSpPr>
          <a:xfrm>
            <a:off x="749809" y="2048220"/>
            <a:ext cx="7631375" cy="4672584"/>
            <a:chOff x="749809" y="1344168"/>
            <a:chExt cx="7631375" cy="4672584"/>
          </a:xfrm>
        </p:grpSpPr>
        <p:pic>
          <p:nvPicPr>
            <p:cNvPr id="5" name="Picture 4"/>
            <p:cNvPicPr>
              <a:picLocks noChangeAspect="1"/>
            </p:cNvPicPr>
            <p:nvPr/>
          </p:nvPicPr>
          <p:blipFill>
            <a:blip r:embed="rId3" cstate="print"/>
            <a:stretch>
              <a:fillRect/>
            </a:stretch>
          </p:blipFill>
          <p:spPr>
            <a:xfrm>
              <a:off x="749809" y="1344168"/>
              <a:ext cx="7631375" cy="4672584"/>
            </a:xfrm>
            <a:prstGeom prst="rect">
              <a:avLst/>
            </a:prstGeom>
          </p:spPr>
        </p:pic>
        <p:sp>
          <p:nvSpPr>
            <p:cNvPr id="7" name="TextBox 6"/>
            <p:cNvSpPr txBox="1"/>
            <p:nvPr/>
          </p:nvSpPr>
          <p:spPr>
            <a:xfrm>
              <a:off x="2819400" y="2057400"/>
              <a:ext cx="623455" cy="276999"/>
            </a:xfrm>
            <a:prstGeom prst="rect">
              <a:avLst/>
            </a:prstGeom>
            <a:noFill/>
          </p:spPr>
          <p:txBody>
            <a:bodyPr wrap="square" rtlCol="0">
              <a:spAutoFit/>
            </a:bodyPr>
            <a:lstStyle/>
            <a:p>
              <a:r>
                <a:rPr lang="en-US" sz="1200" dirty="0" smtClean="0">
                  <a:latin typeface="Calibri"/>
                  <a:cs typeface="Calibri"/>
                </a:rPr>
                <a:t>1.0% </a:t>
              </a:r>
              <a:endParaRPr lang="en-US" sz="1200" dirty="0">
                <a:latin typeface="Calibri"/>
                <a:cs typeface="Calibri"/>
              </a:endParaRPr>
            </a:p>
          </p:txBody>
        </p:sp>
        <p:sp>
          <p:nvSpPr>
            <p:cNvPr id="8" name="TextBox 7"/>
            <p:cNvSpPr txBox="1"/>
            <p:nvPr/>
          </p:nvSpPr>
          <p:spPr>
            <a:xfrm>
              <a:off x="2819400" y="2590800"/>
              <a:ext cx="685800" cy="276999"/>
            </a:xfrm>
            <a:prstGeom prst="rect">
              <a:avLst/>
            </a:prstGeom>
            <a:noFill/>
          </p:spPr>
          <p:txBody>
            <a:bodyPr wrap="square" rtlCol="0">
              <a:spAutoFit/>
            </a:bodyPr>
            <a:lstStyle/>
            <a:p>
              <a:r>
                <a:rPr lang="en-US" sz="1200" dirty="0" smtClean="0">
                  <a:latin typeface="Calibri"/>
                  <a:cs typeface="Calibri"/>
                </a:rPr>
                <a:t>1.0%</a:t>
              </a:r>
              <a:endParaRPr lang="en-US" sz="1200" dirty="0">
                <a:latin typeface="Calibri"/>
                <a:cs typeface="Calibri"/>
              </a:endParaRPr>
            </a:p>
          </p:txBody>
        </p:sp>
        <p:sp>
          <p:nvSpPr>
            <p:cNvPr id="9" name="TextBox 8"/>
            <p:cNvSpPr txBox="1"/>
            <p:nvPr/>
          </p:nvSpPr>
          <p:spPr>
            <a:xfrm>
              <a:off x="2794000" y="3149600"/>
              <a:ext cx="685800" cy="276999"/>
            </a:xfrm>
            <a:prstGeom prst="rect">
              <a:avLst/>
            </a:prstGeom>
            <a:noFill/>
          </p:spPr>
          <p:txBody>
            <a:bodyPr wrap="square" rtlCol="0">
              <a:spAutoFit/>
            </a:bodyPr>
            <a:lstStyle/>
            <a:p>
              <a:r>
                <a:rPr lang="en-US" sz="1200" dirty="0" smtClean="0">
                  <a:latin typeface="Calibri"/>
                  <a:cs typeface="Calibri"/>
                </a:rPr>
                <a:t>.43%</a:t>
              </a:r>
              <a:endParaRPr lang="en-US" sz="1200" dirty="0">
                <a:latin typeface="Calibri"/>
                <a:cs typeface="Calibri"/>
              </a:endParaRPr>
            </a:p>
          </p:txBody>
        </p:sp>
        <p:sp>
          <p:nvSpPr>
            <p:cNvPr id="10" name="TextBox 9"/>
            <p:cNvSpPr txBox="1"/>
            <p:nvPr/>
          </p:nvSpPr>
          <p:spPr>
            <a:xfrm>
              <a:off x="2926773" y="3683000"/>
              <a:ext cx="623455" cy="276999"/>
            </a:xfrm>
            <a:prstGeom prst="rect">
              <a:avLst/>
            </a:prstGeom>
            <a:noFill/>
          </p:spPr>
          <p:txBody>
            <a:bodyPr wrap="square" rtlCol="0">
              <a:spAutoFit/>
            </a:bodyPr>
            <a:lstStyle/>
            <a:p>
              <a:r>
                <a:rPr lang="en-US" sz="1200" dirty="0" smtClean="0">
                  <a:latin typeface="Calibri"/>
                  <a:cs typeface="Calibri"/>
                </a:rPr>
                <a:t>.004%</a:t>
              </a:r>
              <a:endParaRPr lang="en-US" sz="1200" dirty="0">
                <a:latin typeface="Calibri"/>
                <a:cs typeface="Calibri"/>
              </a:endParaRPr>
            </a:p>
          </p:txBody>
        </p:sp>
        <p:sp>
          <p:nvSpPr>
            <p:cNvPr id="11" name="TextBox 10"/>
            <p:cNvSpPr txBox="1"/>
            <p:nvPr/>
          </p:nvSpPr>
          <p:spPr>
            <a:xfrm>
              <a:off x="6705600" y="4229100"/>
              <a:ext cx="685800" cy="276999"/>
            </a:xfrm>
            <a:prstGeom prst="rect">
              <a:avLst/>
            </a:prstGeom>
            <a:noFill/>
          </p:spPr>
          <p:txBody>
            <a:bodyPr wrap="square" rtlCol="0">
              <a:spAutoFit/>
            </a:bodyPr>
            <a:lstStyle/>
            <a:p>
              <a:r>
                <a:rPr lang="en-US" sz="1200" dirty="0" smtClean="0">
                  <a:latin typeface="Calibri"/>
                  <a:cs typeface="Calibri"/>
                </a:rPr>
                <a:t>1.61%</a:t>
              </a:r>
              <a:endParaRPr lang="en-US" sz="1200" dirty="0">
                <a:latin typeface="Calibri"/>
                <a:cs typeface="Calibri"/>
              </a:endParaRPr>
            </a:p>
          </p:txBody>
        </p:sp>
      </p:grpSp>
    </p:spTree>
    <p:extLst>
      <p:ext uri="{BB962C8B-B14F-4D97-AF65-F5344CB8AC3E}">
        <p14:creationId xmlns:p14="http://schemas.microsoft.com/office/powerpoint/2010/main" val="627020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356376"/>
          </a:xfrm>
        </p:spPr>
        <p:txBody>
          <a:bodyPr/>
          <a:lstStyle/>
          <a:p>
            <a:r>
              <a:rPr lang="en-US" dirty="0"/>
              <a:t>Simulation case study with S3D:  </a:t>
            </a:r>
            <a:r>
              <a:rPr lang="en-US" dirty="0" smtClean="0"/>
              <a:t>Timing results for 4896 cores and analysis every 100</a:t>
            </a:r>
            <a:r>
              <a:rPr lang="en-US" baseline="30000" dirty="0" smtClean="0"/>
              <a:t>th</a:t>
            </a:r>
            <a:r>
              <a:rPr lang="en-US" dirty="0" smtClean="0"/>
              <a:t> simulation time step</a:t>
            </a:r>
            <a:endParaRPr lang="en-US" dirty="0"/>
          </a:p>
        </p:txBody>
      </p:sp>
      <p:grpSp>
        <p:nvGrpSpPr>
          <p:cNvPr id="3" name="Group 2"/>
          <p:cNvGrpSpPr/>
          <p:nvPr/>
        </p:nvGrpSpPr>
        <p:grpSpPr>
          <a:xfrm>
            <a:off x="749808" y="2044894"/>
            <a:ext cx="7620000" cy="4675910"/>
            <a:chOff x="749808" y="1344168"/>
            <a:chExt cx="7620000" cy="4675910"/>
          </a:xfrm>
        </p:grpSpPr>
        <p:pic>
          <p:nvPicPr>
            <p:cNvPr id="4" name="Picture 3"/>
            <p:cNvPicPr>
              <a:picLocks noChangeAspect="1"/>
            </p:cNvPicPr>
            <p:nvPr/>
          </p:nvPicPr>
          <p:blipFill>
            <a:blip r:embed="rId3" cstate="print"/>
            <a:stretch>
              <a:fillRect/>
            </a:stretch>
          </p:blipFill>
          <p:spPr>
            <a:xfrm>
              <a:off x="749808" y="1344168"/>
              <a:ext cx="7620000" cy="4675910"/>
            </a:xfrm>
            <a:prstGeom prst="rect">
              <a:avLst/>
            </a:prstGeom>
          </p:spPr>
        </p:pic>
        <p:sp>
          <p:nvSpPr>
            <p:cNvPr id="7" name="TextBox 6"/>
            <p:cNvSpPr txBox="1"/>
            <p:nvPr/>
          </p:nvSpPr>
          <p:spPr>
            <a:xfrm>
              <a:off x="2743200" y="2057400"/>
              <a:ext cx="623455" cy="276999"/>
            </a:xfrm>
            <a:prstGeom prst="rect">
              <a:avLst/>
            </a:prstGeom>
            <a:noFill/>
          </p:spPr>
          <p:txBody>
            <a:bodyPr wrap="square" rtlCol="0">
              <a:spAutoFit/>
            </a:bodyPr>
            <a:lstStyle/>
            <a:p>
              <a:r>
                <a:rPr lang="en-US" sz="1200" dirty="0" smtClean="0">
                  <a:latin typeface="Calibri"/>
                  <a:cs typeface="Calibri"/>
                </a:rPr>
                <a:t>.1% </a:t>
              </a:r>
              <a:endParaRPr lang="en-US" sz="1200" dirty="0">
                <a:latin typeface="Calibri"/>
                <a:cs typeface="Calibri"/>
              </a:endParaRPr>
            </a:p>
          </p:txBody>
        </p:sp>
        <p:sp>
          <p:nvSpPr>
            <p:cNvPr id="8" name="TextBox 7"/>
            <p:cNvSpPr txBox="1"/>
            <p:nvPr/>
          </p:nvSpPr>
          <p:spPr>
            <a:xfrm>
              <a:off x="2781300" y="2590800"/>
              <a:ext cx="685800" cy="276999"/>
            </a:xfrm>
            <a:prstGeom prst="rect">
              <a:avLst/>
            </a:prstGeom>
            <a:noFill/>
          </p:spPr>
          <p:txBody>
            <a:bodyPr wrap="square" rtlCol="0">
              <a:spAutoFit/>
            </a:bodyPr>
            <a:lstStyle/>
            <a:p>
              <a:r>
                <a:rPr lang="en-US" sz="1200" dirty="0" smtClean="0">
                  <a:latin typeface="Calibri"/>
                  <a:cs typeface="Calibri"/>
                </a:rPr>
                <a:t>.1%</a:t>
              </a:r>
              <a:endParaRPr lang="en-US" sz="1200" dirty="0">
                <a:latin typeface="Calibri"/>
                <a:cs typeface="Calibri"/>
              </a:endParaRPr>
            </a:p>
          </p:txBody>
        </p:sp>
        <p:sp>
          <p:nvSpPr>
            <p:cNvPr id="9" name="TextBox 8"/>
            <p:cNvSpPr txBox="1"/>
            <p:nvPr/>
          </p:nvSpPr>
          <p:spPr>
            <a:xfrm>
              <a:off x="2743200" y="3149600"/>
              <a:ext cx="685800" cy="276999"/>
            </a:xfrm>
            <a:prstGeom prst="rect">
              <a:avLst/>
            </a:prstGeom>
            <a:noFill/>
          </p:spPr>
          <p:txBody>
            <a:bodyPr wrap="square" rtlCol="0">
              <a:spAutoFit/>
            </a:bodyPr>
            <a:lstStyle/>
            <a:p>
              <a:r>
                <a:rPr lang="en-US" sz="1200" dirty="0" smtClean="0">
                  <a:latin typeface="Calibri"/>
                  <a:cs typeface="Calibri"/>
                </a:rPr>
                <a:t>.04%</a:t>
              </a:r>
              <a:endParaRPr lang="en-US" sz="1200" dirty="0">
                <a:latin typeface="Calibri"/>
                <a:cs typeface="Calibri"/>
              </a:endParaRPr>
            </a:p>
          </p:txBody>
        </p:sp>
        <p:sp>
          <p:nvSpPr>
            <p:cNvPr id="10" name="TextBox 9"/>
            <p:cNvSpPr txBox="1"/>
            <p:nvPr/>
          </p:nvSpPr>
          <p:spPr>
            <a:xfrm>
              <a:off x="2805545" y="3708400"/>
              <a:ext cx="623455" cy="276999"/>
            </a:xfrm>
            <a:prstGeom prst="rect">
              <a:avLst/>
            </a:prstGeom>
            <a:noFill/>
          </p:spPr>
          <p:txBody>
            <a:bodyPr wrap="square" rtlCol="0">
              <a:spAutoFit/>
            </a:bodyPr>
            <a:lstStyle/>
            <a:p>
              <a:r>
                <a:rPr lang="en-US" sz="1200" dirty="0" smtClean="0">
                  <a:latin typeface="Calibri"/>
                  <a:cs typeface="Calibri"/>
                </a:rPr>
                <a:t>.004%</a:t>
              </a:r>
              <a:endParaRPr lang="en-US" sz="1200" dirty="0">
                <a:latin typeface="Calibri"/>
                <a:cs typeface="Calibri"/>
              </a:endParaRPr>
            </a:p>
          </p:txBody>
        </p:sp>
        <p:sp>
          <p:nvSpPr>
            <p:cNvPr id="11" name="TextBox 10"/>
            <p:cNvSpPr txBox="1"/>
            <p:nvPr/>
          </p:nvSpPr>
          <p:spPr>
            <a:xfrm>
              <a:off x="3124200" y="4229100"/>
              <a:ext cx="685800" cy="276999"/>
            </a:xfrm>
            <a:prstGeom prst="rect">
              <a:avLst/>
            </a:prstGeom>
            <a:noFill/>
          </p:spPr>
          <p:txBody>
            <a:bodyPr wrap="square" rtlCol="0">
              <a:spAutoFit/>
            </a:bodyPr>
            <a:lstStyle/>
            <a:p>
              <a:r>
                <a:rPr lang="en-US" sz="1200" dirty="0" smtClean="0">
                  <a:latin typeface="Calibri"/>
                  <a:cs typeface="Calibri"/>
                </a:rPr>
                <a:t>.16%</a:t>
              </a:r>
              <a:endParaRPr lang="en-US" sz="1200" dirty="0">
                <a:latin typeface="Calibri"/>
                <a:cs typeface="Calibri"/>
              </a:endParaRPr>
            </a:p>
          </p:txBody>
        </p:sp>
      </p:grpSp>
    </p:spTree>
    <p:extLst>
      <p:ext uri="{BB962C8B-B14F-4D97-AF65-F5344CB8AC3E}">
        <p14:creationId xmlns:p14="http://schemas.microsoft.com/office/powerpoint/2010/main" val="814762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30947"/>
          </a:xfrm>
        </p:spPr>
        <p:txBody>
          <a:bodyPr/>
          <a:lstStyle/>
          <a:p>
            <a:r>
              <a:rPr lang="en-US" sz="2400" b="1" dirty="0" smtClean="0"/>
              <a:t>Related Publications</a:t>
            </a:r>
            <a:endParaRPr lang="en-US" sz="2400" b="1" dirty="0"/>
          </a:p>
        </p:txBody>
      </p:sp>
      <p:sp>
        <p:nvSpPr>
          <p:cNvPr id="12" name="Content Placeholder 4"/>
          <p:cNvSpPr txBox="1">
            <a:spLocks/>
          </p:cNvSpPr>
          <p:nvPr/>
        </p:nvSpPr>
        <p:spPr bwMode="auto">
          <a:xfrm>
            <a:off x="66347" y="1442965"/>
            <a:ext cx="9144000" cy="101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rgbClr val="5F5F5F"/>
                </a:solidFill>
                <a:latin typeface="Trebuchet MS"/>
                <a:ea typeface="ヒラギノ角ゴ Pro W3" charset="0"/>
                <a:cs typeface="Trebuchet MS"/>
              </a:defRPr>
            </a:lvl1pPr>
            <a:lvl2pPr marL="742950" indent="-285750" algn="l" rtl="0" eaLnBrk="0" fontAlgn="base" hangingPunct="0">
              <a:spcBef>
                <a:spcPct val="20000"/>
              </a:spcBef>
              <a:spcAft>
                <a:spcPct val="0"/>
              </a:spcAft>
              <a:buChar char="–"/>
              <a:defRPr>
                <a:solidFill>
                  <a:srgbClr val="5F5F5F"/>
                </a:solidFill>
                <a:latin typeface="Trebuchet MS"/>
                <a:ea typeface="Geneva" charset="0"/>
                <a:cs typeface="Trebuchet MS"/>
              </a:defRPr>
            </a:lvl2pPr>
            <a:lvl3pPr marL="1143000" indent="-228600" algn="l" rtl="0" eaLnBrk="0" fontAlgn="base" hangingPunct="0">
              <a:spcBef>
                <a:spcPct val="20000"/>
              </a:spcBef>
              <a:spcAft>
                <a:spcPct val="0"/>
              </a:spcAft>
              <a:buChar char="•"/>
              <a:defRPr sz="1600">
                <a:solidFill>
                  <a:srgbClr val="5F5F5F"/>
                </a:solidFill>
                <a:latin typeface="Trebuchet MS"/>
                <a:ea typeface="Geneva" charset="0"/>
                <a:cs typeface="Trebuchet MS"/>
              </a:defRPr>
            </a:lvl3pPr>
            <a:lvl4pPr marL="16002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4pPr>
            <a:lvl5pPr marL="20574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r>
              <a:rPr lang="en-US" sz="2000" dirty="0" smtClean="0">
                <a:solidFill>
                  <a:srgbClr val="000000"/>
                </a:solidFill>
              </a:rPr>
              <a:t>J</a:t>
            </a:r>
            <a:r>
              <a:rPr lang="en-US" sz="2000" dirty="0">
                <a:solidFill>
                  <a:srgbClr val="000000"/>
                </a:solidFill>
              </a:rPr>
              <a:t>. C. Bennett et al., “</a:t>
            </a:r>
            <a:r>
              <a:rPr lang="en-US" sz="2000" b="1" dirty="0">
                <a:solidFill>
                  <a:srgbClr val="000000"/>
                </a:solidFill>
              </a:rPr>
              <a:t>Combining In-Situ and In-Transit Processing to Enable Extreme-Scale Scientific Analysis</a:t>
            </a:r>
            <a:r>
              <a:rPr lang="en-US" sz="2000" dirty="0">
                <a:solidFill>
                  <a:srgbClr val="000000"/>
                </a:solidFill>
              </a:rPr>
              <a:t>”, SC’12, Salt Lake City, Utah, November, 2012</a:t>
            </a:r>
            <a:r>
              <a:rPr lang="en-US" sz="2000" dirty="0" smtClean="0">
                <a:solidFill>
                  <a:srgbClr val="000000"/>
                </a:solidFill>
              </a:rPr>
              <a:t>.</a:t>
            </a:r>
          </a:p>
        </p:txBody>
      </p:sp>
    </p:spTree>
    <p:extLst>
      <p:ext uri="{BB962C8B-B14F-4D97-AF65-F5344CB8AC3E}">
        <p14:creationId xmlns:p14="http://schemas.microsoft.com/office/powerpoint/2010/main" val="3846739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Title 1"/>
          <p:cNvSpPr txBox="1">
            <a:spLocks/>
          </p:cNvSpPr>
          <p:nvPr/>
        </p:nvSpPr>
        <p:spPr bwMode="auto">
          <a:xfrm>
            <a:off x="51" y="685765"/>
            <a:ext cx="8412388" cy="823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3" rIns="91369" bIns="45683" anchor="ctr"/>
          <a:lstStyle/>
          <a:p>
            <a:pPr algn="ctr" eaLnBrk="0"/>
            <a:r>
              <a:rPr lang="en-US" sz="2800" b="1" dirty="0" smtClean="0">
                <a:ea typeface="ＭＳ Ｐゴシック" charset="0"/>
              </a:rPr>
              <a:t>Autonomic Cross</a:t>
            </a:r>
            <a:r>
              <a:rPr lang="en-US" sz="2800" b="1" dirty="0">
                <a:ea typeface="ＭＳ Ｐゴシック" charset="0"/>
              </a:rPr>
              <a:t>-Layer </a:t>
            </a:r>
            <a:r>
              <a:rPr lang="en-US" sz="2800" b="1" dirty="0" smtClean="0">
                <a:ea typeface="ＭＳ Ｐゴシック" charset="0"/>
              </a:rPr>
              <a:t>Adaptations </a:t>
            </a:r>
            <a:r>
              <a:rPr lang="en-US" sz="2800" b="1" dirty="0">
                <a:ea typeface="ＭＳ Ｐゴシック" charset="0"/>
              </a:rPr>
              <a:t>for Dynamic Data </a:t>
            </a:r>
            <a:r>
              <a:rPr lang="en-US" sz="2800" b="1" dirty="0" smtClean="0">
                <a:ea typeface="ＭＳ Ｐゴシック" charset="0"/>
              </a:rPr>
              <a:t>Management (SC13)</a:t>
            </a:r>
            <a:endParaRPr lang="en-US" sz="2800" b="1" dirty="0">
              <a:solidFill>
                <a:schemeClr val="tx2"/>
              </a:solidFill>
              <a:latin typeface="+mj-lt"/>
              <a:ea typeface="ＭＳ Ｐゴシック" charset="-128"/>
              <a:cs typeface="ＭＳ Ｐゴシック" charset="-128"/>
            </a:endParaRPr>
          </a:p>
        </p:txBody>
      </p:sp>
      <p:sp>
        <p:nvSpPr>
          <p:cNvPr id="8" name="Content Placeholder 1"/>
          <p:cNvSpPr txBox="1">
            <a:spLocks/>
          </p:cNvSpPr>
          <p:nvPr/>
        </p:nvSpPr>
        <p:spPr bwMode="auto">
          <a:xfrm>
            <a:off x="91489" y="1863110"/>
            <a:ext cx="4023316" cy="4857694"/>
          </a:xfrm>
          <a:prstGeom prst="rect">
            <a:avLst/>
          </a:prstGeom>
          <a:noFill/>
          <a:ln w="9525">
            <a:noFill/>
            <a:miter lim="800000"/>
            <a:headEnd/>
            <a:tailEnd/>
          </a:ln>
        </p:spPr>
        <p:txBody>
          <a:bodyPr lIns="91340" tIns="45672" rIns="91340" bIns="45672"/>
          <a:lstStyle>
            <a:lvl1pPr marL="342900" indent="-3429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spcAft>
                <a:spcPts val="658"/>
              </a:spcAft>
              <a:buFont typeface="Arial"/>
              <a:buChar char="•"/>
            </a:pPr>
            <a:r>
              <a:rPr lang="en-US" sz="2000" dirty="0">
                <a:solidFill>
                  <a:schemeClr val="tx1"/>
                </a:solidFill>
                <a:latin typeface="Arial"/>
                <a:cs typeface="Arial"/>
              </a:rPr>
              <a:t>Coupled simulation-analytics workflow based on dynamic formulations such as Adaptive Mesh Refinement (AMR) running at extreme scales present new challenges for in-situ/in-transit data management </a:t>
            </a:r>
          </a:p>
          <a:p>
            <a:pPr marL="799221" lvl="1" indent="-342686">
              <a:spcAft>
                <a:spcPts val="658"/>
              </a:spcAft>
              <a:buFont typeface="Arial"/>
              <a:buChar char="•"/>
            </a:pPr>
            <a:r>
              <a:rPr lang="en-US" sz="1800" dirty="0">
                <a:solidFill>
                  <a:schemeClr val="tx1"/>
                </a:solidFill>
                <a:latin typeface="Arial"/>
                <a:cs typeface="Arial"/>
              </a:rPr>
              <a:t>Large and dynamically changing volume of data</a:t>
            </a:r>
          </a:p>
          <a:p>
            <a:pPr marL="799221" lvl="1" indent="-342686">
              <a:spcAft>
                <a:spcPts val="658"/>
              </a:spcAft>
              <a:buFont typeface="Arial"/>
              <a:buChar char="•"/>
            </a:pPr>
            <a:r>
              <a:rPr lang="en-US" sz="1800" dirty="0">
                <a:solidFill>
                  <a:schemeClr val="tx1"/>
                </a:solidFill>
                <a:latin typeface="Arial"/>
                <a:cs typeface="Arial"/>
              </a:rPr>
              <a:t>Dynamic imbalanced data distribution </a:t>
            </a:r>
          </a:p>
          <a:p>
            <a:pPr marL="799221" lvl="1" indent="-342686">
              <a:spcAft>
                <a:spcPts val="658"/>
              </a:spcAft>
              <a:buFont typeface="Arial"/>
              <a:buChar char="•"/>
            </a:pPr>
            <a:r>
              <a:rPr lang="en-US" sz="1800" dirty="0">
                <a:solidFill>
                  <a:schemeClr val="tx1"/>
                </a:solidFill>
                <a:latin typeface="Arial"/>
                <a:cs typeface="Arial"/>
              </a:rPr>
              <a:t>Heterogeneous resource (memory, CPU, etc.) requirements</a:t>
            </a:r>
            <a:endParaRPr lang="en-US" sz="1800" i="1" dirty="0">
              <a:solidFill>
                <a:schemeClr val="tx1"/>
              </a:solidFill>
              <a:latin typeface="Arial"/>
              <a:cs typeface="Arial"/>
            </a:endParaRPr>
          </a:p>
          <a:p>
            <a:pPr>
              <a:spcAft>
                <a:spcPts val="658"/>
              </a:spcAft>
              <a:buFont typeface="Times New Roman" charset="0"/>
              <a:buAutoNum type="alphaLcPeriod"/>
            </a:pPr>
            <a:endParaRPr lang="en-US" dirty="0">
              <a:solidFill>
                <a:schemeClr val="tx1"/>
              </a:solidFill>
              <a:latin typeface="Arial"/>
              <a:cs typeface="Arial"/>
            </a:endParaRPr>
          </a:p>
          <a:p>
            <a:pPr>
              <a:spcAft>
                <a:spcPts val="658"/>
              </a:spcAft>
            </a:pPr>
            <a:endParaRPr lang="en-US" dirty="0">
              <a:solidFill>
                <a:schemeClr val="tx1"/>
              </a:solidFill>
              <a:latin typeface="Arial"/>
              <a:cs typeface="Arial"/>
            </a:endParaRPr>
          </a:p>
          <a:p>
            <a:pPr>
              <a:lnSpc>
                <a:spcPct val="100000"/>
              </a:lnSpc>
              <a:spcBef>
                <a:spcPct val="20000"/>
              </a:spcBef>
              <a:buClr>
                <a:srgbClr val="808080"/>
              </a:buClr>
              <a:buSzPct val="75000"/>
            </a:pPr>
            <a:r>
              <a:rPr lang="en-US" sz="1800" dirty="0">
                <a:solidFill>
                  <a:schemeClr val="tx1"/>
                </a:solidFill>
                <a:latin typeface="Arial"/>
                <a:cs typeface="Arial"/>
              </a:rPr>
              <a:t>   </a:t>
            </a:r>
            <a:endParaRPr lang="en-US" sz="1800" i="1" dirty="0">
              <a:solidFill>
                <a:schemeClr val="tx1"/>
              </a:solidFill>
              <a:latin typeface="Arial"/>
              <a:cs typeface="Arial"/>
            </a:endParaRPr>
          </a:p>
        </p:txBody>
      </p:sp>
      <p:pic>
        <p:nvPicPr>
          <p:cNvPr id="2" name="Picture 1"/>
          <p:cNvPicPr>
            <a:picLocks noChangeAspect="1"/>
          </p:cNvPicPr>
          <p:nvPr/>
        </p:nvPicPr>
        <p:blipFill>
          <a:blip r:embed="rId3" cstate="print"/>
          <a:stretch>
            <a:fillRect/>
          </a:stretch>
        </p:blipFill>
        <p:spPr>
          <a:xfrm>
            <a:off x="4084643" y="1965976"/>
            <a:ext cx="5059307" cy="4389072"/>
          </a:xfrm>
          <a:prstGeom prst="rect">
            <a:avLst/>
          </a:prstGeom>
        </p:spPr>
      </p:pic>
    </p:spTree>
    <p:extLst>
      <p:ext uri="{BB962C8B-B14F-4D97-AF65-F5344CB8AC3E}">
        <p14:creationId xmlns:p14="http://schemas.microsoft.com/office/powerpoint/2010/main" val="7308089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4572000" y="3157799"/>
            <a:ext cx="3474682" cy="3014371"/>
          </a:xfrm>
          <a:prstGeom prst="rect">
            <a:avLst/>
          </a:prstGeom>
        </p:spPr>
      </p:pic>
      <p:sp>
        <p:nvSpPr>
          <p:cNvPr id="5" name="Content Placeholder 4"/>
          <p:cNvSpPr>
            <a:spLocks noGrp="1"/>
          </p:cNvSpPr>
          <p:nvPr>
            <p:ph idx="1"/>
          </p:nvPr>
        </p:nvSpPr>
        <p:spPr>
          <a:xfrm>
            <a:off x="640078" y="1546833"/>
            <a:ext cx="7680921" cy="2430801"/>
          </a:xfrm>
        </p:spPr>
        <p:txBody>
          <a:bodyPr/>
          <a:lstStyle/>
          <a:p>
            <a:pPr marL="0" indent="0">
              <a:spcAft>
                <a:spcPts val="658"/>
              </a:spcAft>
              <a:buNone/>
            </a:pPr>
            <a:r>
              <a:rPr lang="en-US" sz="2000" dirty="0">
                <a:solidFill>
                  <a:schemeClr val="tx1"/>
                </a:solidFill>
                <a:cs typeface="Arial"/>
              </a:rPr>
              <a:t>Coupled simulation-analytics workflow </a:t>
            </a:r>
            <a:r>
              <a:rPr lang="en-US" sz="2000" dirty="0" smtClean="0">
                <a:solidFill>
                  <a:schemeClr val="tx1"/>
                </a:solidFill>
                <a:cs typeface="Arial"/>
              </a:rPr>
              <a:t>running </a:t>
            </a:r>
            <a:r>
              <a:rPr lang="en-US" sz="2000" dirty="0">
                <a:solidFill>
                  <a:schemeClr val="tx1"/>
                </a:solidFill>
                <a:cs typeface="Arial"/>
              </a:rPr>
              <a:t>at extreme scales present new challenges for in-situ/in-transit data management </a:t>
            </a:r>
          </a:p>
          <a:p>
            <a:pPr marL="799221" lvl="1" indent="-342686">
              <a:spcAft>
                <a:spcPts val="658"/>
              </a:spcAft>
              <a:buFont typeface="Arial"/>
              <a:buChar char="•"/>
            </a:pPr>
            <a:r>
              <a:rPr lang="en-US" dirty="0">
                <a:solidFill>
                  <a:schemeClr val="tx1"/>
                </a:solidFill>
                <a:cs typeface="Arial"/>
              </a:rPr>
              <a:t>Large and dynamically changing </a:t>
            </a:r>
            <a:r>
              <a:rPr lang="en-US" dirty="0" smtClean="0">
                <a:solidFill>
                  <a:schemeClr val="tx1"/>
                </a:solidFill>
                <a:cs typeface="Arial"/>
              </a:rPr>
              <a:t>volume and distribution </a:t>
            </a:r>
            <a:r>
              <a:rPr lang="en-US" dirty="0">
                <a:solidFill>
                  <a:schemeClr val="tx1"/>
                </a:solidFill>
                <a:cs typeface="Arial"/>
              </a:rPr>
              <a:t>of data</a:t>
            </a:r>
          </a:p>
          <a:p>
            <a:pPr marL="799221" lvl="1" indent="-342686">
              <a:spcAft>
                <a:spcPts val="658"/>
              </a:spcAft>
              <a:buFont typeface="Arial"/>
              <a:buChar char="•"/>
            </a:pPr>
            <a:r>
              <a:rPr lang="en-US" dirty="0" smtClean="0">
                <a:solidFill>
                  <a:schemeClr val="tx1"/>
                </a:solidFill>
                <a:cs typeface="Arial"/>
              </a:rPr>
              <a:t>Heterogeneous </a:t>
            </a:r>
            <a:r>
              <a:rPr lang="en-US" dirty="0">
                <a:solidFill>
                  <a:schemeClr val="tx1"/>
                </a:solidFill>
                <a:cs typeface="Arial"/>
              </a:rPr>
              <a:t>resource (memory, CPU, etc.) </a:t>
            </a:r>
            <a:r>
              <a:rPr lang="en-US" dirty="0" smtClean="0">
                <a:solidFill>
                  <a:schemeClr val="tx1"/>
                </a:solidFill>
                <a:cs typeface="Arial"/>
              </a:rPr>
              <a:t>requirements</a:t>
            </a:r>
          </a:p>
          <a:p>
            <a:pPr marL="799221" lvl="1" indent="-342686">
              <a:spcAft>
                <a:spcPts val="658"/>
              </a:spcAft>
              <a:buFont typeface="Arial"/>
              <a:buChar char="•"/>
            </a:pPr>
            <a:r>
              <a:rPr lang="en-US" dirty="0" smtClean="0">
                <a:solidFill>
                  <a:schemeClr val="tx1"/>
                </a:solidFill>
                <a:cs typeface="Arial"/>
              </a:rPr>
              <a:t>Energy and/or resilient </a:t>
            </a:r>
            <a:r>
              <a:rPr lang="en-US" dirty="0">
                <a:solidFill>
                  <a:schemeClr val="tx1"/>
                </a:solidFill>
                <a:cs typeface="Arial"/>
              </a:rPr>
              <a:t>requirement</a:t>
            </a:r>
          </a:p>
        </p:txBody>
      </p:sp>
      <p:pic>
        <p:nvPicPr>
          <p:cNvPr id="4" name="Picture 4" descr="E:\personal\IBM_intern\Work\poster\AMRVortexStreetSma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318" y="3602009"/>
            <a:ext cx="3095614" cy="253084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p:cNvSpPr>
            <a:spLocks noGrp="1"/>
          </p:cNvSpPr>
          <p:nvPr>
            <p:ph type="title"/>
          </p:nvPr>
        </p:nvSpPr>
        <p:spPr>
          <a:xfrm>
            <a:off x="457200" y="609600"/>
            <a:ext cx="8229600" cy="808038"/>
          </a:xfrm>
        </p:spPr>
        <p:txBody>
          <a:bodyPr/>
          <a:lstStyle/>
          <a:p>
            <a:pPr algn="ctr"/>
            <a:r>
              <a:rPr lang="en-US" sz="2400" b="1" dirty="0">
                <a:ea typeface="ＭＳ Ｐゴシック" charset="0"/>
              </a:rPr>
              <a:t>Autonomic </a:t>
            </a:r>
            <a:r>
              <a:rPr lang="en-US" sz="2400" b="1" dirty="0" smtClean="0">
                <a:ea typeface="ＭＳ Ｐゴシック" charset="0"/>
              </a:rPr>
              <a:t>Adaptation </a:t>
            </a:r>
            <a:r>
              <a:rPr lang="en-US" sz="2400" b="1" dirty="0">
                <a:ea typeface="ＭＳ Ｐゴシック" charset="0"/>
              </a:rPr>
              <a:t>for Dynamic </a:t>
            </a:r>
            <a:r>
              <a:rPr lang="en-US" sz="2400" b="1" dirty="0" smtClean="0">
                <a:ea typeface="ＭＳ Ｐゴシック" charset="0"/>
              </a:rPr>
              <a:t>Online Data </a:t>
            </a:r>
            <a:r>
              <a:rPr lang="en-US" sz="2400" b="1" dirty="0">
                <a:ea typeface="ＭＳ Ｐゴシック" charset="0"/>
              </a:rPr>
              <a:t>Management </a:t>
            </a:r>
            <a:r>
              <a:rPr lang="en-US" sz="2400" b="1" dirty="0" smtClean="0">
                <a:ea typeface="ＭＳ Ｐゴシック" charset="0"/>
              </a:rPr>
              <a:t>- Motivation</a:t>
            </a:r>
            <a:endParaRPr lang="en-US" sz="2400" b="1" dirty="0">
              <a:ea typeface="ＭＳ Ｐゴシック" charset="-128"/>
              <a:cs typeface="ＭＳ Ｐゴシック" charset="-128"/>
            </a:endParaRPr>
          </a:p>
        </p:txBody>
      </p:sp>
    </p:spTree>
    <p:extLst>
      <p:ext uri="{BB962C8B-B14F-4D97-AF65-F5344CB8AC3E}">
        <p14:creationId xmlns:p14="http://schemas.microsoft.com/office/powerpoint/2010/main" val="170157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ny.K\Downloads\workflow.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13810" y="2443490"/>
            <a:ext cx="5538701" cy="3116376"/>
          </a:xfrm>
          <a:prstGeom prst="rect">
            <a:avLst/>
          </a:prstGeom>
          <a:noFill/>
          <a:extLst>
            <a:ext uri="{909E8E84-426E-40dd-AFC4-6F175D3DCCD1}">
              <a14:hiddenFill xmlns:a14="http://schemas.microsoft.com/office/drawing/2010/main">
                <a:solidFill>
                  <a:srgbClr val="FFFFFF"/>
                </a:solidFill>
              </a14:hiddenFill>
            </a:ext>
          </a:extLst>
        </p:spPr>
      </p:pic>
      <p:sp>
        <p:nvSpPr>
          <p:cNvPr id="5122" name="Title 3"/>
          <p:cNvSpPr>
            <a:spLocks noGrp="1"/>
          </p:cNvSpPr>
          <p:nvPr>
            <p:ph type="title"/>
          </p:nvPr>
        </p:nvSpPr>
        <p:spPr>
          <a:xfrm>
            <a:off x="447040" y="629622"/>
            <a:ext cx="8493760" cy="808038"/>
          </a:xfrm>
        </p:spPr>
        <p:txBody>
          <a:bodyPr/>
          <a:lstStyle/>
          <a:p>
            <a:r>
              <a:rPr lang="en-US" sz="2400" b="1" dirty="0" smtClean="0">
                <a:ea typeface="ＭＳ Ｐゴシック" charset="0"/>
              </a:rPr>
              <a:t>Autonomic Cross</a:t>
            </a:r>
            <a:r>
              <a:rPr lang="en-US" sz="2400" b="1" dirty="0">
                <a:ea typeface="ＭＳ Ｐゴシック" charset="0"/>
              </a:rPr>
              <a:t>-Layer </a:t>
            </a:r>
            <a:r>
              <a:rPr lang="en-US" sz="2400" b="1" dirty="0" smtClean="0">
                <a:ea typeface="ＭＳ Ｐゴシック" charset="0"/>
              </a:rPr>
              <a:t>Adaptations – Overall Architecture</a:t>
            </a:r>
            <a:endParaRPr lang="en-US" sz="2400" b="1" dirty="0"/>
          </a:p>
        </p:txBody>
      </p:sp>
      <p:sp>
        <p:nvSpPr>
          <p:cNvPr id="7171" name="Content Placeholder 4"/>
          <p:cNvSpPr>
            <a:spLocks noGrp="1"/>
          </p:cNvSpPr>
          <p:nvPr>
            <p:ph idx="1"/>
          </p:nvPr>
        </p:nvSpPr>
        <p:spPr>
          <a:xfrm>
            <a:off x="91489" y="1620546"/>
            <a:ext cx="3566119" cy="4937700"/>
          </a:xfrm>
        </p:spPr>
        <p:txBody>
          <a:bodyPr>
            <a:normAutofit lnSpcReduction="10000"/>
          </a:bodyPr>
          <a:lstStyle/>
          <a:p>
            <a:pPr marL="0" indent="0">
              <a:buNone/>
            </a:pPr>
            <a:r>
              <a:rPr lang="en-US" sz="2000" dirty="0" smtClean="0">
                <a:solidFill>
                  <a:srgbClr val="000000"/>
                </a:solidFill>
                <a:latin typeface="Arial" charset="0"/>
                <a:ea typeface="ＭＳ Ｐゴシック" charset="0"/>
              </a:rPr>
              <a:t>Autonomic cross</a:t>
            </a:r>
            <a:r>
              <a:rPr lang="en-US" sz="2000" dirty="0">
                <a:solidFill>
                  <a:srgbClr val="000000"/>
                </a:solidFill>
                <a:latin typeface="Arial" charset="0"/>
                <a:ea typeface="ＭＳ Ｐゴシック" charset="0"/>
              </a:rPr>
              <a:t>-layer adaptations that can respond at runtime to the dynamic data management and data processing requirements</a:t>
            </a:r>
          </a:p>
          <a:p>
            <a:r>
              <a:rPr lang="en-US" sz="1800" dirty="0">
                <a:solidFill>
                  <a:srgbClr val="000000"/>
                </a:solidFill>
                <a:latin typeface="Arial" charset="0"/>
                <a:ea typeface="ＭＳ Ｐゴシック" charset="0"/>
              </a:rPr>
              <a:t>Application layer: Adaptive spatial-temporal data resolution</a:t>
            </a:r>
          </a:p>
          <a:p>
            <a:r>
              <a:rPr lang="en-US" sz="1800" dirty="0">
                <a:solidFill>
                  <a:srgbClr val="000000"/>
                </a:solidFill>
                <a:latin typeface="Arial" charset="0"/>
                <a:ea typeface="ＭＳ Ｐゴシック" charset="0"/>
              </a:rPr>
              <a:t>Middleware layer: Dynamic in-situ/in-transit placement and scheduling </a:t>
            </a:r>
          </a:p>
          <a:p>
            <a:r>
              <a:rPr lang="en-US" sz="1800" dirty="0">
                <a:solidFill>
                  <a:srgbClr val="000000"/>
                </a:solidFill>
                <a:latin typeface="Arial" charset="0"/>
                <a:ea typeface="ＭＳ Ｐゴシック" charset="0"/>
              </a:rPr>
              <a:t>Resource layer: Dynamic allocation of in-transit resources</a:t>
            </a:r>
          </a:p>
          <a:p>
            <a:r>
              <a:rPr lang="en-US" sz="1800" dirty="0">
                <a:solidFill>
                  <a:srgbClr val="000000"/>
                </a:solidFill>
                <a:latin typeface="Arial" charset="0"/>
                <a:ea typeface="ＭＳ Ｐゴシック" charset="0"/>
              </a:rPr>
              <a:t>Coordinated approaches: Combine mechanisms towards a specific </a:t>
            </a:r>
            <a:r>
              <a:rPr lang="en-US" sz="1800" dirty="0" smtClean="0">
                <a:solidFill>
                  <a:srgbClr val="000000"/>
                </a:solidFill>
                <a:latin typeface="Arial" charset="0"/>
                <a:ea typeface="ＭＳ Ｐゴシック" charset="0"/>
              </a:rPr>
              <a:t>objective</a:t>
            </a:r>
            <a:endParaRPr lang="en-US" sz="1800"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287445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2400" b="1" dirty="0">
                <a:solidFill>
                  <a:srgbClr val="000000"/>
                </a:solidFill>
                <a:ea typeface="ＭＳ Ｐゴシック" charset="0"/>
              </a:rPr>
              <a:t>Autonomic Cross-Layer Adaptations </a:t>
            </a:r>
            <a:r>
              <a:rPr lang="en-US" sz="2400" b="1" dirty="0" smtClean="0">
                <a:solidFill>
                  <a:srgbClr val="000000"/>
                </a:solidFill>
                <a:ea typeface="ＭＳ Ｐゴシック" charset="0"/>
              </a:rPr>
              <a:t>– Results</a:t>
            </a:r>
            <a:endParaRPr lang="zh-CN" altLang="en-US" sz="2400" dirty="0"/>
          </a:p>
        </p:txBody>
      </p:sp>
      <p:sp>
        <p:nvSpPr>
          <p:cNvPr id="3" name="内容占位符 2"/>
          <p:cNvSpPr>
            <a:spLocks noGrp="1"/>
          </p:cNvSpPr>
          <p:nvPr>
            <p:ph idx="1"/>
          </p:nvPr>
        </p:nvSpPr>
        <p:spPr>
          <a:xfrm>
            <a:off x="274367" y="1356381"/>
            <a:ext cx="8595266" cy="5410180"/>
          </a:xfrm>
        </p:spPr>
        <p:txBody>
          <a:bodyPr>
            <a:noAutofit/>
          </a:bodyPr>
          <a:lstStyle/>
          <a:p>
            <a:pPr>
              <a:buClrTx/>
            </a:pPr>
            <a:r>
              <a:rPr lang="en-US" sz="2000" dirty="0" smtClean="0">
                <a:solidFill>
                  <a:srgbClr val="000000"/>
                </a:solidFill>
              </a:rPr>
              <a:t>Application Workflow</a:t>
            </a:r>
            <a:endParaRPr lang="en-US" sz="2000" dirty="0">
              <a:solidFill>
                <a:srgbClr val="000000"/>
              </a:solidFill>
            </a:endParaRPr>
          </a:p>
          <a:p>
            <a:pPr lvl="1">
              <a:buClrTx/>
              <a:buFont typeface="Arial" pitchFamily="34" charset="0"/>
              <a:buChar char="•"/>
            </a:pPr>
            <a:r>
              <a:rPr lang="en-US" sz="1600" dirty="0" smtClean="0">
                <a:solidFill>
                  <a:srgbClr val="000000"/>
                </a:solidFill>
              </a:rPr>
              <a:t>Simulation: </a:t>
            </a:r>
            <a:r>
              <a:rPr lang="en-US" sz="1600" dirty="0" err="1" smtClean="0">
                <a:solidFill>
                  <a:srgbClr val="000000"/>
                </a:solidFill>
              </a:rPr>
              <a:t>Chombo</a:t>
            </a:r>
            <a:r>
              <a:rPr lang="en-US" sz="1600" dirty="0">
                <a:solidFill>
                  <a:srgbClr val="000000"/>
                </a:solidFill>
              </a:rPr>
              <a:t>-based </a:t>
            </a:r>
            <a:r>
              <a:rPr lang="en-US" sz="1600" dirty="0" smtClean="0">
                <a:solidFill>
                  <a:srgbClr val="000000"/>
                </a:solidFill>
              </a:rPr>
              <a:t>AMR</a:t>
            </a:r>
            <a:endParaRPr lang="en-US" sz="1600" dirty="0">
              <a:solidFill>
                <a:srgbClr val="000000"/>
              </a:solidFill>
            </a:endParaRPr>
          </a:p>
          <a:p>
            <a:pPr lvl="1">
              <a:buClrTx/>
              <a:buFont typeface="Arial" pitchFamily="34" charset="0"/>
              <a:buChar char="•"/>
            </a:pPr>
            <a:r>
              <a:rPr lang="en-US" sz="1600" dirty="0" smtClean="0">
                <a:solidFill>
                  <a:srgbClr val="000000"/>
                </a:solidFill>
              </a:rPr>
              <a:t>Analysis/Visualization</a:t>
            </a:r>
            <a:r>
              <a:rPr lang="en-US" sz="1600" dirty="0">
                <a:solidFill>
                  <a:srgbClr val="000000"/>
                </a:solidFill>
              </a:rPr>
              <a:t>: marching cubes </a:t>
            </a:r>
            <a:r>
              <a:rPr lang="en-US" sz="1600" dirty="0" smtClean="0">
                <a:solidFill>
                  <a:srgbClr val="000000"/>
                </a:solidFill>
              </a:rPr>
              <a:t>algorithms</a:t>
            </a:r>
            <a:endParaRPr lang="en-US" sz="1200" dirty="0" smtClean="0">
              <a:solidFill>
                <a:srgbClr val="000000"/>
              </a:solidFill>
            </a:endParaRPr>
          </a:p>
          <a:p>
            <a:pPr lvl="1">
              <a:buClrTx/>
              <a:buFont typeface="Arial" pitchFamily="34" charset="0"/>
              <a:buChar char="•"/>
            </a:pPr>
            <a:endParaRPr lang="en-US" sz="1600" dirty="0" smtClean="0">
              <a:solidFill>
                <a:srgbClr val="000000"/>
              </a:solidFill>
            </a:endParaRPr>
          </a:p>
          <a:p>
            <a:pPr>
              <a:buClrTx/>
            </a:pPr>
            <a:r>
              <a:rPr lang="en-US" sz="2000" dirty="0" smtClean="0">
                <a:solidFill>
                  <a:srgbClr val="000000"/>
                </a:solidFill>
              </a:rPr>
              <a:t>Platforms </a:t>
            </a:r>
          </a:p>
          <a:p>
            <a:pPr lvl="1">
              <a:buClrTx/>
              <a:buFont typeface="Arial" pitchFamily="34" charset="0"/>
              <a:buChar char="•"/>
            </a:pPr>
            <a:r>
              <a:rPr lang="en-US" sz="1600" dirty="0" smtClean="0">
                <a:solidFill>
                  <a:srgbClr val="000000"/>
                </a:solidFill>
              </a:rPr>
              <a:t>ALCF Intrepid IBM </a:t>
            </a:r>
            <a:r>
              <a:rPr lang="en-US" sz="1600" dirty="0" err="1" smtClean="0">
                <a:solidFill>
                  <a:srgbClr val="000000"/>
                </a:solidFill>
              </a:rPr>
              <a:t>BlueGene</a:t>
            </a:r>
            <a:r>
              <a:rPr lang="en-US" sz="1600" dirty="0" smtClean="0">
                <a:solidFill>
                  <a:srgbClr val="000000"/>
                </a:solidFill>
              </a:rPr>
              <a:t>/P</a:t>
            </a:r>
          </a:p>
          <a:p>
            <a:pPr lvl="1">
              <a:buClrTx/>
              <a:buFont typeface="Arial" pitchFamily="34" charset="0"/>
              <a:buChar char="•"/>
            </a:pPr>
            <a:r>
              <a:rPr lang="en-US" sz="1600" dirty="0" smtClean="0">
                <a:solidFill>
                  <a:srgbClr val="000000"/>
                </a:solidFill>
              </a:rPr>
              <a:t>OLCF </a:t>
            </a:r>
            <a:r>
              <a:rPr lang="en-US" sz="1600" dirty="0">
                <a:solidFill>
                  <a:srgbClr val="000000"/>
                </a:solidFill>
              </a:rPr>
              <a:t>Titan Cray </a:t>
            </a:r>
            <a:r>
              <a:rPr lang="en-US" sz="1600" dirty="0" smtClean="0">
                <a:solidFill>
                  <a:srgbClr val="000000"/>
                </a:solidFill>
              </a:rPr>
              <a:t>XK7</a:t>
            </a:r>
            <a:endParaRPr lang="en-US" sz="1600" dirty="0">
              <a:solidFill>
                <a:srgbClr val="000000"/>
              </a:solidFill>
            </a:endParaRPr>
          </a:p>
          <a:p>
            <a:pPr>
              <a:buClrTx/>
            </a:pPr>
            <a:endParaRPr lang="en-US" sz="1200" dirty="0" smtClean="0">
              <a:solidFill>
                <a:srgbClr val="000000"/>
              </a:solidFill>
            </a:endParaRPr>
          </a:p>
          <a:p>
            <a:pPr>
              <a:buClrTx/>
            </a:pPr>
            <a:r>
              <a:rPr lang="en-US" sz="2000" dirty="0" smtClean="0">
                <a:solidFill>
                  <a:srgbClr val="000000"/>
                </a:solidFill>
              </a:rPr>
              <a:t>Performance </a:t>
            </a:r>
            <a:r>
              <a:rPr lang="en-US" sz="2000" dirty="0">
                <a:solidFill>
                  <a:srgbClr val="000000"/>
                </a:solidFill>
              </a:rPr>
              <a:t>Metrics</a:t>
            </a:r>
          </a:p>
          <a:p>
            <a:pPr lvl="1">
              <a:buClrTx/>
              <a:buFont typeface="Arial" pitchFamily="34" charset="0"/>
              <a:buChar char="•"/>
            </a:pPr>
            <a:r>
              <a:rPr lang="en-US" sz="1600" dirty="0">
                <a:solidFill>
                  <a:srgbClr val="000000"/>
                </a:solidFill>
              </a:rPr>
              <a:t>Overall execution time</a:t>
            </a:r>
          </a:p>
          <a:p>
            <a:pPr lvl="1">
              <a:buClrTx/>
              <a:buFont typeface="Arial" pitchFamily="34" charset="0"/>
              <a:buChar char="•"/>
            </a:pPr>
            <a:r>
              <a:rPr lang="en-US" sz="1600" dirty="0">
                <a:solidFill>
                  <a:srgbClr val="000000"/>
                </a:solidFill>
              </a:rPr>
              <a:t>Size of data movement</a:t>
            </a:r>
          </a:p>
          <a:p>
            <a:pPr lvl="1">
              <a:buClrTx/>
              <a:buFont typeface="Arial" pitchFamily="34" charset="0"/>
              <a:buChar char="•"/>
            </a:pPr>
            <a:r>
              <a:rPr lang="en-US" sz="1600" dirty="0">
                <a:solidFill>
                  <a:srgbClr val="000000"/>
                </a:solidFill>
              </a:rPr>
              <a:t>Utilization efficiency of the staging resource</a:t>
            </a:r>
          </a:p>
          <a:p>
            <a:pPr>
              <a:buFont typeface="Arial" pitchFamily="34" charset="0"/>
              <a:buChar char="•"/>
            </a:pPr>
            <a:endParaRPr lang="en-US" altLang="zh-CN" sz="1200" dirty="0" smtClean="0">
              <a:solidFill>
                <a:srgbClr val="000000"/>
              </a:solidFill>
            </a:endParaRPr>
          </a:p>
          <a:p>
            <a:pPr>
              <a:buFont typeface="Arial" pitchFamily="34" charset="0"/>
              <a:buChar char="•"/>
            </a:pPr>
            <a:r>
              <a:rPr lang="en-US" altLang="zh-CN" sz="2000" dirty="0" smtClean="0">
                <a:solidFill>
                  <a:srgbClr val="000000"/>
                </a:solidFill>
              </a:rPr>
              <a:t>Summary of Results </a:t>
            </a:r>
            <a:r>
              <a:rPr lang="en-US" sz="2000" dirty="0" smtClean="0">
                <a:solidFill>
                  <a:srgbClr val="000000"/>
                </a:solidFill>
              </a:rPr>
              <a:t>(</a:t>
            </a:r>
            <a:r>
              <a:rPr lang="en-US" sz="2000" dirty="0">
                <a:solidFill>
                  <a:srgbClr val="000000"/>
                </a:solidFill>
              </a:rPr>
              <a:t>16K cores</a:t>
            </a:r>
            <a:r>
              <a:rPr lang="en-US" sz="2000" dirty="0" smtClean="0">
                <a:solidFill>
                  <a:srgbClr val="000000"/>
                </a:solidFill>
              </a:rPr>
              <a:t>)</a:t>
            </a:r>
            <a:endParaRPr lang="en-US" altLang="zh-CN" sz="2000" dirty="0">
              <a:solidFill>
                <a:srgbClr val="000000"/>
              </a:solidFill>
            </a:endParaRPr>
          </a:p>
          <a:p>
            <a:pPr lvl="1">
              <a:buClrTx/>
              <a:buFont typeface="Arial" pitchFamily="34" charset="0"/>
              <a:buChar char="•"/>
            </a:pPr>
            <a:r>
              <a:rPr lang="en-US" sz="1600" dirty="0">
                <a:solidFill>
                  <a:srgbClr val="000000"/>
                </a:solidFill>
              </a:rPr>
              <a:t>Reduced overall data movement between the AMR-based simulation and in-situ analytics by up to </a:t>
            </a:r>
            <a:r>
              <a:rPr lang="en-US" sz="1600" dirty="0">
                <a:solidFill>
                  <a:srgbClr val="FF0000"/>
                </a:solidFill>
              </a:rPr>
              <a:t>45%</a:t>
            </a:r>
          </a:p>
          <a:p>
            <a:pPr lvl="1">
              <a:buClrTx/>
              <a:buFont typeface="Arial" pitchFamily="34" charset="0"/>
              <a:buChar char="•"/>
            </a:pPr>
            <a:r>
              <a:rPr lang="en-US" altLang="zh-CN" sz="1600" dirty="0">
                <a:solidFill>
                  <a:srgbClr val="000000"/>
                </a:solidFill>
              </a:rPr>
              <a:t>Overhead of the end-to-end execution time is decreased by up to </a:t>
            </a:r>
            <a:r>
              <a:rPr lang="en-US" altLang="zh-CN" sz="1600" dirty="0">
                <a:solidFill>
                  <a:srgbClr val="FF0000"/>
                </a:solidFill>
              </a:rPr>
              <a:t>75%</a:t>
            </a:r>
          </a:p>
          <a:p>
            <a:pPr lvl="1">
              <a:buClrTx/>
              <a:buFont typeface="Arial" pitchFamily="34" charset="0"/>
              <a:buChar char="•"/>
            </a:pPr>
            <a:r>
              <a:rPr lang="en-US" altLang="zh-CN" sz="1600" dirty="0">
                <a:solidFill>
                  <a:srgbClr val="000000"/>
                </a:solidFill>
              </a:rPr>
              <a:t>Utilization efficiency of in-transit staging cores is increased from 54.57% to 87.11</a:t>
            </a:r>
            <a:r>
              <a:rPr lang="en-US" altLang="zh-CN" sz="1600" dirty="0" smtClean="0">
                <a:solidFill>
                  <a:srgbClr val="000000"/>
                </a:solidFill>
              </a:rPr>
              <a:t>%</a:t>
            </a:r>
            <a:endParaRPr lang="en-US" altLang="zh-CN" sz="1600" dirty="0">
              <a:solidFill>
                <a:srgbClr val="000000"/>
              </a:solidFill>
            </a:endParaRPr>
          </a:p>
        </p:txBody>
      </p:sp>
    </p:spTree>
    <p:extLst>
      <p:ext uri="{BB962C8B-B14F-4D97-AF65-F5344CB8AC3E}">
        <p14:creationId xmlns:p14="http://schemas.microsoft.com/office/powerpoint/2010/main" val="2732174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502" y="502952"/>
            <a:ext cx="8869673" cy="808038"/>
          </a:xfrm>
        </p:spPr>
        <p:txBody>
          <a:bodyPr/>
          <a:lstStyle/>
          <a:p>
            <a:r>
              <a:rPr lang="en-US" sz="2800" b="1" dirty="0"/>
              <a:t>Scientific Discovery through Simulations</a:t>
            </a:r>
          </a:p>
        </p:txBody>
      </p:sp>
      <p:sp>
        <p:nvSpPr>
          <p:cNvPr id="17" name="Rectangle 16"/>
          <p:cNvSpPr/>
          <p:nvPr/>
        </p:nvSpPr>
        <p:spPr>
          <a:xfrm>
            <a:off x="4846317" y="3520439"/>
            <a:ext cx="4206194" cy="3046853"/>
          </a:xfrm>
          <a:prstGeom prst="rect">
            <a:avLst/>
          </a:prstGeom>
        </p:spPr>
        <p:txBody>
          <a:bodyPr wrap="square" lIns="91301" tIns="45653" rIns="91301" bIns="45653">
            <a:spAutoFit/>
          </a:bodyPr>
          <a:lstStyle/>
          <a:p>
            <a:pPr marL="342438" indent="-342438">
              <a:buFont typeface="Arial"/>
              <a:buChar char="•"/>
            </a:pPr>
            <a:r>
              <a:rPr lang="en-US" sz="2000" dirty="0" smtClean="0">
                <a:solidFill>
                  <a:srgbClr val="000000"/>
                </a:solidFill>
                <a:latin typeface="Myriad Pro"/>
                <a:ea typeface="+mn-ea"/>
                <a:cs typeface="Arial" pitchFamily="34" charset="0"/>
              </a:rPr>
              <a:t>Complex, heterogeneous components </a:t>
            </a:r>
          </a:p>
          <a:p>
            <a:pPr marL="342438" indent="-342438">
              <a:buFont typeface="Arial"/>
              <a:buChar char="•"/>
            </a:pPr>
            <a:endParaRPr lang="en-US" sz="800" dirty="0" smtClean="0">
              <a:solidFill>
                <a:srgbClr val="000000"/>
              </a:solidFill>
              <a:latin typeface="Myriad Pro"/>
              <a:ea typeface="+mn-ea"/>
              <a:cs typeface="Arial" pitchFamily="34" charset="0"/>
            </a:endParaRPr>
          </a:p>
          <a:p>
            <a:pPr marL="342438" indent="-342438">
              <a:buFont typeface="Arial"/>
              <a:buChar char="•"/>
            </a:pPr>
            <a:r>
              <a:rPr lang="en-US" sz="2000" dirty="0" smtClean="0">
                <a:solidFill>
                  <a:srgbClr val="000000"/>
                </a:solidFill>
                <a:latin typeface="Myriad Pro"/>
                <a:ea typeface="+mn-ea"/>
                <a:cs typeface="Arial" pitchFamily="34" charset="0"/>
              </a:rPr>
              <a:t>Large data volumes and data rates</a:t>
            </a:r>
          </a:p>
          <a:p>
            <a:pPr marL="342438" indent="-342438">
              <a:buFont typeface="Arial"/>
              <a:buChar char="•"/>
            </a:pPr>
            <a:endParaRPr lang="en-US" sz="800" dirty="0" smtClean="0">
              <a:solidFill>
                <a:srgbClr val="000000"/>
              </a:solidFill>
              <a:latin typeface="Myriad Pro"/>
              <a:ea typeface="+mn-ea"/>
              <a:cs typeface="Arial" pitchFamily="34" charset="0"/>
            </a:endParaRPr>
          </a:p>
          <a:p>
            <a:pPr marL="342438" indent="-342438">
              <a:buFont typeface="Arial"/>
              <a:buChar char="•"/>
            </a:pPr>
            <a:r>
              <a:rPr lang="en-US" sz="2000" dirty="0" smtClean="0">
                <a:solidFill>
                  <a:srgbClr val="000000"/>
                </a:solidFill>
                <a:latin typeface="Myriad Pro"/>
                <a:ea typeface="+mn-ea"/>
                <a:cs typeface="Arial" pitchFamily="34" charset="0"/>
              </a:rPr>
              <a:t>Data re-distribution (</a:t>
            </a:r>
            <a:r>
              <a:rPr lang="en-US" sz="2000" dirty="0" err="1" smtClean="0">
                <a:solidFill>
                  <a:srgbClr val="000000"/>
                </a:solidFill>
                <a:latin typeface="Myriad Pro"/>
                <a:ea typeface="+mn-ea"/>
                <a:cs typeface="Arial" pitchFamily="34" charset="0"/>
              </a:rPr>
              <a:t>MxNxP</a:t>
            </a:r>
            <a:r>
              <a:rPr lang="en-US" sz="2000" dirty="0" smtClean="0">
                <a:solidFill>
                  <a:srgbClr val="000000"/>
                </a:solidFill>
                <a:latin typeface="Myriad Pro"/>
                <a:ea typeface="+mn-ea"/>
                <a:cs typeface="Arial" pitchFamily="34" charset="0"/>
              </a:rPr>
              <a:t>), data transformations</a:t>
            </a:r>
          </a:p>
          <a:p>
            <a:pPr marL="342438" indent="-342438">
              <a:buFont typeface="Arial"/>
              <a:buChar char="•"/>
            </a:pPr>
            <a:endParaRPr lang="en-US" sz="800" dirty="0" smtClean="0">
              <a:solidFill>
                <a:srgbClr val="000000"/>
              </a:solidFill>
              <a:latin typeface="Myriad Pro"/>
              <a:ea typeface="+mn-ea"/>
              <a:cs typeface="Arial" pitchFamily="34" charset="0"/>
            </a:endParaRPr>
          </a:p>
          <a:p>
            <a:pPr marL="342438" indent="-342438">
              <a:buFont typeface="Arial"/>
              <a:buChar char="•"/>
            </a:pPr>
            <a:r>
              <a:rPr lang="en-US" sz="2000" dirty="0" smtClean="0">
                <a:solidFill>
                  <a:srgbClr val="000000"/>
                </a:solidFill>
                <a:latin typeface="Myriad Pro"/>
                <a:ea typeface="+mn-ea"/>
                <a:cs typeface="Arial" pitchFamily="34" charset="0"/>
              </a:rPr>
              <a:t>Dynamic data exchange patterns</a:t>
            </a:r>
            <a:endParaRPr lang="en-US" sz="1200" dirty="0" smtClean="0">
              <a:solidFill>
                <a:srgbClr val="000000"/>
              </a:solidFill>
              <a:latin typeface="Myriad Pro"/>
              <a:ea typeface="+mn-ea"/>
              <a:cs typeface="Arial" pitchFamily="34" charset="0"/>
            </a:endParaRPr>
          </a:p>
          <a:p>
            <a:pPr marL="342438" indent="-342438">
              <a:buFont typeface="Arial"/>
              <a:buChar char="•"/>
            </a:pPr>
            <a:endParaRPr lang="en-US" sz="800" dirty="0">
              <a:solidFill>
                <a:srgbClr val="000000"/>
              </a:solidFill>
              <a:latin typeface="Myriad Pro"/>
              <a:ea typeface="+mn-ea"/>
              <a:cs typeface="Arial" pitchFamily="34" charset="0"/>
            </a:endParaRPr>
          </a:p>
          <a:p>
            <a:pPr marL="342438" indent="-342438">
              <a:buFont typeface="Arial"/>
              <a:buChar char="•"/>
            </a:pPr>
            <a:r>
              <a:rPr lang="en-US" sz="2000" dirty="0" smtClean="0">
                <a:solidFill>
                  <a:srgbClr val="000000"/>
                </a:solidFill>
                <a:latin typeface="Myriad Pro"/>
                <a:ea typeface="+mn-ea"/>
                <a:cs typeface="Arial" pitchFamily="34" charset="0"/>
              </a:rPr>
              <a:t>Strict performance/overhead constraints </a:t>
            </a:r>
          </a:p>
        </p:txBody>
      </p:sp>
      <p:pic>
        <p:nvPicPr>
          <p:cNvPr id="19" name="Picture 18" descr="Untitl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5" y="1234464"/>
            <a:ext cx="9144000" cy="1906756"/>
          </a:xfrm>
          <a:prstGeom prst="rect">
            <a:avLst/>
          </a:prstGeom>
        </p:spPr>
      </p:pic>
      <p:sp>
        <p:nvSpPr>
          <p:cNvPr id="20" name="Rectangle 19"/>
          <p:cNvSpPr/>
          <p:nvPr/>
        </p:nvSpPr>
        <p:spPr>
          <a:xfrm>
            <a:off x="91440" y="3520439"/>
            <a:ext cx="4389122" cy="3231518"/>
          </a:xfrm>
          <a:prstGeom prst="rect">
            <a:avLst/>
          </a:prstGeom>
        </p:spPr>
        <p:txBody>
          <a:bodyPr wrap="square" lIns="91301" tIns="45653" rIns="91301" bIns="45653">
            <a:spAutoFit/>
          </a:bodyPr>
          <a:lstStyle/>
          <a:p>
            <a:pPr marL="342438" indent="-342438">
              <a:buFont typeface="Arial"/>
              <a:buChar char="•"/>
            </a:pPr>
            <a:r>
              <a:rPr lang="en-US" sz="2000" dirty="0" smtClean="0">
                <a:solidFill>
                  <a:srgbClr val="000000"/>
                </a:solidFill>
                <a:latin typeface="Myriad Pro"/>
                <a:ea typeface="+mn-ea"/>
                <a:cs typeface="Arial" pitchFamily="34" charset="0"/>
              </a:rPr>
              <a:t>Complex workflows integrating coupled models, data management/processing, analytics </a:t>
            </a:r>
          </a:p>
          <a:p>
            <a:pPr marL="798973" lvl="1" indent="-342438">
              <a:buFont typeface="Arial"/>
              <a:buChar char="•"/>
            </a:pPr>
            <a:r>
              <a:rPr lang="en-US" sz="2000" dirty="0" smtClean="0">
                <a:solidFill>
                  <a:srgbClr val="000000"/>
                </a:solidFill>
                <a:latin typeface="Myriad Pro"/>
                <a:ea typeface="+mn-ea"/>
                <a:cs typeface="Arial" pitchFamily="34" charset="0"/>
              </a:rPr>
              <a:t>Tight / loose coupling, data driven, ensembles</a:t>
            </a:r>
          </a:p>
          <a:p>
            <a:pPr marL="342438" indent="-342438">
              <a:buFont typeface="Arial"/>
              <a:buChar char="•"/>
            </a:pPr>
            <a:endParaRPr lang="en-US" sz="1200" dirty="0" smtClean="0">
              <a:solidFill>
                <a:srgbClr val="000000"/>
              </a:solidFill>
              <a:latin typeface="Myriad Pro"/>
              <a:ea typeface="+mn-ea"/>
              <a:cs typeface="Arial" pitchFamily="34" charset="0"/>
            </a:endParaRPr>
          </a:p>
          <a:p>
            <a:pPr marL="342438" indent="-342438">
              <a:buFont typeface="Arial"/>
              <a:buChar char="•"/>
            </a:pPr>
            <a:r>
              <a:rPr lang="en-US" sz="2000" dirty="0" smtClean="0">
                <a:solidFill>
                  <a:srgbClr val="000000"/>
                </a:solidFill>
                <a:latin typeface="Myriad Pro"/>
                <a:ea typeface="+mn-ea"/>
                <a:cs typeface="Arial" pitchFamily="34" charset="0"/>
              </a:rPr>
              <a:t>Advanced numerical methods (E.g., Adaptive Mesh Refinement)</a:t>
            </a:r>
          </a:p>
          <a:p>
            <a:pPr marL="342438" indent="-342438">
              <a:buFont typeface="Arial"/>
              <a:buChar char="•"/>
            </a:pPr>
            <a:endParaRPr lang="en-US" sz="1200" dirty="0" smtClean="0">
              <a:solidFill>
                <a:srgbClr val="000000"/>
              </a:solidFill>
              <a:latin typeface="Myriad Pro"/>
              <a:ea typeface="+mn-ea"/>
              <a:cs typeface="Arial" pitchFamily="34" charset="0"/>
            </a:endParaRPr>
          </a:p>
          <a:p>
            <a:pPr marL="342438" indent="-342438">
              <a:buFont typeface="Arial"/>
              <a:buChar char="•"/>
            </a:pPr>
            <a:r>
              <a:rPr lang="en-US" sz="2000" dirty="0" smtClean="0">
                <a:solidFill>
                  <a:srgbClr val="000000"/>
                </a:solidFill>
                <a:latin typeface="Myriad Pro"/>
                <a:ea typeface="+mn-ea"/>
                <a:cs typeface="Arial" pitchFamily="34" charset="0"/>
              </a:rPr>
              <a:t>Integrated (online) analytics, uncertainty quantification, …</a:t>
            </a:r>
          </a:p>
        </p:txBody>
      </p:sp>
    </p:spTree>
    <p:extLst>
      <p:ext uri="{BB962C8B-B14F-4D97-AF65-F5344CB8AC3E}">
        <p14:creationId xmlns:p14="http://schemas.microsoft.com/office/powerpoint/2010/main" val="131599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
                                          </p:stCondLst>
                                        </p:cTn>
                                        <p:tgtEl>
                                          <p:spTgt spid="2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20">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p:txBody>
          <a:bodyPr/>
          <a:lstStyle/>
          <a:p>
            <a:pPr algn="ctr"/>
            <a:r>
              <a:rPr lang="en-US" sz="2400" b="1" dirty="0">
                <a:ea typeface="ＭＳ Ｐゴシック" charset="0"/>
              </a:rPr>
              <a:t>Autonomic Cross-Layer Adaptations – </a:t>
            </a:r>
            <a:r>
              <a:rPr lang="en-US" sz="2400" b="1" dirty="0" smtClean="0">
                <a:ea typeface="ＭＳ Ｐゴシック" charset="0"/>
              </a:rPr>
              <a:t>Results</a:t>
            </a:r>
            <a:br>
              <a:rPr lang="en-US" sz="2400" b="1" dirty="0" smtClean="0">
                <a:ea typeface="ＭＳ Ｐゴシック" charset="0"/>
              </a:rPr>
            </a:br>
            <a:r>
              <a:rPr lang="en-US" sz="2400" b="1" dirty="0" smtClean="0">
                <a:ea typeface="ＭＳ Ｐゴシック" charset="0"/>
              </a:rPr>
              <a:t>- Adaptation on Data Resolution </a:t>
            </a:r>
            <a:endParaRPr lang="en-US" sz="2400" b="1" dirty="0"/>
          </a:p>
        </p:txBody>
      </p:sp>
      <p:sp>
        <p:nvSpPr>
          <p:cNvPr id="7" name="Content Placeholder 4"/>
          <p:cNvSpPr txBox="1">
            <a:spLocks/>
          </p:cNvSpPr>
          <p:nvPr/>
        </p:nvSpPr>
        <p:spPr bwMode="auto">
          <a:xfrm>
            <a:off x="640123" y="5257780"/>
            <a:ext cx="3931877" cy="16459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3" rIns="91369" bIns="45683"/>
          <a:lstStyle>
            <a:lvl1pPr marL="342900" indent="-3429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indent="0">
              <a:spcAft>
                <a:spcPts val="658"/>
              </a:spcAft>
            </a:pPr>
            <a:r>
              <a:rPr lang="en-US" sz="1800" dirty="0" smtClean="0">
                <a:solidFill>
                  <a:srgbClr val="000000"/>
                </a:solidFill>
              </a:rPr>
              <a:t>Application layer adaptation of the spatial resolution of data using user-defined down-sampling based on runtime memory availability.</a:t>
            </a:r>
            <a:endParaRPr lang="en-US" sz="1800" dirty="0">
              <a:solidFill>
                <a:srgbClr val="000000"/>
              </a:solidFill>
            </a:endParaRPr>
          </a:p>
          <a:p>
            <a:pPr>
              <a:spcAft>
                <a:spcPts val="658"/>
              </a:spcAft>
            </a:pPr>
            <a:endParaRPr lang="en-US" sz="1800" dirty="0">
              <a:solidFill>
                <a:srgbClr val="000000"/>
              </a:solidFill>
            </a:endParaRPr>
          </a:p>
        </p:txBody>
      </p:sp>
      <p:pic>
        <p:nvPicPr>
          <p:cNvPr id="1025" name="Picture 1"/>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91489" y="1350842"/>
            <a:ext cx="4937706" cy="3815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ony.K\Downloads\iso_res_samp.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52721" y="3252512"/>
            <a:ext cx="3816912" cy="18223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Tony.K\Downloads\iso_res_full.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074061" y="1508781"/>
            <a:ext cx="3704133" cy="177786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4"/>
          <p:cNvSpPr txBox="1">
            <a:spLocks/>
          </p:cNvSpPr>
          <p:nvPr/>
        </p:nvSpPr>
        <p:spPr bwMode="auto">
          <a:xfrm>
            <a:off x="5120641" y="5166341"/>
            <a:ext cx="3931870" cy="16459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3" rIns="91369" bIns="45683"/>
          <a:lstStyle>
            <a:lvl1pPr marL="342900" indent="-3429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indent="0">
              <a:spcAft>
                <a:spcPts val="658"/>
              </a:spcAft>
            </a:pPr>
            <a:r>
              <a:rPr lang="en-US" sz="1800" dirty="0" smtClean="0">
                <a:solidFill>
                  <a:srgbClr val="000000"/>
                </a:solidFill>
              </a:rPr>
              <a:t>Application layer adaptation of the spatial resolution of the data using entropy based data down-sampling. </a:t>
            </a:r>
          </a:p>
          <a:p>
            <a:pPr marL="0" indent="0">
              <a:spcAft>
                <a:spcPts val="658"/>
              </a:spcAft>
            </a:pPr>
            <a:r>
              <a:rPr lang="en-US" sz="1800" dirty="0" smtClean="0">
                <a:solidFill>
                  <a:srgbClr val="000000"/>
                </a:solidFill>
              </a:rPr>
              <a:t>(Top: full-resolution; Bottom: adaptive resolution)</a:t>
            </a:r>
            <a:endParaRPr lang="en-US" sz="1800" dirty="0">
              <a:solidFill>
                <a:srgbClr val="000000"/>
              </a:solidFill>
            </a:endParaRPr>
          </a:p>
          <a:p>
            <a:pPr>
              <a:spcAft>
                <a:spcPts val="658"/>
              </a:spcAft>
            </a:pPr>
            <a:endParaRPr lang="en-US" sz="1800" dirty="0">
              <a:solidFill>
                <a:srgbClr val="000000"/>
              </a:solidFill>
            </a:endParaRPr>
          </a:p>
        </p:txBody>
      </p:sp>
    </p:spTree>
    <p:extLst>
      <p:ext uri="{BB962C8B-B14F-4D97-AF65-F5344CB8AC3E}">
        <p14:creationId xmlns:p14="http://schemas.microsoft.com/office/powerpoint/2010/main" val="3569925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p:txBody>
          <a:bodyPr/>
          <a:lstStyle/>
          <a:p>
            <a:pPr algn="ctr"/>
            <a:r>
              <a:rPr lang="en-US" sz="2400" b="1" dirty="0" smtClean="0">
                <a:ea typeface="ＭＳ Ｐゴシック" charset="0"/>
              </a:rPr>
              <a:t>Autonomic Cross</a:t>
            </a:r>
            <a:r>
              <a:rPr lang="en-US" sz="2400" b="1" dirty="0">
                <a:ea typeface="ＭＳ Ｐゴシック" charset="0"/>
              </a:rPr>
              <a:t>-Layer </a:t>
            </a:r>
            <a:r>
              <a:rPr lang="en-US" sz="2400" b="1" dirty="0" smtClean="0">
                <a:ea typeface="ＭＳ Ｐゴシック" charset="0"/>
              </a:rPr>
              <a:t>Adaptations – Results</a:t>
            </a:r>
            <a:br>
              <a:rPr lang="en-US" sz="2400" b="1" dirty="0" smtClean="0">
                <a:ea typeface="ＭＳ Ｐゴシック" charset="0"/>
              </a:rPr>
            </a:br>
            <a:r>
              <a:rPr lang="en-US" sz="2400" b="1" dirty="0">
                <a:solidFill>
                  <a:srgbClr val="000000"/>
                </a:solidFill>
                <a:ea typeface="ＭＳ Ｐゴシック" charset="0"/>
              </a:rPr>
              <a:t>- Adaptation on Analytic Placement</a:t>
            </a:r>
            <a:endParaRPr lang="en-US" sz="2400" b="1" dirty="0"/>
          </a:p>
        </p:txBody>
      </p:sp>
      <p:sp>
        <p:nvSpPr>
          <p:cNvPr id="9221" name="Content Placeholder 4"/>
          <p:cNvSpPr txBox="1">
            <a:spLocks/>
          </p:cNvSpPr>
          <p:nvPr/>
        </p:nvSpPr>
        <p:spPr bwMode="auto">
          <a:xfrm>
            <a:off x="365808" y="5303463"/>
            <a:ext cx="4389072" cy="13259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3" rIns="91369" bIns="45683"/>
          <a:lstStyle>
            <a:lvl1pPr marL="342900" indent="-3429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spcAft>
                <a:spcPts val="658"/>
              </a:spcAft>
            </a:pPr>
            <a:r>
              <a:rPr lang="en-US" sz="1600" dirty="0">
                <a:solidFill>
                  <a:srgbClr val="000000"/>
                </a:solidFill>
              </a:rPr>
              <a:t> a. Data transfer </a:t>
            </a:r>
            <a:r>
              <a:rPr lang="en-US" sz="1600" dirty="0" smtClean="0">
                <a:solidFill>
                  <a:srgbClr val="000000"/>
                </a:solidFill>
              </a:rPr>
              <a:t>with</a:t>
            </a:r>
            <a:r>
              <a:rPr lang="en-US" sz="1600" dirty="0">
                <a:solidFill>
                  <a:srgbClr val="000000"/>
                </a:solidFill>
              </a:rPr>
              <a:t>/</a:t>
            </a:r>
            <a:r>
              <a:rPr lang="en-US" sz="1600" dirty="0" smtClean="0">
                <a:solidFill>
                  <a:srgbClr val="000000"/>
                </a:solidFill>
              </a:rPr>
              <a:t>without </a:t>
            </a:r>
            <a:r>
              <a:rPr lang="en-US" sz="1600" dirty="0">
                <a:solidFill>
                  <a:srgbClr val="000000"/>
                </a:solidFill>
              </a:rPr>
              <a:t>middleware adaptation at different scales</a:t>
            </a:r>
          </a:p>
          <a:p>
            <a:pPr>
              <a:spcAft>
                <a:spcPts val="658"/>
              </a:spcAft>
            </a:pPr>
            <a:r>
              <a:rPr lang="en-US" sz="1600" dirty="0">
                <a:solidFill>
                  <a:srgbClr val="000000"/>
                </a:solidFill>
              </a:rPr>
              <a:t>Adapt the placement on-the-fly, utilizing the flexibility of in-situ (less data movement).</a:t>
            </a:r>
          </a:p>
          <a:p>
            <a:pPr>
              <a:spcAft>
                <a:spcPts val="658"/>
              </a:spcAft>
            </a:pPr>
            <a:endParaRPr lang="en-US" sz="1600" dirty="0">
              <a:solidFill>
                <a:srgbClr val="000000"/>
              </a:solidFill>
            </a:endParaRPr>
          </a:p>
        </p:txBody>
      </p:sp>
      <p:sp>
        <p:nvSpPr>
          <p:cNvPr id="9222" name="Content Placeholder 4"/>
          <p:cNvSpPr txBox="1">
            <a:spLocks/>
          </p:cNvSpPr>
          <p:nvPr/>
        </p:nvSpPr>
        <p:spPr bwMode="auto">
          <a:xfrm>
            <a:off x="4754884" y="5313363"/>
            <a:ext cx="4297683" cy="1498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3" rIns="91369" bIns="45683"/>
          <a:lstStyle>
            <a:lvl1pPr marL="342900" indent="-3429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spcAft>
                <a:spcPts val="658"/>
              </a:spcAft>
            </a:pPr>
            <a:r>
              <a:rPr lang="en-US" sz="1600" dirty="0">
                <a:solidFill>
                  <a:srgbClr val="000000"/>
                </a:solidFill>
              </a:rPr>
              <a:t> b. Comparison of cumulative end-to-end execution time </a:t>
            </a:r>
            <a:r>
              <a:rPr lang="en-US" sz="1600" dirty="0" smtClean="0">
                <a:solidFill>
                  <a:srgbClr val="000000"/>
                </a:solidFill>
              </a:rPr>
              <a:t>between </a:t>
            </a:r>
            <a:r>
              <a:rPr lang="en-US" sz="1600" dirty="0">
                <a:solidFill>
                  <a:srgbClr val="000000"/>
                </a:solidFill>
              </a:rPr>
              <a:t>static placement (in-situ/in-transit) and adaptive placement. End-to-end </a:t>
            </a:r>
            <a:r>
              <a:rPr lang="en-US" sz="1600" dirty="0" smtClean="0">
                <a:solidFill>
                  <a:srgbClr val="000000"/>
                </a:solidFill>
              </a:rPr>
              <a:t>overhead includes </a:t>
            </a:r>
            <a:r>
              <a:rPr lang="en-US" sz="1600" dirty="0">
                <a:solidFill>
                  <a:srgbClr val="000000"/>
                </a:solidFill>
              </a:rPr>
              <a:t>data processing time, data transfer time, and other system overhead.</a:t>
            </a:r>
          </a:p>
        </p:txBody>
      </p:sp>
      <p:pic>
        <p:nvPicPr>
          <p:cNvPr id="3" name="Picture 2" descr="placement_adapt_1.eps"/>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112889" y="987778"/>
            <a:ext cx="4572000" cy="4854222"/>
          </a:xfrm>
          <a:prstGeom prst="rect">
            <a:avLst/>
          </a:prstGeom>
        </p:spPr>
      </p:pic>
      <p:pic>
        <p:nvPicPr>
          <p:cNvPr id="2050" name="Picture 2" descr="C:\Users\Tony.K\AppData\Roaming\Tencent\Users\81243179\QQ\WinTemp\RichOle\W$4W2MS9KU275DTW%G2ICH5.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26201" y="1632556"/>
            <a:ext cx="4526310" cy="353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981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p:txBody>
          <a:bodyPr/>
          <a:lstStyle/>
          <a:p>
            <a:pPr algn="ctr"/>
            <a:r>
              <a:rPr lang="en-US" sz="2400" b="1" dirty="0">
                <a:solidFill>
                  <a:srgbClr val="000000"/>
                </a:solidFill>
                <a:ea typeface="ＭＳ Ｐゴシック" charset="0"/>
              </a:rPr>
              <a:t>Autonomic Cross-Layer Adaptations – Results </a:t>
            </a:r>
            <a:r>
              <a:rPr lang="en-US" sz="2400" b="1" dirty="0" smtClean="0">
                <a:solidFill>
                  <a:srgbClr val="000000"/>
                </a:solidFill>
                <a:ea typeface="ＭＳ Ｐゴシック" charset="0"/>
              </a:rPr>
              <a:t/>
            </a:r>
            <a:br>
              <a:rPr lang="en-US" sz="2400" b="1" dirty="0" smtClean="0">
                <a:solidFill>
                  <a:srgbClr val="000000"/>
                </a:solidFill>
                <a:ea typeface="ＭＳ Ｐゴシック" charset="0"/>
              </a:rPr>
            </a:br>
            <a:r>
              <a:rPr lang="en-US" sz="2400" b="1" dirty="0" smtClean="0">
                <a:solidFill>
                  <a:srgbClr val="000000"/>
                </a:solidFill>
                <a:ea typeface="ＭＳ Ｐゴシック" charset="0"/>
              </a:rPr>
              <a:t>- Adaptation on Analytic Placement</a:t>
            </a:r>
            <a:endParaRPr lang="en-US" sz="2400" b="1" dirty="0"/>
          </a:p>
        </p:txBody>
      </p:sp>
      <p:pic>
        <p:nvPicPr>
          <p:cNvPr id="3" name="Picture 2" descr="placement_adapt_1.eps"/>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2" y="945447"/>
            <a:ext cx="4586113" cy="5037666"/>
          </a:xfrm>
          <a:prstGeom prst="rect">
            <a:avLst/>
          </a:prstGeom>
        </p:spPr>
      </p:pic>
      <p:sp>
        <p:nvSpPr>
          <p:cNvPr id="7" name="Content Placeholder 4"/>
          <p:cNvSpPr txBox="1">
            <a:spLocks/>
          </p:cNvSpPr>
          <p:nvPr/>
        </p:nvSpPr>
        <p:spPr bwMode="auto">
          <a:xfrm>
            <a:off x="363415" y="5404280"/>
            <a:ext cx="8506222" cy="1256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3" rIns="91369" bIns="45683"/>
          <a:lstStyle>
            <a:lvl1pPr marL="342900" indent="-3429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indent="0">
              <a:spcAft>
                <a:spcPts val="658"/>
              </a:spcAft>
            </a:pPr>
            <a:r>
              <a:rPr lang="en-US" sz="1800" dirty="0">
                <a:solidFill>
                  <a:srgbClr val="000000"/>
                </a:solidFill>
              </a:rPr>
              <a:t>Amount of data transfer using static </a:t>
            </a:r>
            <a:r>
              <a:rPr lang="en-US" sz="1800" dirty="0" smtClean="0">
                <a:solidFill>
                  <a:srgbClr val="000000"/>
                </a:solidFill>
              </a:rPr>
              <a:t>analytic placement</a:t>
            </a:r>
            <a:r>
              <a:rPr lang="en-US" sz="1800" dirty="0">
                <a:solidFill>
                  <a:srgbClr val="000000"/>
                </a:solidFill>
              </a:rPr>
              <a:t>, adaptive </a:t>
            </a:r>
            <a:r>
              <a:rPr lang="en-US" sz="1800" dirty="0" smtClean="0">
                <a:solidFill>
                  <a:srgbClr val="000000"/>
                </a:solidFill>
              </a:rPr>
              <a:t>analytic placement </a:t>
            </a:r>
            <a:r>
              <a:rPr lang="en-US" sz="1800" dirty="0">
                <a:solidFill>
                  <a:srgbClr val="000000"/>
                </a:solidFill>
              </a:rPr>
              <a:t>and combined adaption (adaptive data resolution + adaptive placement</a:t>
            </a:r>
            <a:r>
              <a:rPr lang="en-US" sz="1800" dirty="0" smtClean="0">
                <a:solidFill>
                  <a:srgbClr val="000000"/>
                </a:solidFill>
              </a:rPr>
              <a:t>). Left: comparison between static placement and adaptive placement; right: comparison between adaptive placement and combined adaptation.</a:t>
            </a:r>
            <a:endParaRPr lang="en-US" sz="1800" dirty="0">
              <a:solidFill>
                <a:srgbClr val="000000"/>
              </a:solidFill>
            </a:endParaRPr>
          </a:p>
          <a:p>
            <a:pPr>
              <a:spcAft>
                <a:spcPts val="658"/>
              </a:spcAft>
            </a:pPr>
            <a:endParaRPr lang="en-US" sz="1800" dirty="0">
              <a:solidFill>
                <a:srgbClr val="000000"/>
              </a:solidFill>
            </a:endParaRPr>
          </a:p>
        </p:txBody>
      </p:sp>
      <p:pic>
        <p:nvPicPr>
          <p:cNvPr id="8" name="Picture 2" descr="C:\Users\Tony.K\AppData\Roaming\Tencent\Users\81243179\QQ\WinTemp\RichOle\$8G6FIL1S@_%]3OQA@}$_LW.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63443" y="1687054"/>
            <a:ext cx="4206194" cy="3524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627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p:txBody>
          <a:bodyPr/>
          <a:lstStyle/>
          <a:p>
            <a:pPr algn="ctr"/>
            <a:r>
              <a:rPr lang="en-US" sz="2400" b="1" dirty="0">
                <a:ea typeface="ＭＳ Ｐゴシック" charset="0"/>
              </a:rPr>
              <a:t>Autonomic Cross-Layer </a:t>
            </a:r>
            <a:r>
              <a:rPr lang="en-US" sz="2400" b="1" dirty="0" smtClean="0">
                <a:ea typeface="ＭＳ Ｐゴシック" charset="0"/>
              </a:rPr>
              <a:t>Adaptations – Results</a:t>
            </a:r>
            <a:br>
              <a:rPr lang="en-US" sz="2400" b="1" dirty="0" smtClean="0">
                <a:ea typeface="ＭＳ Ｐゴシック" charset="0"/>
              </a:rPr>
            </a:br>
            <a:r>
              <a:rPr lang="en-US" sz="2400" b="1" dirty="0">
                <a:solidFill>
                  <a:srgbClr val="000000"/>
                </a:solidFill>
                <a:ea typeface="ＭＳ Ｐゴシック" charset="0"/>
              </a:rPr>
              <a:t>- </a:t>
            </a:r>
            <a:r>
              <a:rPr lang="en-US" sz="2400" b="1" dirty="0" smtClean="0">
                <a:solidFill>
                  <a:srgbClr val="000000"/>
                </a:solidFill>
                <a:ea typeface="ＭＳ Ｐゴシック" charset="0"/>
              </a:rPr>
              <a:t>Combined Adaptation</a:t>
            </a:r>
            <a:endParaRPr lang="en-US" sz="2400" b="1" dirty="0"/>
          </a:p>
        </p:txBody>
      </p:sp>
      <p:sp>
        <p:nvSpPr>
          <p:cNvPr id="9221" name="Content Placeholder 4"/>
          <p:cNvSpPr txBox="1">
            <a:spLocks/>
          </p:cNvSpPr>
          <p:nvPr/>
        </p:nvSpPr>
        <p:spPr bwMode="auto">
          <a:xfrm>
            <a:off x="445522" y="5077254"/>
            <a:ext cx="4297633" cy="15973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3" rIns="91369" bIns="45683"/>
          <a:lstStyle>
            <a:lvl1pPr marL="342900" indent="-3429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spcAft>
                <a:spcPts val="658"/>
              </a:spcAft>
            </a:pPr>
            <a:r>
              <a:rPr lang="en-US" sz="1800" dirty="0">
                <a:solidFill>
                  <a:srgbClr val="000000"/>
                </a:solidFill>
              </a:rPr>
              <a:t> a. Data transfer comparison between performing adaptive placement and performing combined cross-layer adaption (adaptive data resolution + adaptive placement)</a:t>
            </a:r>
          </a:p>
          <a:p>
            <a:pPr>
              <a:spcAft>
                <a:spcPts val="658"/>
              </a:spcAft>
            </a:pPr>
            <a:endParaRPr lang="en-US" sz="1800" dirty="0">
              <a:solidFill>
                <a:srgbClr val="000000"/>
              </a:solidFill>
            </a:endParaRPr>
          </a:p>
        </p:txBody>
      </p:sp>
      <p:sp>
        <p:nvSpPr>
          <p:cNvPr id="9222" name="Content Placeholder 4"/>
          <p:cNvSpPr txBox="1">
            <a:spLocks/>
          </p:cNvSpPr>
          <p:nvPr/>
        </p:nvSpPr>
        <p:spPr bwMode="auto">
          <a:xfrm>
            <a:off x="4937756" y="5074215"/>
            <a:ext cx="4206244" cy="1498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3" rIns="91369" bIns="45683"/>
          <a:lstStyle>
            <a:lvl1pPr marL="342900" indent="-3429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spcAft>
                <a:spcPts val="658"/>
              </a:spcAft>
            </a:pPr>
            <a:r>
              <a:rPr lang="en-US" sz="1800" dirty="0">
                <a:solidFill>
                  <a:srgbClr val="000000"/>
                </a:solidFill>
              </a:rPr>
              <a:t> b. Comparison of cumulative end-to-end execution time between adaptive placement and combined cross-layer adaption (adaptive data resolution + adaptive placement).  </a:t>
            </a:r>
          </a:p>
        </p:txBody>
      </p:sp>
      <p:pic>
        <p:nvPicPr>
          <p:cNvPr id="3073" name="Picture 1" descr="C:\Users\Tony.K\AppData\Roaming\Tencent\Users\81243179\QQ\WinTemp\RichOle\RPRK98ZGP@{AHJT6NM]`02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0" y="1549941"/>
            <a:ext cx="4383362" cy="354443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Tony.K\AppData\Roaming\Tencent\Users\81243179\QQ\WinTemp\RichOle\$8G6FIL1S@_%]3OQA@}$_LW.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1490" y="1549934"/>
            <a:ext cx="4206194" cy="3524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158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Title 3"/>
          <p:cNvSpPr>
            <a:spLocks noGrp="1"/>
          </p:cNvSpPr>
          <p:nvPr>
            <p:ph type="title"/>
          </p:nvPr>
        </p:nvSpPr>
        <p:spPr/>
        <p:txBody>
          <a:bodyPr/>
          <a:lstStyle/>
          <a:p>
            <a:r>
              <a:rPr lang="en-US" sz="2900" b="1">
                <a:latin typeface="Calibri" charset="0"/>
                <a:ea typeface="ＭＳ Ｐゴシック" charset="0"/>
                <a:cs typeface="Calibri" charset="0"/>
              </a:rPr>
              <a:t>Motivation I</a:t>
            </a:r>
            <a:endParaRPr lang="en-US" sz="2900">
              <a:latin typeface="Arial" charset="0"/>
              <a:ea typeface="ＭＳ Ｐゴシック" charset="0"/>
            </a:endParaRPr>
          </a:p>
        </p:txBody>
      </p:sp>
      <p:sp>
        <p:nvSpPr>
          <p:cNvPr id="6147" name="Content Placeholder 4"/>
          <p:cNvSpPr>
            <a:spLocks noGrp="1"/>
          </p:cNvSpPr>
          <p:nvPr>
            <p:ph idx="1"/>
          </p:nvPr>
        </p:nvSpPr>
        <p:spPr>
          <a:xfrm>
            <a:off x="286560" y="1286055"/>
            <a:ext cx="8570880" cy="2515944"/>
          </a:xfrm>
        </p:spPr>
        <p:txBody>
          <a:bodyPr/>
          <a:lstStyle/>
          <a:p>
            <a:pPr marL="0" indent="0" defTabSz="912973">
              <a:buClr>
                <a:srgbClr val="808080"/>
              </a:buClr>
              <a:buSzPct val="75000"/>
            </a:pPr>
            <a:r>
              <a:rPr lang="en-US">
                <a:solidFill>
                  <a:schemeClr val="tx1"/>
                </a:solidFill>
                <a:latin typeface="Calibri" charset="0"/>
                <a:ea typeface="ＭＳ Ｐゴシック" charset="0"/>
                <a:cs typeface="Calibri" charset="0"/>
              </a:rPr>
              <a:t>Advanced coupled simulation workflows running at exascale generate large amounts of data that must be managed and analyzed to get insights. </a:t>
            </a:r>
          </a:p>
          <a:p>
            <a:pPr marL="362885" lvl="1" indent="0" defTabSz="912973">
              <a:buClr>
                <a:srgbClr val="808080"/>
              </a:buClr>
              <a:buSzPct val="75000"/>
            </a:pPr>
            <a:r>
              <a:rPr lang="en-US">
                <a:solidFill>
                  <a:schemeClr val="tx1"/>
                </a:solidFill>
                <a:latin typeface="Calibri" charset="0"/>
                <a:ea typeface="ＭＳ Ｐゴシック" charset="0"/>
                <a:cs typeface="Calibri" charset="0"/>
              </a:rPr>
              <a:t>-- Data costs (performance, energy) are dominating </a:t>
            </a:r>
          </a:p>
          <a:p>
            <a:pPr marL="362885" lvl="1" indent="0" defTabSz="912973">
              <a:buClr>
                <a:srgbClr val="808080"/>
              </a:buClr>
              <a:buSzPct val="75000"/>
            </a:pPr>
            <a:r>
              <a:rPr lang="en-US">
                <a:solidFill>
                  <a:schemeClr val="tx1"/>
                </a:solidFill>
                <a:latin typeface="Calibri" charset="0"/>
                <a:ea typeface="ＭＳ Ｐゴシック" charset="0"/>
                <a:cs typeface="Calibri" charset="0"/>
              </a:rPr>
              <a:t>-- Data has to be translated to insights quickly</a:t>
            </a:r>
          </a:p>
          <a:p>
            <a:pPr marL="0" indent="0" defTabSz="912973">
              <a:buClr>
                <a:srgbClr val="808080"/>
              </a:buClr>
              <a:buSzPct val="75000"/>
            </a:pPr>
            <a:r>
              <a:rPr lang="en-US">
                <a:solidFill>
                  <a:schemeClr val="tx1"/>
                </a:solidFill>
                <a:latin typeface="Calibri" charset="0"/>
                <a:ea typeface="ＭＳ Ｐゴシック" charset="0"/>
                <a:cs typeface="Calibri" charset="0"/>
              </a:rPr>
              <a:t>Online data analysis approaches instead of traditional post-processing</a:t>
            </a:r>
          </a:p>
          <a:p>
            <a:pPr marL="362885" lvl="1" indent="0" defTabSz="912973">
              <a:buClr>
                <a:srgbClr val="808080"/>
              </a:buClr>
              <a:buSzPct val="75000"/>
            </a:pPr>
            <a:r>
              <a:rPr lang="en-US">
                <a:solidFill>
                  <a:schemeClr val="tx1"/>
                </a:solidFill>
                <a:latin typeface="Calibri" charset="0"/>
                <a:ea typeface="ＭＳ Ｐゴシック" charset="0"/>
                <a:cs typeface="Calibri" charset="0"/>
              </a:rPr>
              <a:t>In-situ data processing / In-transit data processing / Combined Method</a:t>
            </a:r>
          </a:p>
          <a:p>
            <a:pPr marL="362885" lvl="1" indent="0" defTabSz="912973">
              <a:buClr>
                <a:srgbClr val="808080"/>
              </a:buClr>
              <a:buSzPct val="75000"/>
            </a:pPr>
            <a:r>
              <a:rPr lang="en-US">
                <a:solidFill>
                  <a:srgbClr val="000000"/>
                </a:solidFill>
                <a:latin typeface="Calibri" charset="0"/>
                <a:ea typeface="ＭＳ Ｐゴシック" charset="0"/>
                <a:cs typeface="Calibri" charset="0"/>
              </a:rPr>
              <a:t>			</a:t>
            </a:r>
            <a:endParaRPr lang="en-US" sz="2200">
              <a:latin typeface="Calibri" charset="0"/>
              <a:ea typeface="ＭＳ Ｐゴシック" charset="0"/>
              <a:cs typeface="Calibri" charset="0"/>
              <a:sym typeface="Wingdings" charset="0"/>
            </a:endParaRPr>
          </a:p>
        </p:txBody>
      </p:sp>
      <p:pic>
        <p:nvPicPr>
          <p:cNvPr id="5124" name="Picture 4" descr="E:\TASSL\HPDC13\presentation\workflow.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16000" y="3774637"/>
            <a:ext cx="6791040" cy="262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txBox="1">
            <a:spLocks/>
          </p:cNvSpPr>
          <p:nvPr/>
        </p:nvSpPr>
        <p:spPr bwMode="auto">
          <a:xfrm>
            <a:off x="563040" y="6436036"/>
            <a:ext cx="8156160" cy="311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lvl1pPr marL="342900" indent="-342900" algn="l" defTabSz="457200" rtl="0" eaLnBrk="0" fontAlgn="base" hangingPunct="0">
              <a:spcBef>
                <a:spcPct val="0"/>
              </a:spcBef>
              <a:spcAft>
                <a:spcPts val="725"/>
              </a:spcAft>
              <a:buClr>
                <a:srgbClr val="000000"/>
              </a:buClr>
              <a:buSzPct val="100000"/>
              <a:buFont typeface="Times New Roman" pitchFamily="16" charset="0"/>
              <a:defRPr sz="3200">
                <a:solidFill>
                  <a:srgbClr val="5F5F5F"/>
                </a:solidFill>
                <a:latin typeface="+mn-lt"/>
                <a:ea typeface="+mn-ea"/>
                <a:cs typeface="+mn-cs"/>
              </a:defRPr>
            </a:lvl1pPr>
            <a:lvl2pPr marL="742950" indent="-285750" algn="l" defTabSz="457200" rtl="0" eaLnBrk="0" fontAlgn="base" hangingPunct="0">
              <a:spcBef>
                <a:spcPct val="0"/>
              </a:spcBef>
              <a:spcAft>
                <a:spcPts val="725"/>
              </a:spcAft>
              <a:buClr>
                <a:srgbClr val="000000"/>
              </a:buClr>
              <a:buSzPct val="100000"/>
              <a:buFont typeface="Times New Roman" pitchFamily="16" charset="0"/>
              <a:defRPr sz="2800">
                <a:solidFill>
                  <a:srgbClr val="5F5F5F"/>
                </a:solidFill>
                <a:latin typeface="+mn-lt"/>
                <a:ea typeface="+mn-ea"/>
              </a:defRPr>
            </a:lvl2pPr>
            <a:lvl3pPr marL="1143000" indent="-228600" algn="l" defTabSz="457200" rtl="0" eaLnBrk="0" fontAlgn="base" hangingPunct="0">
              <a:spcBef>
                <a:spcPct val="0"/>
              </a:spcBef>
              <a:spcAft>
                <a:spcPts val="575"/>
              </a:spcAft>
              <a:buClr>
                <a:srgbClr val="000000"/>
              </a:buClr>
              <a:buSzPct val="100000"/>
              <a:buFont typeface="Times New Roman" pitchFamily="16" charset="0"/>
              <a:defRPr sz="2400">
                <a:solidFill>
                  <a:srgbClr val="5F5F5F"/>
                </a:solidFill>
                <a:latin typeface="+mn-lt"/>
                <a:ea typeface="+mn-ea"/>
              </a:defRPr>
            </a:lvl3pPr>
            <a:lvl4pPr marL="1600200" indent="-228600" algn="l" defTabSz="457200" rtl="0" eaLnBrk="0" fontAlgn="base" hangingPunct="0">
              <a:spcBef>
                <a:spcPts val="375"/>
              </a:spcBef>
              <a:spcAft>
                <a:spcPct val="0"/>
              </a:spcAft>
              <a:buClr>
                <a:srgbClr val="000000"/>
              </a:buClr>
              <a:buSzPct val="100000"/>
              <a:buFont typeface="Times New Roman" pitchFamily="16" charset="0"/>
              <a:defRPr sz="1500">
                <a:solidFill>
                  <a:srgbClr val="5F5F5F"/>
                </a:solidFill>
                <a:latin typeface="+mn-lt"/>
                <a:ea typeface="+mn-ea"/>
              </a:defRPr>
            </a:lvl4pPr>
            <a:lvl5pPr marL="2057400" indent="-228600" algn="l" defTabSz="457200" rtl="0" eaLnBrk="0" fontAlgn="base" hangingPunct="0">
              <a:spcBef>
                <a:spcPts val="375"/>
              </a:spcBef>
              <a:spcAft>
                <a:spcPct val="0"/>
              </a:spcAft>
              <a:buClr>
                <a:srgbClr val="000000"/>
              </a:buClr>
              <a:buSzPct val="100000"/>
              <a:buFont typeface="Times New Roman" pitchFamily="16" charset="0"/>
              <a:defRPr sz="1500">
                <a:solidFill>
                  <a:srgbClr val="5F5F5F"/>
                </a:solidFill>
                <a:latin typeface="+mn-lt"/>
                <a:ea typeface="+mn-ea"/>
              </a:defRPr>
            </a:lvl5pPr>
            <a:lvl6pPr marL="2514600" indent="-228600" algn="l" defTabSz="457200" rtl="0" eaLnBrk="0" fontAlgn="base" hangingPunct="0">
              <a:spcBef>
                <a:spcPts val="375"/>
              </a:spcBef>
              <a:spcAft>
                <a:spcPct val="0"/>
              </a:spcAft>
              <a:buClr>
                <a:srgbClr val="000000"/>
              </a:buClr>
              <a:buSzPct val="100000"/>
              <a:buFont typeface="Times New Roman" pitchFamily="16" charset="0"/>
              <a:defRPr sz="1500">
                <a:solidFill>
                  <a:srgbClr val="5F5F5F"/>
                </a:solidFill>
                <a:latin typeface="+mn-lt"/>
                <a:ea typeface="+mn-ea"/>
              </a:defRPr>
            </a:lvl6pPr>
            <a:lvl7pPr marL="2971800" indent="-228600" algn="l" defTabSz="457200" rtl="0" eaLnBrk="0" fontAlgn="base" hangingPunct="0">
              <a:spcBef>
                <a:spcPts val="375"/>
              </a:spcBef>
              <a:spcAft>
                <a:spcPct val="0"/>
              </a:spcAft>
              <a:buClr>
                <a:srgbClr val="000000"/>
              </a:buClr>
              <a:buSzPct val="100000"/>
              <a:buFont typeface="Times New Roman" pitchFamily="16" charset="0"/>
              <a:defRPr sz="1500">
                <a:solidFill>
                  <a:srgbClr val="5F5F5F"/>
                </a:solidFill>
                <a:latin typeface="+mn-lt"/>
                <a:ea typeface="+mn-ea"/>
              </a:defRPr>
            </a:lvl7pPr>
            <a:lvl8pPr marL="3429000" indent="-228600" algn="l" defTabSz="457200" rtl="0" eaLnBrk="0" fontAlgn="base" hangingPunct="0">
              <a:spcBef>
                <a:spcPts val="375"/>
              </a:spcBef>
              <a:spcAft>
                <a:spcPct val="0"/>
              </a:spcAft>
              <a:buClr>
                <a:srgbClr val="000000"/>
              </a:buClr>
              <a:buSzPct val="100000"/>
              <a:buFont typeface="Times New Roman" pitchFamily="16" charset="0"/>
              <a:defRPr sz="1500">
                <a:solidFill>
                  <a:srgbClr val="5F5F5F"/>
                </a:solidFill>
                <a:latin typeface="+mn-lt"/>
                <a:ea typeface="+mn-ea"/>
              </a:defRPr>
            </a:lvl8pPr>
            <a:lvl9pPr marL="3886200" indent="-228600" algn="l" defTabSz="457200" rtl="0" eaLnBrk="0" fontAlgn="base" hangingPunct="0">
              <a:spcBef>
                <a:spcPts val="375"/>
              </a:spcBef>
              <a:spcAft>
                <a:spcPct val="0"/>
              </a:spcAft>
              <a:buClr>
                <a:srgbClr val="000000"/>
              </a:buClr>
              <a:buSzPct val="100000"/>
              <a:buFont typeface="Times New Roman" pitchFamily="16" charset="0"/>
              <a:defRPr sz="1500">
                <a:solidFill>
                  <a:srgbClr val="5F5F5F"/>
                </a:solidFill>
                <a:latin typeface="+mn-lt"/>
                <a:ea typeface="+mn-ea"/>
              </a:defRPr>
            </a:lvl9pPr>
          </a:lstStyle>
          <a:p>
            <a:pPr marL="0" indent="0" defTabSz="914116">
              <a:spcBef>
                <a:spcPct val="20000"/>
              </a:spcBef>
              <a:buClr>
                <a:srgbClr val="808080"/>
              </a:buClr>
              <a:buSzPct val="75000"/>
              <a:defRPr/>
            </a:pPr>
            <a:r>
              <a:rPr lang="en-US" sz="1800" b="1" kern="0" dirty="0">
                <a:solidFill>
                  <a:srgbClr val="FF0000"/>
                </a:solidFill>
                <a:latin typeface="Calibri" pitchFamily="34" charset="0"/>
                <a:cs typeface="Calibri" pitchFamily="34" charset="0"/>
                <a:sym typeface="Wingdings" charset="2"/>
              </a:rPr>
              <a:t>Targeting at static simulation workflows: static data size/data distribution, e.g. S3D</a:t>
            </a:r>
          </a:p>
        </p:txBody>
      </p:sp>
    </p:spTree>
    <p:extLst>
      <p:ext uri="{BB962C8B-B14F-4D97-AF65-F5344CB8AC3E}">
        <p14:creationId xmlns:p14="http://schemas.microsoft.com/office/powerpoint/2010/main" val="41505396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3"/>
          <p:cNvSpPr>
            <a:spLocks noGrp="1"/>
          </p:cNvSpPr>
          <p:nvPr>
            <p:ph type="title"/>
          </p:nvPr>
        </p:nvSpPr>
        <p:spPr/>
        <p:txBody>
          <a:bodyPr/>
          <a:lstStyle/>
          <a:p>
            <a:r>
              <a:rPr lang="en-US" sz="2900" b="1">
                <a:latin typeface="Calibri" charset="0"/>
                <a:ea typeface="ＭＳ Ｐゴシック" charset="0"/>
                <a:cs typeface="Calibri" charset="0"/>
              </a:rPr>
              <a:t>Motivation II</a:t>
            </a:r>
          </a:p>
        </p:txBody>
      </p:sp>
      <p:sp>
        <p:nvSpPr>
          <p:cNvPr id="22532" name="Text Box 2"/>
          <p:cNvSpPr txBox="1">
            <a:spLocks noChangeArrowheads="1"/>
          </p:cNvSpPr>
          <p:nvPr/>
        </p:nvSpPr>
        <p:spPr bwMode="auto">
          <a:xfrm>
            <a:off x="286560" y="1493437"/>
            <a:ext cx="3801600" cy="497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36" tIns="45718" rIns="91436" bIns="45718"/>
          <a:lstStyle>
            <a:lvl1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cs typeface="ＭＳ Ｐゴシック" charset="0"/>
              </a:defRPr>
            </a:lvl1pPr>
            <a:lvl2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2pPr>
            <a:lvl3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3pPr>
            <a:lvl4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4pPr>
            <a:lvl5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9pPr>
          </a:lstStyle>
          <a:p>
            <a:pPr>
              <a:spcAft>
                <a:spcPts val="601"/>
              </a:spcAft>
            </a:pPr>
            <a:r>
              <a:rPr lang="en-US">
                <a:solidFill>
                  <a:schemeClr val="tx1"/>
                </a:solidFill>
                <a:latin typeface="Calibri" charset="0"/>
                <a:cs typeface="Calibri" charset="0"/>
              </a:rPr>
              <a:t>Coupled simulation-analytics workflow based on dynamic formulations such as Adaptive Mesh Refinement (AMR) running at extreme scales present new challenges for in-situ/in-transit data management </a:t>
            </a:r>
          </a:p>
          <a:p>
            <a:pPr>
              <a:spcAft>
                <a:spcPts val="601"/>
              </a:spcAft>
              <a:buFont typeface="Arial" charset="0"/>
              <a:buChar char="•"/>
            </a:pPr>
            <a:r>
              <a:rPr lang="en-US" sz="1800">
                <a:solidFill>
                  <a:schemeClr val="tx1"/>
                </a:solidFill>
                <a:latin typeface="Calibri" charset="0"/>
                <a:cs typeface="Calibri" charset="0"/>
              </a:rPr>
              <a:t>Large and dynamically changing volume of data</a:t>
            </a:r>
          </a:p>
          <a:p>
            <a:pPr>
              <a:spcAft>
                <a:spcPts val="601"/>
              </a:spcAft>
              <a:buFont typeface="Arial" charset="0"/>
              <a:buChar char="•"/>
            </a:pPr>
            <a:r>
              <a:rPr lang="en-US" sz="1800">
                <a:solidFill>
                  <a:schemeClr val="tx1"/>
                </a:solidFill>
                <a:latin typeface="Calibri" charset="0"/>
                <a:cs typeface="Calibri" charset="0"/>
              </a:rPr>
              <a:t>Dynamic imbalanced data distribution </a:t>
            </a:r>
          </a:p>
          <a:p>
            <a:pPr>
              <a:spcAft>
                <a:spcPts val="601"/>
              </a:spcAft>
              <a:buFont typeface="Arial" charset="0"/>
              <a:buChar char="•"/>
            </a:pPr>
            <a:r>
              <a:rPr lang="en-US" sz="1800">
                <a:solidFill>
                  <a:schemeClr val="tx1"/>
                </a:solidFill>
                <a:latin typeface="Calibri" charset="0"/>
                <a:cs typeface="Calibri" charset="0"/>
              </a:rPr>
              <a:t>Heterogeneous resource (memory, CPU, etc.) requirements</a:t>
            </a:r>
            <a:endParaRPr lang="en-US" sz="1800" i="1">
              <a:solidFill>
                <a:schemeClr val="tx1"/>
              </a:solidFill>
              <a:latin typeface="Calibri" charset="0"/>
              <a:cs typeface="Calibri" charset="0"/>
            </a:endParaRPr>
          </a:p>
          <a:p>
            <a:pPr>
              <a:spcAft>
                <a:spcPts val="601"/>
              </a:spcAft>
              <a:buFont typeface="Times New Roman" charset="0"/>
              <a:buAutoNum type="alphaLcPeriod"/>
            </a:pPr>
            <a:endParaRPr lang="en-US" sz="2500">
              <a:solidFill>
                <a:schemeClr val="tx1"/>
              </a:solidFill>
              <a:latin typeface="Calibri" charset="0"/>
              <a:cs typeface="Calibri" charset="0"/>
            </a:endParaRPr>
          </a:p>
          <a:p>
            <a:pPr>
              <a:spcAft>
                <a:spcPts val="601"/>
              </a:spcAft>
            </a:pPr>
            <a:endParaRPr lang="en-US" sz="2500">
              <a:solidFill>
                <a:schemeClr val="tx1"/>
              </a:solidFill>
              <a:latin typeface="Calibri" charset="0"/>
              <a:cs typeface="Calibri" charset="0"/>
            </a:endParaRPr>
          </a:p>
          <a:p>
            <a:pPr>
              <a:lnSpc>
                <a:spcPct val="100000"/>
              </a:lnSpc>
              <a:spcBef>
                <a:spcPct val="20000"/>
              </a:spcBef>
              <a:buClr>
                <a:srgbClr val="808080"/>
              </a:buClr>
              <a:buSzPct val="75000"/>
            </a:pPr>
            <a:r>
              <a:rPr lang="en-US" sz="1800">
                <a:solidFill>
                  <a:schemeClr val="tx1"/>
                </a:solidFill>
                <a:latin typeface="Calibri" charset="0"/>
                <a:cs typeface="Calibri" charset="0"/>
              </a:rPr>
              <a:t>   </a:t>
            </a:r>
            <a:endParaRPr lang="en-US" sz="1800" i="1">
              <a:solidFill>
                <a:schemeClr val="tx1"/>
              </a:solidFill>
              <a:latin typeface="Calibri" charset="0"/>
              <a:cs typeface="Calibri" charset="0"/>
            </a:endParaRPr>
          </a:p>
        </p:txBody>
      </p:sp>
      <p:pic>
        <p:nvPicPr>
          <p:cNvPr id="6148"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57281" y="1147801"/>
            <a:ext cx="4811040" cy="402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2"/>
          <p:cNvSpPr txBox="1">
            <a:spLocks noChangeArrowheads="1"/>
          </p:cNvSpPr>
          <p:nvPr/>
        </p:nvSpPr>
        <p:spPr bwMode="auto">
          <a:xfrm>
            <a:off x="4157281" y="5173024"/>
            <a:ext cx="4811040" cy="13278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lstStyle>
            <a:lvl1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cs typeface="ＭＳ Ｐゴシック" charset="0"/>
              </a:defRPr>
            </a:lvl1pPr>
            <a:lvl2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2pPr>
            <a:lvl3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3pPr>
            <a:lvl4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4pPr>
            <a:lvl5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9pPr>
          </a:lstStyle>
          <a:p>
            <a:pPr>
              <a:spcAft>
                <a:spcPts val="601"/>
              </a:spcAft>
            </a:pPr>
            <a:r>
              <a:rPr lang="en-US" sz="1800" b="1" i="1">
                <a:solidFill>
                  <a:schemeClr val="tx1"/>
                </a:solidFill>
                <a:latin typeface="Calibri" charset="0"/>
                <a:cs typeface="Calibri" charset="0"/>
              </a:rPr>
              <a:t>Distribution of peak memory consumption for a 3D AMR-based Polytropic Gas simulation using the Chombo library. Overall 4K CPU cores over 50 time steps.</a:t>
            </a:r>
          </a:p>
        </p:txBody>
      </p:sp>
    </p:spTree>
    <p:extLst>
      <p:ext uri="{BB962C8B-B14F-4D97-AF65-F5344CB8AC3E}">
        <p14:creationId xmlns:p14="http://schemas.microsoft.com/office/powerpoint/2010/main" val="5751631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itle 3"/>
          <p:cNvSpPr>
            <a:spLocks noGrp="1"/>
          </p:cNvSpPr>
          <p:nvPr>
            <p:ph type="title"/>
          </p:nvPr>
        </p:nvSpPr>
        <p:spPr/>
        <p:txBody>
          <a:bodyPr/>
          <a:lstStyle/>
          <a:p>
            <a:r>
              <a:rPr lang="en-US" sz="2900" b="1">
                <a:latin typeface="Calibri" charset="0"/>
                <a:ea typeface="ＭＳ Ｐゴシック" charset="0"/>
                <a:cs typeface="Calibri" charset="0"/>
              </a:rPr>
              <a:t>Motivation III</a:t>
            </a:r>
            <a:endParaRPr lang="en-US" sz="2900">
              <a:latin typeface="Arial" charset="0"/>
              <a:ea typeface="ＭＳ Ｐゴシック" charset="0"/>
            </a:endParaRPr>
          </a:p>
        </p:txBody>
      </p:sp>
      <p:sp>
        <p:nvSpPr>
          <p:cNvPr id="7171" name="Content Placeholder 4"/>
          <p:cNvSpPr>
            <a:spLocks noGrp="1"/>
          </p:cNvSpPr>
          <p:nvPr>
            <p:ph idx="1"/>
          </p:nvPr>
        </p:nvSpPr>
        <p:spPr>
          <a:xfrm>
            <a:off x="424800" y="1286055"/>
            <a:ext cx="8156160" cy="4877792"/>
          </a:xfrm>
        </p:spPr>
        <p:txBody>
          <a:bodyPr/>
          <a:lstStyle/>
          <a:p>
            <a:r>
              <a:rPr lang="en-US" sz="2500">
                <a:solidFill>
                  <a:schemeClr val="tx1"/>
                </a:solidFill>
                <a:latin typeface="Calibri" charset="0"/>
                <a:ea typeface="ＭＳ Ｐゴシック" charset="0"/>
                <a:cs typeface="Calibri" charset="0"/>
                <a:sym typeface="Wingdings" charset="0"/>
              </a:rPr>
              <a:t>Problem: </a:t>
            </a:r>
          </a:p>
          <a:p>
            <a:r>
              <a:rPr lang="en-US">
                <a:solidFill>
                  <a:schemeClr val="tx1"/>
                </a:solidFill>
                <a:latin typeface="Calibri" charset="0"/>
                <a:ea typeface="ＭＳ Ｐゴシック" charset="0"/>
                <a:cs typeface="Calibri" charset="0"/>
              </a:rPr>
              <a:t>	</a:t>
            </a:r>
            <a:r>
              <a:rPr lang="en-US">
                <a:solidFill>
                  <a:srgbClr val="FF0000"/>
                </a:solidFill>
                <a:latin typeface="Calibri" charset="0"/>
                <a:ea typeface="ＭＳ Ｐゴシック" charset="0"/>
                <a:cs typeface="Calibri" charset="0"/>
              </a:rPr>
              <a:t>These characteristics  increase the complexity of managing staging resources and scheduling in-situ/in-transit data processing while satisfying constraints on the (a) amount of data movement, (b) the overhead on the simulation, or/and (c) the level of analytics.</a:t>
            </a:r>
          </a:p>
          <a:p>
            <a:endParaRPr lang="en-US">
              <a:solidFill>
                <a:srgbClr val="FF0000"/>
              </a:solidFill>
              <a:latin typeface="Calibri" charset="0"/>
              <a:ea typeface="ＭＳ Ｐゴシック" charset="0"/>
              <a:cs typeface="Calibri" charset="0"/>
              <a:sym typeface="Wingdings" charset="0"/>
            </a:endParaRPr>
          </a:p>
          <a:p>
            <a:r>
              <a:rPr lang="en-US">
                <a:solidFill>
                  <a:schemeClr val="tx1"/>
                </a:solidFill>
                <a:latin typeface="Calibri" charset="0"/>
                <a:ea typeface="ＭＳ Ｐゴシック" charset="0"/>
                <a:cs typeface="Calibri" charset="0"/>
                <a:sym typeface="Wingdings" charset="0"/>
              </a:rPr>
              <a:t>E.g. current solution on resource allocation:</a:t>
            </a:r>
          </a:p>
          <a:p>
            <a:r>
              <a:rPr lang="en-US">
                <a:solidFill>
                  <a:schemeClr val="tx1"/>
                </a:solidFill>
                <a:latin typeface="Calibri" charset="0"/>
                <a:ea typeface="ＭＳ Ｐゴシック" charset="0"/>
                <a:cs typeface="Calibri" charset="0"/>
                <a:sym typeface="Wingdings" charset="0"/>
              </a:rPr>
              <a:t>	In case of running out of memory, over-allocated more nodes following: </a:t>
            </a:r>
          </a:p>
          <a:p>
            <a:r>
              <a:rPr lang="en-US">
                <a:solidFill>
                  <a:schemeClr val="tx1"/>
                </a:solidFill>
                <a:latin typeface="Calibri" charset="0"/>
                <a:ea typeface="ＭＳ Ｐゴシック" charset="0"/>
                <a:cs typeface="Calibri" charset="0"/>
              </a:rPr>
              <a:t>	Estimated largest data size-&gt; estimated memory needed-&gt; the number of nodes </a:t>
            </a:r>
          </a:p>
          <a:p>
            <a:r>
              <a:rPr lang="en-US">
                <a:solidFill>
                  <a:srgbClr val="FF0000"/>
                </a:solidFill>
                <a:latin typeface="Calibri" charset="0"/>
                <a:ea typeface="ＭＳ Ｐゴシック" charset="0"/>
                <a:cs typeface="Calibri" charset="0"/>
                <a:sym typeface="Wingdings" charset="0"/>
              </a:rPr>
              <a:t>	</a:t>
            </a:r>
            <a:r>
              <a:rPr lang="en-US">
                <a:solidFill>
                  <a:schemeClr val="tx1"/>
                </a:solidFill>
                <a:latin typeface="Calibri" charset="0"/>
                <a:ea typeface="ＭＳ Ｐゴシック" charset="0"/>
                <a:cs typeface="Calibri" charset="0"/>
                <a:sym typeface="Wingdings" charset="0"/>
              </a:rPr>
              <a:t>(LMC simulation)</a:t>
            </a:r>
          </a:p>
          <a:p>
            <a:endParaRPr lang="en-US">
              <a:solidFill>
                <a:schemeClr val="tx1"/>
              </a:solidFill>
              <a:latin typeface="Calibri" charset="0"/>
              <a:ea typeface="ＭＳ Ｐゴシック" charset="0"/>
              <a:cs typeface="Calibri" charset="0"/>
              <a:sym typeface="Wingdings" charset="0"/>
            </a:endParaRPr>
          </a:p>
        </p:txBody>
      </p:sp>
      <p:sp>
        <p:nvSpPr>
          <p:cNvPr id="4" name="Content Placeholder 4"/>
          <p:cNvSpPr txBox="1">
            <a:spLocks/>
          </p:cNvSpPr>
          <p:nvPr/>
        </p:nvSpPr>
        <p:spPr bwMode="auto">
          <a:xfrm>
            <a:off x="563040" y="6263218"/>
            <a:ext cx="8156160" cy="311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lvl1pPr defTabSz="1006475" eaLnBrk="0">
              <a:defRPr sz="2400">
                <a:solidFill>
                  <a:schemeClr val="bg1"/>
                </a:solidFill>
                <a:latin typeface="Arial" charset="0"/>
                <a:ea typeface="ＭＳ Ｐゴシック" charset="0"/>
                <a:cs typeface="ＭＳ Ｐゴシック" charset="0"/>
              </a:defRPr>
            </a:lvl1pPr>
            <a:lvl2pPr defTabSz="1006475" eaLnBrk="0">
              <a:defRPr sz="2400">
                <a:solidFill>
                  <a:schemeClr val="bg1"/>
                </a:solidFill>
                <a:latin typeface="Arial" charset="0"/>
                <a:ea typeface="ＭＳ Ｐゴシック" charset="0"/>
              </a:defRPr>
            </a:lvl2pPr>
            <a:lvl3pPr defTabSz="1006475" eaLnBrk="0">
              <a:defRPr sz="2400">
                <a:solidFill>
                  <a:schemeClr val="bg1"/>
                </a:solidFill>
                <a:latin typeface="Arial" charset="0"/>
                <a:ea typeface="ＭＳ Ｐゴシック" charset="0"/>
              </a:defRPr>
            </a:lvl3pPr>
            <a:lvl4pPr defTabSz="1006475" eaLnBrk="0">
              <a:defRPr sz="2400">
                <a:solidFill>
                  <a:schemeClr val="bg1"/>
                </a:solidFill>
                <a:latin typeface="Arial" charset="0"/>
                <a:ea typeface="ＭＳ Ｐゴシック" charset="0"/>
              </a:defRPr>
            </a:lvl4pPr>
            <a:lvl5pPr defTabSz="1006475" eaLnBrk="0">
              <a:defRPr sz="2400">
                <a:solidFill>
                  <a:schemeClr val="bg1"/>
                </a:solidFill>
                <a:latin typeface="Arial" charset="0"/>
                <a:ea typeface="ＭＳ Ｐゴシック" charset="0"/>
              </a:defRPr>
            </a:lvl5pPr>
            <a:lvl6pPr marL="25146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spcBef>
                <a:spcPct val="20000"/>
              </a:spcBef>
              <a:spcAft>
                <a:spcPts val="658"/>
              </a:spcAft>
              <a:buClr>
                <a:srgbClr val="808080"/>
              </a:buClr>
              <a:buSzPct val="75000"/>
            </a:pPr>
            <a:endParaRPr lang="en-US" sz="1800" b="1">
              <a:solidFill>
                <a:srgbClr val="FF0000"/>
              </a:solidFill>
              <a:latin typeface="Calibri" charset="0"/>
              <a:cs typeface="Calibri" charset="0"/>
              <a:sym typeface="Wingdings" charset="0"/>
            </a:endParaRPr>
          </a:p>
        </p:txBody>
      </p:sp>
    </p:spTree>
    <p:extLst>
      <p:ext uri="{BB962C8B-B14F-4D97-AF65-F5344CB8AC3E}">
        <p14:creationId xmlns:p14="http://schemas.microsoft.com/office/powerpoint/2010/main" val="202850386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Users\Tony.K\Downloads\workflow.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23368" y="2415721"/>
            <a:ext cx="5051162" cy="2842060"/>
          </a:xfrm>
          <a:prstGeom prst="rect">
            <a:avLst/>
          </a:prstGeom>
          <a:noFill/>
          <a:extLst>
            <a:ext uri="{909E8E84-426E-40dd-AFC4-6F175D3DCCD1}">
              <a14:hiddenFill xmlns:a14="http://schemas.microsoft.com/office/drawing/2010/main">
                <a:solidFill>
                  <a:srgbClr val="FFFFFF"/>
                </a:solidFill>
              </a14:hiddenFill>
            </a:ext>
          </a:extLst>
        </p:spPr>
      </p:pic>
      <p:sp>
        <p:nvSpPr>
          <p:cNvPr id="5122" name="Title 3"/>
          <p:cNvSpPr>
            <a:spLocks noGrp="1"/>
          </p:cNvSpPr>
          <p:nvPr>
            <p:ph type="title"/>
          </p:nvPr>
        </p:nvSpPr>
        <p:spPr>
          <a:xfrm>
            <a:off x="731569" y="792182"/>
            <a:ext cx="7406559" cy="808038"/>
          </a:xfrm>
        </p:spPr>
        <p:txBody>
          <a:bodyPr/>
          <a:lstStyle/>
          <a:p>
            <a:pPr algn="ctr"/>
            <a:r>
              <a:rPr lang="en-US" sz="2800" b="1" dirty="0">
                <a:ea typeface="ＭＳ Ｐゴシック" charset="0"/>
              </a:rPr>
              <a:t>Cross-Layer Adaptation for Dynamic Data Management</a:t>
            </a:r>
            <a:endParaRPr lang="en-US" sz="2800" b="1" dirty="0"/>
          </a:p>
        </p:txBody>
      </p:sp>
      <p:sp>
        <p:nvSpPr>
          <p:cNvPr id="7171" name="Content Placeholder 4"/>
          <p:cNvSpPr>
            <a:spLocks noGrp="1"/>
          </p:cNvSpPr>
          <p:nvPr>
            <p:ph idx="1"/>
          </p:nvPr>
        </p:nvSpPr>
        <p:spPr>
          <a:xfrm>
            <a:off x="182929" y="1691665"/>
            <a:ext cx="4297633" cy="5440659"/>
          </a:xfrm>
        </p:spPr>
        <p:txBody>
          <a:bodyPr>
            <a:normAutofit/>
          </a:bodyPr>
          <a:lstStyle/>
          <a:p>
            <a:pPr marL="0" indent="0">
              <a:buNone/>
            </a:pPr>
            <a:r>
              <a:rPr lang="en-US" sz="2000" dirty="0">
                <a:solidFill>
                  <a:srgbClr val="000000"/>
                </a:solidFill>
                <a:latin typeface="Arial" charset="0"/>
                <a:ea typeface="ＭＳ Ｐゴシック" charset="0"/>
              </a:rPr>
              <a:t>Dynamic cross-layer adaptations that can respond at runtime to the dynamic data management and data processing requirements</a:t>
            </a:r>
          </a:p>
          <a:p>
            <a:r>
              <a:rPr lang="en-US" sz="2000" dirty="0">
                <a:solidFill>
                  <a:srgbClr val="000000"/>
                </a:solidFill>
                <a:latin typeface="Arial" charset="0"/>
                <a:ea typeface="ＭＳ Ｐゴシック" charset="0"/>
              </a:rPr>
              <a:t>Application layer: Adaptive spatial-temporal data resolution</a:t>
            </a:r>
          </a:p>
          <a:p>
            <a:r>
              <a:rPr lang="en-US" sz="2000" dirty="0">
                <a:solidFill>
                  <a:srgbClr val="000000"/>
                </a:solidFill>
                <a:latin typeface="Arial" charset="0"/>
                <a:ea typeface="ＭＳ Ｐゴシック" charset="0"/>
              </a:rPr>
              <a:t>Middleware layer: Dynamic in-situ/in-transit placement and scheduling </a:t>
            </a:r>
          </a:p>
          <a:p>
            <a:r>
              <a:rPr lang="en-US" sz="2000" dirty="0">
                <a:solidFill>
                  <a:srgbClr val="000000"/>
                </a:solidFill>
                <a:latin typeface="Arial" charset="0"/>
                <a:ea typeface="ＭＳ Ｐゴシック" charset="0"/>
              </a:rPr>
              <a:t>Resource layer: Dynamic allocation of in-transit resources</a:t>
            </a:r>
          </a:p>
          <a:p>
            <a:r>
              <a:rPr lang="en-US" sz="2000" dirty="0">
                <a:solidFill>
                  <a:srgbClr val="000000"/>
                </a:solidFill>
                <a:latin typeface="Arial" charset="0"/>
                <a:ea typeface="ＭＳ Ｐゴシック" charset="0"/>
              </a:rPr>
              <a:t>Coordinated approaches: Combine mechanisms towards a specific objective (e.g. minimized time-to-solution)</a:t>
            </a:r>
          </a:p>
        </p:txBody>
      </p:sp>
    </p:spTree>
    <p:extLst>
      <p:ext uri="{BB962C8B-B14F-4D97-AF65-F5344CB8AC3E}">
        <p14:creationId xmlns:p14="http://schemas.microsoft.com/office/powerpoint/2010/main" val="33278469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Title 3"/>
          <p:cNvSpPr>
            <a:spLocks noGrp="1"/>
          </p:cNvSpPr>
          <p:nvPr>
            <p:ph type="title"/>
          </p:nvPr>
        </p:nvSpPr>
        <p:spPr/>
        <p:txBody>
          <a:bodyPr/>
          <a:lstStyle/>
          <a:p>
            <a:r>
              <a:rPr lang="en-US" sz="2900" b="1">
                <a:latin typeface="Calibri" charset="0"/>
                <a:ea typeface="ＭＳ Ｐゴシック" charset="0"/>
                <a:cs typeface="Calibri" charset="0"/>
              </a:rPr>
              <a:t>Solution – Cross-Layer Adaptations</a:t>
            </a:r>
          </a:p>
        </p:txBody>
      </p:sp>
      <p:pic>
        <p:nvPicPr>
          <p:cNvPr id="10243" name="Picture 2" descr="E:\TASSL\SC13\2013_SC\cameraready\latex\fig\execution.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83680" y="1286056"/>
            <a:ext cx="5184000" cy="553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2"/>
          <p:cNvSpPr txBox="1">
            <a:spLocks noChangeArrowheads="1"/>
          </p:cNvSpPr>
          <p:nvPr/>
        </p:nvSpPr>
        <p:spPr bwMode="auto">
          <a:xfrm>
            <a:off x="4433760" y="6238735"/>
            <a:ext cx="2626560" cy="58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lstStyle>
            <a:lvl1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cs typeface="ＭＳ Ｐゴシック" charset="0"/>
              </a:defRPr>
            </a:lvl1pPr>
            <a:lvl2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2pPr>
            <a:lvl3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3pPr>
            <a:lvl4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4pPr>
            <a:lvl5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9pPr>
          </a:lstStyle>
          <a:p>
            <a:pPr algn="ctr">
              <a:spcAft>
                <a:spcPts val="601"/>
              </a:spcAft>
            </a:pPr>
            <a:r>
              <a:rPr lang="en-US" sz="1800" b="1">
                <a:solidFill>
                  <a:schemeClr val="tx1"/>
                </a:solidFill>
                <a:latin typeface="Calibri" charset="0"/>
                <a:cs typeface="Calibri" charset="0"/>
              </a:rPr>
              <a:t>A overview of autonomic adaptation process.</a:t>
            </a:r>
          </a:p>
        </p:txBody>
      </p:sp>
    </p:spTree>
    <p:extLst>
      <p:ext uri="{BB962C8B-B14F-4D97-AF65-F5344CB8AC3E}">
        <p14:creationId xmlns:p14="http://schemas.microsoft.com/office/powerpoint/2010/main" val="30368808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itle 3"/>
          <p:cNvSpPr>
            <a:spLocks noGrp="1"/>
          </p:cNvSpPr>
          <p:nvPr>
            <p:ph type="title"/>
          </p:nvPr>
        </p:nvSpPr>
        <p:spPr/>
        <p:txBody>
          <a:bodyPr/>
          <a:lstStyle/>
          <a:p>
            <a:r>
              <a:rPr lang="en-US" sz="2900" b="1">
                <a:latin typeface="Calibri" charset="0"/>
                <a:ea typeface="ＭＳ Ｐゴシック" charset="0"/>
                <a:cs typeface="Calibri" charset="0"/>
              </a:rPr>
              <a:t>Defining Adaptation Policies</a:t>
            </a:r>
          </a:p>
        </p:txBody>
      </p:sp>
      <p:sp>
        <p:nvSpPr>
          <p:cNvPr id="10243" name="Content Placeholder 4"/>
          <p:cNvSpPr>
            <a:spLocks noGrp="1"/>
          </p:cNvSpPr>
          <p:nvPr>
            <p:ph idx="1"/>
          </p:nvPr>
        </p:nvSpPr>
        <p:spPr>
          <a:xfrm>
            <a:off x="424801" y="1424310"/>
            <a:ext cx="8055360" cy="4700654"/>
          </a:xfrm>
        </p:spPr>
        <p:txBody>
          <a:bodyPr/>
          <a:lstStyle/>
          <a:p>
            <a:r>
              <a:rPr lang="en-US" sz="2500">
                <a:solidFill>
                  <a:schemeClr val="tx1"/>
                </a:solidFill>
                <a:latin typeface="Calibri" charset="0"/>
                <a:ea typeface="ＭＳ Ｐゴシック" charset="0"/>
                <a:cs typeface="Calibri" charset="0"/>
              </a:rPr>
              <a:t>Local Adaptation</a:t>
            </a:r>
          </a:p>
          <a:p>
            <a:pPr>
              <a:buFont typeface="Times New Roman" charset="0"/>
              <a:buAutoNum type="arabicParenBoth"/>
            </a:pPr>
            <a:r>
              <a:rPr lang="en-US">
                <a:solidFill>
                  <a:schemeClr val="tx1"/>
                </a:solidFill>
                <a:latin typeface="Calibri" charset="0"/>
                <a:ea typeface="ＭＳ Ｐゴシック" charset="0"/>
                <a:cs typeface="Calibri" charset="0"/>
              </a:rPr>
              <a:t>Application layer adaptation:</a:t>
            </a:r>
          </a:p>
          <a:p>
            <a:r>
              <a:rPr lang="en-US">
                <a:solidFill>
                  <a:schemeClr val="tx1"/>
                </a:solidFill>
                <a:latin typeface="Calibri" charset="0"/>
                <a:ea typeface="ＭＳ Ｐゴシック" charset="0"/>
                <a:cs typeface="Calibri" charset="0"/>
              </a:rPr>
              <a:t>	Spatial-temporal resolution at which the data is written.</a:t>
            </a:r>
          </a:p>
          <a:p>
            <a:r>
              <a:rPr lang="en-US">
                <a:solidFill>
                  <a:schemeClr val="tx1"/>
                </a:solidFill>
                <a:latin typeface="Calibri" charset="0"/>
                <a:ea typeface="ＭＳ Ｐゴシック" charset="0"/>
                <a:cs typeface="Calibri" charset="0"/>
              </a:rPr>
              <a:t>(2) Middleware layer adaptation:</a:t>
            </a:r>
          </a:p>
          <a:p>
            <a:r>
              <a:rPr lang="en-US">
                <a:solidFill>
                  <a:schemeClr val="tx1"/>
                </a:solidFill>
                <a:latin typeface="Calibri" charset="0"/>
                <a:ea typeface="ＭＳ Ｐゴシック" charset="0"/>
                <a:cs typeface="Calibri" charset="0"/>
              </a:rPr>
              <a:t>	Dynamic placement and scheduling of data processing kernels</a:t>
            </a:r>
          </a:p>
          <a:p>
            <a:r>
              <a:rPr lang="en-US">
                <a:solidFill>
                  <a:schemeClr val="tx1"/>
                </a:solidFill>
                <a:latin typeface="Calibri" charset="0"/>
                <a:ea typeface="ＭＳ Ｐゴシック" charset="0"/>
                <a:cs typeface="Calibri" charset="0"/>
              </a:rPr>
              <a:t>(3) Resource layer adaptation:</a:t>
            </a:r>
          </a:p>
          <a:p>
            <a:r>
              <a:rPr lang="en-US">
                <a:solidFill>
                  <a:schemeClr val="tx1"/>
                </a:solidFill>
                <a:latin typeface="Calibri" charset="0"/>
                <a:ea typeface="ＭＳ Ｐゴシック" charset="0"/>
                <a:cs typeface="Calibri" charset="0"/>
              </a:rPr>
              <a:t>	Dynamic allocation of in-transit resources</a:t>
            </a:r>
          </a:p>
          <a:p>
            <a:endParaRPr lang="en-US" sz="2500">
              <a:solidFill>
                <a:schemeClr val="tx1"/>
              </a:solidFill>
              <a:latin typeface="Calibri" charset="0"/>
              <a:ea typeface="ＭＳ Ｐゴシック" charset="0"/>
              <a:cs typeface="Calibri" charset="0"/>
            </a:endParaRPr>
          </a:p>
          <a:p>
            <a:r>
              <a:rPr lang="en-US" sz="2500">
                <a:solidFill>
                  <a:schemeClr val="tx1"/>
                </a:solidFill>
                <a:latin typeface="Calibri" charset="0"/>
                <a:ea typeface="ＭＳ Ｐゴシック" charset="0"/>
                <a:cs typeface="Calibri" charset="0"/>
              </a:rPr>
              <a:t>Global Adaptation</a:t>
            </a:r>
          </a:p>
          <a:p>
            <a:r>
              <a:rPr lang="en-US">
                <a:solidFill>
                  <a:schemeClr val="tx1"/>
                </a:solidFill>
                <a:latin typeface="Calibri" charset="0"/>
                <a:ea typeface="ＭＳ Ｐゴシック" charset="0"/>
                <a:cs typeface="Calibri" charset="0"/>
              </a:rPr>
              <a:t>(4) Coordinated approaches that combine adaptations above</a:t>
            </a:r>
          </a:p>
          <a:p>
            <a:endParaRPr lang="en-US">
              <a:solidFill>
                <a:schemeClr val="tx1"/>
              </a:solidFill>
              <a:latin typeface="Calibri" charset="0"/>
              <a:ea typeface="ＭＳ Ｐゴシック" charset="0"/>
              <a:cs typeface="Calibri" charset="0"/>
            </a:endParaRPr>
          </a:p>
        </p:txBody>
      </p:sp>
    </p:spTree>
    <p:extLst>
      <p:ext uri="{BB962C8B-B14F-4D97-AF65-F5344CB8AC3E}">
        <p14:creationId xmlns:p14="http://schemas.microsoft.com/office/powerpoint/2010/main" val="73200613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370" y="502952"/>
            <a:ext cx="8869632" cy="731838"/>
          </a:xfrm>
        </p:spPr>
        <p:txBody>
          <a:bodyPr>
            <a:normAutofit fontScale="90000"/>
          </a:bodyPr>
          <a:lstStyle/>
          <a:p>
            <a:r>
              <a:rPr lang="en-US" sz="2800" b="1" dirty="0"/>
              <a:t>Traditional </a:t>
            </a:r>
            <a:r>
              <a:rPr lang="en-US" sz="2800" b="1" i="1" dirty="0"/>
              <a:t>Simulation -&gt; Insight  </a:t>
            </a:r>
            <a:r>
              <a:rPr lang="en-US" sz="2800" b="1" dirty="0"/>
              <a:t>Pipelines Break Down</a:t>
            </a:r>
          </a:p>
        </p:txBody>
      </p:sp>
      <p:sp>
        <p:nvSpPr>
          <p:cNvPr id="8" name="Content Placeholder 1"/>
          <p:cNvSpPr>
            <a:spLocks noGrp="1"/>
          </p:cNvSpPr>
          <p:nvPr>
            <p:ph idx="1"/>
          </p:nvPr>
        </p:nvSpPr>
        <p:spPr>
          <a:xfrm>
            <a:off x="55" y="3840438"/>
            <a:ext cx="9143945" cy="3017562"/>
          </a:xfrm>
          <a:ln>
            <a:solidFill>
              <a:schemeClr val="bg1"/>
            </a:solidFill>
          </a:ln>
        </p:spPr>
        <p:txBody>
          <a:bodyPr numCol="2">
            <a:normAutofit/>
          </a:bodyPr>
          <a:lstStyle/>
          <a:p>
            <a:r>
              <a:rPr lang="en-US" dirty="0" smtClean="0">
                <a:solidFill>
                  <a:schemeClr val="tx1"/>
                </a:solidFill>
              </a:rPr>
              <a:t>Traditional</a:t>
            </a:r>
            <a:r>
              <a:rPr lang="en-US" i="1" dirty="0" smtClean="0">
                <a:solidFill>
                  <a:schemeClr val="tx1"/>
                </a:solidFill>
              </a:rPr>
              <a:t> </a:t>
            </a:r>
            <a:r>
              <a:rPr lang="en-US" b="1" i="1" dirty="0" smtClean="0">
                <a:solidFill>
                  <a:schemeClr val="tx1"/>
                </a:solidFill>
              </a:rPr>
              <a:t>simulation -&gt; insight</a:t>
            </a:r>
            <a:r>
              <a:rPr lang="en-US" dirty="0">
                <a:solidFill>
                  <a:schemeClr val="tx1"/>
                </a:solidFill>
              </a:rPr>
              <a:t> </a:t>
            </a:r>
            <a:r>
              <a:rPr lang="en-US" dirty="0" smtClean="0">
                <a:solidFill>
                  <a:schemeClr val="tx1"/>
                </a:solidFill>
              </a:rPr>
              <a:t>pipeline</a:t>
            </a:r>
          </a:p>
          <a:p>
            <a:pPr lvl="1"/>
            <a:r>
              <a:rPr lang="en-US" dirty="0" smtClean="0">
                <a:solidFill>
                  <a:schemeClr val="tx1"/>
                </a:solidFill>
              </a:rPr>
              <a:t>Run </a:t>
            </a:r>
            <a:r>
              <a:rPr lang="en-US" dirty="0">
                <a:solidFill>
                  <a:schemeClr val="tx1"/>
                </a:solidFill>
              </a:rPr>
              <a:t>large-scale </a:t>
            </a:r>
            <a:r>
              <a:rPr lang="en-US" dirty="0" smtClean="0">
                <a:solidFill>
                  <a:schemeClr val="tx1"/>
                </a:solidFill>
              </a:rPr>
              <a:t>simulation workflows </a:t>
            </a:r>
            <a:r>
              <a:rPr lang="en-US" dirty="0">
                <a:solidFill>
                  <a:schemeClr val="tx1"/>
                </a:solidFill>
              </a:rPr>
              <a:t>on large </a:t>
            </a:r>
            <a:r>
              <a:rPr lang="en-US" dirty="0" smtClean="0">
                <a:solidFill>
                  <a:schemeClr val="tx1"/>
                </a:solidFill>
              </a:rPr>
              <a:t>supercomputers</a:t>
            </a:r>
          </a:p>
          <a:p>
            <a:pPr lvl="1"/>
            <a:r>
              <a:rPr lang="en-US" dirty="0" smtClean="0">
                <a:solidFill>
                  <a:schemeClr val="tx1"/>
                </a:solidFill>
              </a:rPr>
              <a:t>Dump </a:t>
            </a:r>
            <a:r>
              <a:rPr lang="en-US" dirty="0">
                <a:solidFill>
                  <a:schemeClr val="tx1"/>
                </a:solidFill>
              </a:rPr>
              <a:t>data </a:t>
            </a:r>
            <a:r>
              <a:rPr lang="en-US" dirty="0" smtClean="0">
                <a:solidFill>
                  <a:schemeClr val="tx1"/>
                </a:solidFill>
              </a:rPr>
              <a:t>to parallel </a:t>
            </a:r>
            <a:r>
              <a:rPr lang="en-US" dirty="0">
                <a:solidFill>
                  <a:schemeClr val="tx1"/>
                </a:solidFill>
              </a:rPr>
              <a:t>disk systems</a:t>
            </a:r>
          </a:p>
          <a:p>
            <a:pPr lvl="1"/>
            <a:r>
              <a:rPr lang="en-US" dirty="0" smtClean="0">
                <a:solidFill>
                  <a:schemeClr val="tx1"/>
                </a:solidFill>
              </a:rPr>
              <a:t>Export </a:t>
            </a:r>
            <a:r>
              <a:rPr lang="en-US" dirty="0">
                <a:solidFill>
                  <a:schemeClr val="tx1"/>
                </a:solidFill>
              </a:rPr>
              <a:t>data to archives</a:t>
            </a:r>
          </a:p>
          <a:p>
            <a:pPr lvl="1"/>
            <a:r>
              <a:rPr lang="en-US" dirty="0" smtClean="0">
                <a:solidFill>
                  <a:schemeClr val="tx1"/>
                </a:solidFill>
              </a:rPr>
              <a:t>Move </a:t>
            </a:r>
            <a:r>
              <a:rPr lang="en-US" dirty="0">
                <a:solidFill>
                  <a:schemeClr val="tx1"/>
                </a:solidFill>
              </a:rPr>
              <a:t>data to users’ sites – usually selected </a:t>
            </a:r>
            <a:r>
              <a:rPr lang="en-US" dirty="0" smtClean="0">
                <a:solidFill>
                  <a:schemeClr val="tx1"/>
                </a:solidFill>
              </a:rPr>
              <a:t>subsets</a:t>
            </a:r>
          </a:p>
          <a:p>
            <a:pPr lvl="1"/>
            <a:endParaRPr lang="en-US" dirty="0" smtClean="0">
              <a:solidFill>
                <a:schemeClr val="tx1"/>
              </a:solidFill>
            </a:endParaRPr>
          </a:p>
          <a:p>
            <a:pPr lvl="1"/>
            <a:r>
              <a:rPr lang="en-US" dirty="0" smtClean="0">
                <a:solidFill>
                  <a:schemeClr val="tx1"/>
                </a:solidFill>
              </a:rPr>
              <a:t>Perform </a:t>
            </a:r>
            <a:r>
              <a:rPr lang="en-US" dirty="0">
                <a:solidFill>
                  <a:schemeClr val="tx1"/>
                </a:solidFill>
              </a:rPr>
              <a:t>data manipulations and analysis on mid-size clusters</a:t>
            </a:r>
          </a:p>
          <a:p>
            <a:pPr lvl="1"/>
            <a:r>
              <a:rPr lang="en-US" dirty="0" smtClean="0">
                <a:solidFill>
                  <a:schemeClr val="tx1"/>
                </a:solidFill>
              </a:rPr>
              <a:t>Collect experimental / observational data</a:t>
            </a:r>
          </a:p>
          <a:p>
            <a:pPr lvl="1"/>
            <a:r>
              <a:rPr lang="en-US" dirty="0" smtClean="0">
                <a:solidFill>
                  <a:schemeClr val="tx1"/>
                </a:solidFill>
              </a:rPr>
              <a:t>Move to analysis sites</a:t>
            </a:r>
          </a:p>
          <a:p>
            <a:pPr lvl="1"/>
            <a:r>
              <a:rPr lang="en-US" dirty="0" smtClean="0">
                <a:solidFill>
                  <a:schemeClr val="tx1"/>
                </a:solidFill>
              </a:rPr>
              <a:t>Perform </a:t>
            </a:r>
            <a:r>
              <a:rPr lang="en-US" dirty="0">
                <a:solidFill>
                  <a:schemeClr val="tx1"/>
                </a:solidFill>
              </a:rPr>
              <a:t>comparison of experimental/observational to validate simulation </a:t>
            </a:r>
            <a:r>
              <a:rPr lang="en-US" dirty="0" smtClean="0">
                <a:solidFill>
                  <a:schemeClr val="tx1"/>
                </a:solidFill>
              </a:rPr>
              <a:t>data</a:t>
            </a:r>
            <a:endParaRPr lang="en-US" dirty="0">
              <a:solidFill>
                <a:schemeClr val="tx1"/>
              </a:solidFill>
            </a:endParaRPr>
          </a:p>
        </p:txBody>
      </p:sp>
      <p:sp>
        <p:nvSpPr>
          <p:cNvPr id="10" name="Rectangle 9"/>
          <p:cNvSpPr/>
          <p:nvPr/>
        </p:nvSpPr>
        <p:spPr>
          <a:xfrm>
            <a:off x="2651781" y="3520439"/>
            <a:ext cx="3845644" cy="338419"/>
          </a:xfrm>
          <a:prstGeom prst="rect">
            <a:avLst/>
          </a:prstGeom>
        </p:spPr>
        <p:txBody>
          <a:bodyPr wrap="none" lIns="91301" tIns="45653" rIns="91301" bIns="45653">
            <a:spAutoFit/>
          </a:bodyPr>
          <a:lstStyle/>
          <a:p>
            <a:r>
              <a:rPr lang="en-US" sz="1600" dirty="0">
                <a:latin typeface="Arial"/>
                <a:cs typeface="Arial"/>
              </a:rPr>
              <a:t>Figure. Traditional data analysis pipeline</a:t>
            </a:r>
          </a:p>
        </p:txBody>
      </p:sp>
      <p:grpSp>
        <p:nvGrpSpPr>
          <p:cNvPr id="6" name="Group 5"/>
          <p:cNvGrpSpPr/>
          <p:nvPr/>
        </p:nvGrpSpPr>
        <p:grpSpPr>
          <a:xfrm>
            <a:off x="1097318" y="1143026"/>
            <a:ext cx="7040804" cy="2377413"/>
            <a:chOff x="823002" y="1417342"/>
            <a:chExt cx="7497998" cy="2651731"/>
          </a:xfrm>
        </p:grpSpPr>
        <p:sp>
          <p:nvSpPr>
            <p:cNvPr id="7" name="Rectangle 6"/>
            <p:cNvSpPr/>
            <p:nvPr/>
          </p:nvSpPr>
          <p:spPr>
            <a:xfrm>
              <a:off x="6035024" y="2606049"/>
              <a:ext cx="2285976" cy="64007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smtClean="0"/>
                <a:t>Analysis/Visualization Cluster</a:t>
              </a:r>
              <a:endParaRPr lang="en-US" sz="1600" dirty="0"/>
            </a:p>
          </p:txBody>
        </p:sp>
        <p:sp>
          <p:nvSpPr>
            <p:cNvPr id="9" name="Rectangle 8"/>
            <p:cNvSpPr/>
            <p:nvPr/>
          </p:nvSpPr>
          <p:spPr>
            <a:xfrm>
              <a:off x="1005879" y="2606049"/>
              <a:ext cx="1645902" cy="64007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11" name="Rectangle 10"/>
            <p:cNvSpPr/>
            <p:nvPr/>
          </p:nvSpPr>
          <p:spPr>
            <a:xfrm>
              <a:off x="914440" y="2697488"/>
              <a:ext cx="1645902" cy="64007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12" name="Rectangle 11"/>
            <p:cNvSpPr/>
            <p:nvPr/>
          </p:nvSpPr>
          <p:spPr>
            <a:xfrm>
              <a:off x="823002" y="2788927"/>
              <a:ext cx="1645902" cy="64007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smtClean="0"/>
                <a:t>Simulation Machines</a:t>
              </a:r>
              <a:endParaRPr lang="en-US" sz="1600" dirty="0"/>
            </a:p>
          </p:txBody>
        </p:sp>
        <p:sp>
          <p:nvSpPr>
            <p:cNvPr id="13" name="Can 12"/>
            <p:cNvSpPr/>
            <p:nvPr/>
          </p:nvSpPr>
          <p:spPr>
            <a:xfrm>
              <a:off x="4023366" y="1965976"/>
              <a:ext cx="822951" cy="548634"/>
            </a:xfrm>
            <a:prstGeom prst="ca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4" name="Can 13"/>
            <p:cNvSpPr/>
            <p:nvPr/>
          </p:nvSpPr>
          <p:spPr>
            <a:xfrm>
              <a:off x="4023366" y="2697488"/>
              <a:ext cx="822951" cy="548634"/>
            </a:xfrm>
            <a:prstGeom prst="ca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5" name="Can 14"/>
            <p:cNvSpPr/>
            <p:nvPr/>
          </p:nvSpPr>
          <p:spPr>
            <a:xfrm>
              <a:off x="4023366" y="3520439"/>
              <a:ext cx="822951" cy="548634"/>
            </a:xfrm>
            <a:prstGeom prst="ca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6" name="TextBox 15"/>
            <p:cNvSpPr txBox="1"/>
            <p:nvPr/>
          </p:nvSpPr>
          <p:spPr>
            <a:xfrm>
              <a:off x="3566172" y="1417342"/>
              <a:ext cx="1730556" cy="350645"/>
            </a:xfrm>
            <a:prstGeom prst="rect">
              <a:avLst/>
            </a:prstGeom>
            <a:noFill/>
          </p:spPr>
          <p:txBody>
            <a:bodyPr wrap="none" rtlCol="0">
              <a:spAutoFit/>
            </a:bodyPr>
            <a:lstStyle/>
            <a:p>
              <a:r>
                <a:rPr lang="en-US" sz="1600" dirty="0" smtClean="0"/>
                <a:t>Storage Servers</a:t>
              </a:r>
              <a:endParaRPr lang="en-US" sz="1600" dirty="0"/>
            </a:p>
          </p:txBody>
        </p:sp>
        <p:sp>
          <p:nvSpPr>
            <p:cNvPr id="17" name="TextBox 16"/>
            <p:cNvSpPr txBox="1"/>
            <p:nvPr/>
          </p:nvSpPr>
          <p:spPr>
            <a:xfrm>
              <a:off x="4206244" y="3154683"/>
              <a:ext cx="415498" cy="369332"/>
            </a:xfrm>
            <a:prstGeom prst="rect">
              <a:avLst/>
            </a:prstGeom>
            <a:noFill/>
          </p:spPr>
          <p:txBody>
            <a:bodyPr wrap="none" rtlCol="0">
              <a:spAutoFit/>
            </a:bodyPr>
            <a:lstStyle/>
            <a:p>
              <a:r>
                <a:rPr lang="en-US" dirty="0" smtClean="0"/>
                <a:t>…</a:t>
              </a:r>
              <a:endParaRPr lang="en-US" dirty="0"/>
            </a:p>
          </p:txBody>
        </p:sp>
        <p:sp>
          <p:nvSpPr>
            <p:cNvPr id="18" name="Right Arrow 17"/>
            <p:cNvSpPr/>
            <p:nvPr/>
          </p:nvSpPr>
          <p:spPr>
            <a:xfrm>
              <a:off x="4937756" y="2697488"/>
              <a:ext cx="1005829" cy="457195"/>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rot="20431705">
              <a:off x="2695792" y="2407107"/>
              <a:ext cx="1288212" cy="457195"/>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ight Arrow 19"/>
            <p:cNvSpPr/>
            <p:nvPr/>
          </p:nvSpPr>
          <p:spPr>
            <a:xfrm rot="1825086">
              <a:off x="2677556" y="3217493"/>
              <a:ext cx="1320984" cy="457195"/>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rot="20459676">
              <a:off x="2558932" y="1909075"/>
              <a:ext cx="1186053" cy="605661"/>
            </a:xfrm>
            <a:prstGeom prst="rect">
              <a:avLst/>
            </a:prstGeom>
            <a:noFill/>
          </p:spPr>
          <p:txBody>
            <a:bodyPr wrap="none" rtlCol="0">
              <a:spAutoFit/>
            </a:bodyPr>
            <a:lstStyle/>
            <a:p>
              <a:r>
                <a:rPr lang="en-US" sz="1600" dirty="0" smtClean="0"/>
                <a:t>Simulation</a:t>
              </a:r>
            </a:p>
            <a:p>
              <a:r>
                <a:rPr lang="en-US" sz="1600" dirty="0" smtClean="0"/>
                <a:t>Raw Data</a:t>
              </a:r>
              <a:endParaRPr lang="en-US" sz="1600" dirty="0"/>
            </a:p>
          </p:txBody>
        </p:sp>
      </p:grpSp>
    </p:spTree>
    <p:extLst>
      <p:ext uri="{BB962C8B-B14F-4D97-AF65-F5344CB8AC3E}">
        <p14:creationId xmlns:p14="http://schemas.microsoft.com/office/powerpoint/2010/main" val="2142205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le 3"/>
          <p:cNvSpPr>
            <a:spLocks noGrp="1"/>
          </p:cNvSpPr>
          <p:nvPr>
            <p:ph type="title"/>
          </p:nvPr>
        </p:nvSpPr>
        <p:spPr/>
        <p:txBody>
          <a:bodyPr/>
          <a:lstStyle/>
          <a:p>
            <a:r>
              <a:rPr lang="en-US" sz="2900" b="1">
                <a:latin typeface="Calibri" charset="0"/>
                <a:ea typeface="ＭＳ Ｐゴシック" charset="0"/>
                <a:cs typeface="Calibri" charset="0"/>
              </a:rPr>
              <a:t>Experimental Evaluation</a:t>
            </a:r>
          </a:p>
        </p:txBody>
      </p:sp>
      <p:sp>
        <p:nvSpPr>
          <p:cNvPr id="22532" name="Text Box 2"/>
          <p:cNvSpPr txBox="1">
            <a:spLocks noChangeArrowheads="1"/>
          </p:cNvSpPr>
          <p:nvPr/>
        </p:nvSpPr>
        <p:spPr bwMode="auto">
          <a:xfrm>
            <a:off x="701280" y="1355183"/>
            <a:ext cx="7948800" cy="5115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36" tIns="45718" rIns="91436" bIns="45718"/>
          <a:lstStyle>
            <a:lvl1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cs typeface="ＭＳ Ｐゴシック" charset="0"/>
              </a:defRPr>
            </a:lvl1pPr>
            <a:lvl2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2pPr>
            <a:lvl3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3pPr>
            <a:lvl4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4pPr>
            <a:lvl5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charset="0"/>
              </a:defRPr>
            </a:lvl9pPr>
          </a:lstStyle>
          <a:p>
            <a:pPr eaLnBrk="1">
              <a:spcBef>
                <a:spcPts val="635"/>
              </a:spcBef>
              <a:buClr>
                <a:srgbClr val="B2B2B2"/>
              </a:buClr>
            </a:pPr>
            <a:r>
              <a:rPr lang="en-US">
                <a:solidFill>
                  <a:srgbClr val="000000"/>
                </a:solidFill>
                <a:latin typeface="Calibri" charset="0"/>
                <a:cs typeface="Calibri" charset="0"/>
              </a:rPr>
              <a:t>Chombo-based AMR Simulations:</a:t>
            </a:r>
          </a:p>
          <a:p>
            <a:pPr eaLnBrk="1">
              <a:spcBef>
                <a:spcPts val="635"/>
              </a:spcBef>
              <a:buClr>
                <a:srgbClr val="B2B2B2"/>
              </a:buClr>
              <a:buFont typeface="Arial" charset="0"/>
              <a:buChar char="•"/>
            </a:pPr>
            <a:r>
              <a:rPr lang="en-US" sz="1800" b="1">
                <a:solidFill>
                  <a:srgbClr val="000000"/>
                </a:solidFill>
                <a:latin typeface="Calibri" charset="0"/>
                <a:cs typeface="Calibri" charset="0"/>
              </a:rPr>
              <a:t>AMR Advection-Diffusion simulation</a:t>
            </a:r>
          </a:p>
          <a:p>
            <a:pPr eaLnBrk="1">
              <a:spcBef>
                <a:spcPts val="635"/>
              </a:spcBef>
              <a:buClr>
                <a:srgbClr val="B2B2B2"/>
              </a:buClr>
            </a:pPr>
            <a:r>
              <a:rPr lang="en-US" sz="1800" b="1">
                <a:solidFill>
                  <a:srgbClr val="000000"/>
                </a:solidFill>
                <a:latin typeface="Calibri" charset="0"/>
                <a:cs typeface="Calibri" charset="0"/>
              </a:rPr>
              <a:t>	</a:t>
            </a:r>
            <a:r>
              <a:rPr lang="en-US" sz="1800">
                <a:solidFill>
                  <a:srgbClr val="000000"/>
                </a:solidFill>
                <a:latin typeface="Calibri" charset="0"/>
                <a:cs typeface="Calibri" charset="0"/>
              </a:rPr>
              <a:t>implements an adaptive conservative transport (advection-diffusion) solver</a:t>
            </a:r>
          </a:p>
          <a:p>
            <a:pPr eaLnBrk="1">
              <a:spcBef>
                <a:spcPts val="635"/>
              </a:spcBef>
              <a:buClr>
                <a:srgbClr val="B2B2B2"/>
              </a:buClr>
              <a:buFont typeface="Arial" charset="0"/>
              <a:buChar char="•"/>
            </a:pPr>
            <a:r>
              <a:rPr lang="en-US" sz="1800" b="1">
                <a:solidFill>
                  <a:schemeClr val="tx1"/>
                </a:solidFill>
                <a:latin typeface="Calibri" charset="0"/>
                <a:cs typeface="Calibri" charset="0"/>
              </a:rPr>
              <a:t>AMR Polytropic Gas simulation</a:t>
            </a:r>
            <a:r>
              <a:rPr lang="en-US" sz="1800">
                <a:solidFill>
                  <a:srgbClr val="000000"/>
                </a:solidFill>
                <a:latin typeface="Calibri" charset="0"/>
                <a:cs typeface="Calibri" charset="0"/>
              </a:rPr>
              <a:t> </a:t>
            </a:r>
          </a:p>
          <a:p>
            <a:pPr eaLnBrk="1">
              <a:spcBef>
                <a:spcPts val="635"/>
              </a:spcBef>
              <a:buClr>
                <a:srgbClr val="B2B2B2"/>
              </a:buClr>
            </a:pPr>
            <a:r>
              <a:rPr lang="en-US" sz="1800">
                <a:solidFill>
                  <a:srgbClr val="000000"/>
                </a:solidFill>
                <a:latin typeface="Calibri" charset="0"/>
                <a:cs typeface="Calibri" charset="0"/>
              </a:rPr>
              <a:t>	implements the AMR Godunov unsplit algorithm for integrating systems of 	conservation laws. (e.g. the Euler equations of gas dynamics)</a:t>
            </a:r>
          </a:p>
          <a:p>
            <a:pPr eaLnBrk="1">
              <a:spcBef>
                <a:spcPts val="635"/>
              </a:spcBef>
              <a:buClr>
                <a:srgbClr val="B2B2B2"/>
              </a:buClr>
            </a:pPr>
            <a:r>
              <a:rPr lang="en-US" sz="1800">
                <a:solidFill>
                  <a:srgbClr val="000000"/>
                </a:solidFill>
                <a:latin typeface="Calibri" charset="0"/>
                <a:cs typeface="Calibri" charset="0"/>
              </a:rPr>
              <a:t>Both exhibit runtime adaptations, the later is more memory and compute intensive.</a:t>
            </a:r>
          </a:p>
          <a:p>
            <a:pPr eaLnBrk="1">
              <a:spcBef>
                <a:spcPts val="635"/>
              </a:spcBef>
              <a:buClr>
                <a:srgbClr val="B2B2B2"/>
              </a:buClr>
            </a:pPr>
            <a:endParaRPr lang="en-US" sz="1800">
              <a:solidFill>
                <a:srgbClr val="000000"/>
              </a:solidFill>
              <a:latin typeface="Calibri" charset="0"/>
              <a:cs typeface="Calibri" charset="0"/>
            </a:endParaRPr>
          </a:p>
          <a:p>
            <a:pPr eaLnBrk="1">
              <a:spcBef>
                <a:spcPts val="635"/>
              </a:spcBef>
              <a:buClr>
                <a:srgbClr val="B2B2B2"/>
              </a:buClr>
            </a:pPr>
            <a:r>
              <a:rPr lang="en-US">
                <a:solidFill>
                  <a:srgbClr val="000000"/>
                </a:solidFill>
                <a:latin typeface="Calibri" charset="0"/>
                <a:cs typeface="Calibri" charset="0"/>
              </a:rPr>
              <a:t>Visualization Service:</a:t>
            </a:r>
          </a:p>
          <a:p>
            <a:pPr eaLnBrk="1">
              <a:spcBef>
                <a:spcPts val="635"/>
              </a:spcBef>
              <a:buClr>
                <a:srgbClr val="B2B2B2"/>
              </a:buClr>
            </a:pPr>
            <a:r>
              <a:rPr lang="en-US" sz="1800">
                <a:solidFill>
                  <a:srgbClr val="000000"/>
                </a:solidFill>
                <a:latin typeface="Calibri" charset="0"/>
                <a:cs typeface="Calibri" charset="0"/>
              </a:rPr>
              <a:t>	Marching cubes algorithm, the de facto standard isosurface extraction algorithm.</a:t>
            </a:r>
          </a:p>
          <a:p>
            <a:pPr eaLnBrk="1">
              <a:spcBef>
                <a:spcPts val="635"/>
              </a:spcBef>
              <a:buClr>
                <a:srgbClr val="B2B2B2"/>
              </a:buClr>
            </a:pPr>
            <a:r>
              <a:rPr lang="en-US" sz="1800">
                <a:solidFill>
                  <a:srgbClr val="000000"/>
                </a:solidFill>
                <a:latin typeface="Calibri" charset="0"/>
                <a:cs typeface="Calibri" charset="0"/>
              </a:rPr>
              <a:t>	(Construct triangle meshes from AMR data according to user specified isovalues.)</a:t>
            </a:r>
          </a:p>
        </p:txBody>
      </p:sp>
    </p:spTree>
    <p:extLst>
      <p:ext uri="{BB962C8B-B14F-4D97-AF65-F5344CB8AC3E}">
        <p14:creationId xmlns:p14="http://schemas.microsoft.com/office/powerpoint/2010/main" val="12816668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7" name="Group 86"/>
          <p:cNvGrpSpPr/>
          <p:nvPr/>
        </p:nvGrpSpPr>
        <p:grpSpPr>
          <a:xfrm>
            <a:off x="2011708" y="1494213"/>
            <a:ext cx="5316756" cy="3123494"/>
            <a:chOff x="1546888" y="1325903"/>
            <a:chExt cx="5773981" cy="3392105"/>
          </a:xfrm>
        </p:grpSpPr>
        <p:sp>
          <p:nvSpPr>
            <p:cNvPr id="2" name="Rounded Rectangle 1"/>
            <p:cNvSpPr/>
            <p:nvPr/>
          </p:nvSpPr>
          <p:spPr>
            <a:xfrm>
              <a:off x="1546888" y="1326671"/>
              <a:ext cx="2204084" cy="3391337"/>
            </a:xfrm>
            <a:prstGeom prst="roundRect">
              <a:avLst/>
            </a:prstGeom>
            <a:ln>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 name="Oval 2"/>
            <p:cNvSpPr/>
            <p:nvPr/>
          </p:nvSpPr>
          <p:spPr>
            <a:xfrm>
              <a:off x="1645952" y="1791960"/>
              <a:ext cx="1828780" cy="9143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Simulation</a:t>
              </a:r>
              <a:endParaRPr lang="en-US" sz="1600" dirty="0">
                <a:solidFill>
                  <a:schemeClr val="tx1"/>
                </a:solidFill>
              </a:endParaRPr>
            </a:p>
          </p:txBody>
        </p:sp>
        <p:sp>
          <p:nvSpPr>
            <p:cNvPr id="4" name="Oval 3"/>
            <p:cNvSpPr/>
            <p:nvPr/>
          </p:nvSpPr>
          <p:spPr>
            <a:xfrm>
              <a:off x="1960289" y="2565023"/>
              <a:ext cx="1280146" cy="54863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dirty="0" smtClean="0"/>
                <a:t>In-situ Processing</a:t>
              </a:r>
              <a:endParaRPr lang="en-US" sz="1000" dirty="0"/>
            </a:p>
          </p:txBody>
        </p:sp>
        <p:sp>
          <p:nvSpPr>
            <p:cNvPr id="5" name="Rounded Rectangle 4"/>
            <p:cNvSpPr/>
            <p:nvPr/>
          </p:nvSpPr>
          <p:spPr>
            <a:xfrm>
              <a:off x="5217772" y="1325903"/>
              <a:ext cx="2103097" cy="2555554"/>
            </a:xfrm>
            <a:prstGeom prst="roundRect">
              <a:avLst/>
            </a:prstGeom>
            <a:ln>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5669268" y="1660499"/>
              <a:ext cx="1280146" cy="54863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dirty="0" smtClean="0"/>
                <a:t>In-transit Processing</a:t>
              </a:r>
              <a:endParaRPr lang="en-US" sz="1000" dirty="0"/>
            </a:p>
          </p:txBody>
        </p:sp>
        <p:sp>
          <p:nvSpPr>
            <p:cNvPr id="8" name="TextBox 7"/>
            <p:cNvSpPr txBox="1"/>
            <p:nvPr/>
          </p:nvSpPr>
          <p:spPr>
            <a:xfrm>
              <a:off x="1554513" y="1423522"/>
              <a:ext cx="1920219" cy="276999"/>
            </a:xfrm>
            <a:prstGeom prst="rect">
              <a:avLst/>
            </a:prstGeom>
            <a:noFill/>
          </p:spPr>
          <p:txBody>
            <a:bodyPr wrap="square" rtlCol="0">
              <a:spAutoFit/>
            </a:bodyPr>
            <a:lstStyle/>
            <a:p>
              <a:r>
                <a:rPr lang="en-US" sz="1200" b="1" dirty="0" smtClean="0"/>
                <a:t>Primary Resources</a:t>
              </a:r>
              <a:endParaRPr lang="en-US" sz="1200" b="1" dirty="0"/>
            </a:p>
          </p:txBody>
        </p:sp>
        <p:sp>
          <p:nvSpPr>
            <p:cNvPr id="9" name="Isosceles Triangle 8"/>
            <p:cNvSpPr/>
            <p:nvPr/>
          </p:nvSpPr>
          <p:spPr>
            <a:xfrm>
              <a:off x="1640253" y="3131806"/>
              <a:ext cx="2017357" cy="143416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03512" y="1386182"/>
              <a:ext cx="1920219" cy="276999"/>
            </a:xfrm>
            <a:prstGeom prst="rect">
              <a:avLst/>
            </a:prstGeom>
            <a:noFill/>
          </p:spPr>
          <p:txBody>
            <a:bodyPr wrap="square" rtlCol="0">
              <a:spAutoFit/>
            </a:bodyPr>
            <a:lstStyle/>
            <a:p>
              <a:r>
                <a:rPr lang="en-US" sz="1200" b="1" dirty="0" smtClean="0"/>
                <a:t>Secondary Resources</a:t>
              </a:r>
              <a:endParaRPr lang="en-US" sz="1200" b="1" dirty="0"/>
            </a:p>
          </p:txBody>
        </p:sp>
        <p:sp>
          <p:nvSpPr>
            <p:cNvPr id="12" name="TextBox 11"/>
            <p:cNvSpPr txBox="1"/>
            <p:nvPr/>
          </p:nvSpPr>
          <p:spPr>
            <a:xfrm>
              <a:off x="2293154" y="3395939"/>
              <a:ext cx="1045849" cy="338554"/>
            </a:xfrm>
            <a:prstGeom prst="rect">
              <a:avLst/>
            </a:prstGeom>
            <a:noFill/>
          </p:spPr>
          <p:txBody>
            <a:bodyPr wrap="square" rtlCol="0">
              <a:spAutoFit/>
            </a:bodyPr>
            <a:lstStyle/>
            <a:p>
              <a:r>
                <a:rPr lang="en-US" sz="1600" dirty="0" smtClean="0"/>
                <a:t>DRAM</a:t>
              </a:r>
              <a:endParaRPr lang="en-US" sz="1600" dirty="0"/>
            </a:p>
          </p:txBody>
        </p:sp>
        <p:sp>
          <p:nvSpPr>
            <p:cNvPr id="13" name="TextBox 12"/>
            <p:cNvSpPr txBox="1"/>
            <p:nvPr/>
          </p:nvSpPr>
          <p:spPr>
            <a:xfrm>
              <a:off x="2174676" y="3712179"/>
              <a:ext cx="1045849" cy="338554"/>
            </a:xfrm>
            <a:prstGeom prst="rect">
              <a:avLst/>
            </a:prstGeom>
            <a:noFill/>
          </p:spPr>
          <p:txBody>
            <a:bodyPr wrap="square" rtlCol="0">
              <a:spAutoFit/>
            </a:bodyPr>
            <a:lstStyle/>
            <a:p>
              <a:r>
                <a:rPr lang="en-US" sz="1600" dirty="0" smtClean="0"/>
                <a:t>NVRAM</a:t>
              </a:r>
              <a:endParaRPr lang="en-US" sz="1600" dirty="0"/>
            </a:p>
          </p:txBody>
        </p:sp>
        <p:sp>
          <p:nvSpPr>
            <p:cNvPr id="14" name="TextBox 13"/>
            <p:cNvSpPr txBox="1"/>
            <p:nvPr/>
          </p:nvSpPr>
          <p:spPr>
            <a:xfrm>
              <a:off x="2428883" y="4169374"/>
              <a:ext cx="1045849" cy="338554"/>
            </a:xfrm>
            <a:prstGeom prst="rect">
              <a:avLst/>
            </a:prstGeom>
            <a:noFill/>
          </p:spPr>
          <p:txBody>
            <a:bodyPr wrap="square" rtlCol="0">
              <a:spAutoFit/>
            </a:bodyPr>
            <a:lstStyle/>
            <a:p>
              <a:r>
                <a:rPr lang="en-US" sz="1600" dirty="0" smtClean="0"/>
                <a:t>SSD</a:t>
              </a:r>
              <a:endParaRPr lang="en-US" sz="1600" dirty="0"/>
            </a:p>
          </p:txBody>
        </p:sp>
        <p:cxnSp>
          <p:nvCxnSpPr>
            <p:cNvPr id="18" name="Straight Connector 17"/>
            <p:cNvCxnSpPr/>
            <p:nvPr/>
          </p:nvCxnSpPr>
          <p:spPr>
            <a:xfrm>
              <a:off x="2237455" y="3695027"/>
              <a:ext cx="822951" cy="0"/>
            </a:xfrm>
            <a:prstGeom prst="line">
              <a:avLst/>
            </a:prstGeom>
            <a:ln w="25400">
              <a:solidFill>
                <a:schemeClr val="tx1">
                  <a:alpha val="3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11708" y="4077935"/>
              <a:ext cx="1304940" cy="0"/>
            </a:xfrm>
            <a:prstGeom prst="line">
              <a:avLst/>
            </a:prstGeom>
            <a:ln w="25400">
              <a:solidFill>
                <a:schemeClr val="tx1">
                  <a:alpha val="35000"/>
                </a:schemeClr>
              </a:solidFill>
            </a:ln>
          </p:spPr>
          <p:style>
            <a:lnRef idx="1">
              <a:schemeClr val="accent1"/>
            </a:lnRef>
            <a:fillRef idx="0">
              <a:schemeClr val="accent1"/>
            </a:fillRef>
            <a:effectRef idx="0">
              <a:schemeClr val="accent1"/>
            </a:effectRef>
            <a:fontRef idx="minor">
              <a:schemeClr val="tx1"/>
            </a:fontRef>
          </p:style>
        </p:cxnSp>
        <p:cxnSp>
          <p:nvCxnSpPr>
            <p:cNvPr id="46" name="Curved Connector 45"/>
            <p:cNvCxnSpPr>
              <a:stCxn id="3" idx="5"/>
              <a:endCxn id="7" idx="3"/>
            </p:cNvCxnSpPr>
            <p:nvPr/>
          </p:nvCxnSpPr>
          <p:spPr>
            <a:xfrm rot="5400000" flipH="1" flipV="1">
              <a:off x="4310000" y="1025700"/>
              <a:ext cx="443654" cy="2649828"/>
            </a:xfrm>
            <a:prstGeom prst="curvedConnector3">
              <a:avLst>
                <a:gd name="adj1" fmla="val -47359"/>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p:cNvCxnSpPr>
              <a:endCxn id="4" idx="2"/>
            </p:cNvCxnSpPr>
            <p:nvPr/>
          </p:nvCxnSpPr>
          <p:spPr>
            <a:xfrm rot="16200000" flipH="1">
              <a:off x="1597291" y="2476341"/>
              <a:ext cx="439481" cy="286515"/>
            </a:xfrm>
            <a:prstGeom prst="curved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Isosceles Triangle 77"/>
            <p:cNvSpPr/>
            <p:nvPr/>
          </p:nvSpPr>
          <p:spPr>
            <a:xfrm>
              <a:off x="5303512" y="2209133"/>
              <a:ext cx="2017357" cy="143416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5931106" y="2485290"/>
              <a:ext cx="1045849" cy="338554"/>
            </a:xfrm>
            <a:prstGeom prst="rect">
              <a:avLst/>
            </a:prstGeom>
            <a:noFill/>
          </p:spPr>
          <p:txBody>
            <a:bodyPr wrap="square" rtlCol="0">
              <a:spAutoFit/>
            </a:bodyPr>
            <a:lstStyle/>
            <a:p>
              <a:r>
                <a:rPr lang="en-US" sz="1600" dirty="0" smtClean="0"/>
                <a:t>DRAM</a:t>
              </a:r>
              <a:endParaRPr lang="en-US" sz="1600" dirty="0"/>
            </a:p>
          </p:txBody>
        </p:sp>
        <p:sp>
          <p:nvSpPr>
            <p:cNvPr id="80" name="TextBox 79"/>
            <p:cNvSpPr txBox="1"/>
            <p:nvPr/>
          </p:nvSpPr>
          <p:spPr>
            <a:xfrm>
              <a:off x="5909264" y="2789506"/>
              <a:ext cx="1045849" cy="338554"/>
            </a:xfrm>
            <a:prstGeom prst="rect">
              <a:avLst/>
            </a:prstGeom>
            <a:noFill/>
          </p:spPr>
          <p:txBody>
            <a:bodyPr wrap="square" rtlCol="0">
              <a:spAutoFit/>
            </a:bodyPr>
            <a:lstStyle/>
            <a:p>
              <a:r>
                <a:rPr lang="en-US" sz="1600" dirty="0" smtClean="0"/>
                <a:t>NVRAM</a:t>
              </a:r>
              <a:endParaRPr lang="en-US" sz="1600" dirty="0"/>
            </a:p>
          </p:txBody>
        </p:sp>
        <p:sp>
          <p:nvSpPr>
            <p:cNvPr id="81" name="TextBox 80"/>
            <p:cNvSpPr txBox="1"/>
            <p:nvPr/>
          </p:nvSpPr>
          <p:spPr>
            <a:xfrm>
              <a:off x="6092142" y="3246701"/>
              <a:ext cx="1045849" cy="338554"/>
            </a:xfrm>
            <a:prstGeom prst="rect">
              <a:avLst/>
            </a:prstGeom>
            <a:noFill/>
          </p:spPr>
          <p:txBody>
            <a:bodyPr wrap="square" rtlCol="0">
              <a:spAutoFit/>
            </a:bodyPr>
            <a:lstStyle/>
            <a:p>
              <a:r>
                <a:rPr lang="en-US" sz="1600" dirty="0" smtClean="0"/>
                <a:t>SSD</a:t>
              </a:r>
              <a:endParaRPr lang="en-US" sz="1600" dirty="0"/>
            </a:p>
          </p:txBody>
        </p:sp>
        <p:cxnSp>
          <p:nvCxnSpPr>
            <p:cNvPr id="82" name="Straight Connector 81"/>
            <p:cNvCxnSpPr/>
            <p:nvPr/>
          </p:nvCxnSpPr>
          <p:spPr>
            <a:xfrm>
              <a:off x="5900714" y="2772354"/>
              <a:ext cx="822951" cy="0"/>
            </a:xfrm>
            <a:prstGeom prst="line">
              <a:avLst/>
            </a:prstGeom>
            <a:ln w="25400">
              <a:solidFill>
                <a:schemeClr val="tx1">
                  <a:alpha val="3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5674967" y="3155262"/>
              <a:ext cx="1304940" cy="0"/>
            </a:xfrm>
            <a:prstGeom prst="line">
              <a:avLst/>
            </a:prstGeom>
            <a:ln w="25400">
              <a:solidFill>
                <a:schemeClr val="tx1">
                  <a:alpha val="35000"/>
                </a:schemeClr>
              </a:solidFill>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3750972" y="2205318"/>
              <a:ext cx="1451556" cy="568215"/>
            </a:xfrm>
            <a:prstGeom prst="rect">
              <a:avLst/>
            </a:prstGeom>
            <a:noFill/>
          </p:spPr>
          <p:txBody>
            <a:bodyPr wrap="square" rtlCol="0">
              <a:spAutoFit/>
            </a:bodyPr>
            <a:lstStyle/>
            <a:p>
              <a:r>
                <a:rPr lang="en-US" sz="1400" dirty="0" smtClean="0"/>
                <a:t>Asynchronous data transfer</a:t>
              </a:r>
              <a:endParaRPr lang="en-US" sz="1400" dirty="0"/>
            </a:p>
          </p:txBody>
        </p:sp>
      </p:grpSp>
      <p:sp>
        <p:nvSpPr>
          <p:cNvPr id="85" name="Content Placeholder 4"/>
          <p:cNvSpPr>
            <a:spLocks noGrp="1"/>
          </p:cNvSpPr>
          <p:nvPr>
            <p:ph idx="1"/>
          </p:nvPr>
        </p:nvSpPr>
        <p:spPr>
          <a:xfrm>
            <a:off x="823001" y="4726426"/>
            <a:ext cx="7680921" cy="1720061"/>
          </a:xfrm>
        </p:spPr>
        <p:txBody>
          <a:bodyPr/>
          <a:lstStyle/>
          <a:p>
            <a:pPr marL="0" indent="0">
              <a:buNone/>
            </a:pPr>
            <a:r>
              <a:rPr lang="en-US" sz="1800" dirty="0" smtClean="0">
                <a:solidFill>
                  <a:schemeClr val="tx1"/>
                </a:solidFill>
              </a:rPr>
              <a:t>Trade-offs of processing data in coupled simulation workflow at </a:t>
            </a:r>
            <a:r>
              <a:rPr lang="en-US" sz="1800" dirty="0" err="1" smtClean="0">
                <a:solidFill>
                  <a:schemeClr val="tx1"/>
                </a:solidFill>
              </a:rPr>
              <a:t>exascale</a:t>
            </a:r>
            <a:r>
              <a:rPr lang="en-US" sz="1800" dirty="0" smtClean="0">
                <a:solidFill>
                  <a:schemeClr val="tx1"/>
                </a:solidFill>
              </a:rPr>
              <a:t>:</a:t>
            </a:r>
          </a:p>
          <a:p>
            <a:r>
              <a:rPr lang="en-US" sz="1800" dirty="0" smtClean="0">
                <a:solidFill>
                  <a:schemeClr val="tx1"/>
                </a:solidFill>
              </a:rPr>
              <a:t>Data temporal-spatial resolution vs. deadline/resource limitation</a:t>
            </a:r>
            <a:endParaRPr lang="en-US" sz="1800" dirty="0">
              <a:solidFill>
                <a:schemeClr val="tx1"/>
              </a:solidFill>
            </a:endParaRPr>
          </a:p>
          <a:p>
            <a:r>
              <a:rPr lang="en-US" sz="1800" dirty="0" smtClean="0">
                <a:solidFill>
                  <a:schemeClr val="tx1"/>
                </a:solidFill>
              </a:rPr>
              <a:t>Moving analytic code vs. moving output data</a:t>
            </a:r>
            <a:endParaRPr lang="en-US" sz="1800" dirty="0">
              <a:solidFill>
                <a:schemeClr val="tx1"/>
              </a:solidFill>
            </a:endParaRPr>
          </a:p>
          <a:p>
            <a:r>
              <a:rPr lang="en-US" sz="1800" dirty="0" smtClean="0">
                <a:solidFill>
                  <a:schemeClr val="tx1"/>
                </a:solidFill>
              </a:rPr>
              <a:t>In-situ processing vs. in-transit processing</a:t>
            </a:r>
            <a:endParaRPr lang="en-US" sz="1800" dirty="0">
              <a:solidFill>
                <a:schemeClr val="tx1"/>
              </a:solidFill>
            </a:endParaRPr>
          </a:p>
          <a:p>
            <a:r>
              <a:rPr lang="en-US" sz="1800" dirty="0">
                <a:solidFill>
                  <a:schemeClr val="tx1"/>
                </a:solidFill>
              </a:rPr>
              <a:t>Power </a:t>
            </a:r>
            <a:r>
              <a:rPr lang="en-US" sz="1800" dirty="0" smtClean="0">
                <a:solidFill>
                  <a:schemeClr val="tx1"/>
                </a:solidFill>
              </a:rPr>
              <a:t>consumption/resiliency </a:t>
            </a:r>
            <a:r>
              <a:rPr lang="en-US" sz="1800" dirty="0">
                <a:solidFill>
                  <a:schemeClr val="tx1"/>
                </a:solidFill>
              </a:rPr>
              <a:t>vs. </a:t>
            </a:r>
            <a:r>
              <a:rPr lang="en-US" sz="1800" dirty="0" smtClean="0">
                <a:solidFill>
                  <a:schemeClr val="tx1"/>
                </a:solidFill>
              </a:rPr>
              <a:t>performance</a:t>
            </a:r>
          </a:p>
          <a:p>
            <a:pPr marL="0" indent="0">
              <a:buNone/>
            </a:pPr>
            <a:endParaRPr lang="en-US" sz="1800" dirty="0">
              <a:solidFill>
                <a:schemeClr val="tx1"/>
              </a:solidFill>
            </a:endParaRPr>
          </a:p>
        </p:txBody>
      </p:sp>
      <p:sp>
        <p:nvSpPr>
          <p:cNvPr id="86" name="Title 3"/>
          <p:cNvSpPr>
            <a:spLocks noGrp="1"/>
          </p:cNvSpPr>
          <p:nvPr>
            <p:ph type="title"/>
          </p:nvPr>
        </p:nvSpPr>
        <p:spPr>
          <a:xfrm>
            <a:off x="457200" y="609600"/>
            <a:ext cx="8229600" cy="808038"/>
          </a:xfrm>
        </p:spPr>
        <p:txBody>
          <a:bodyPr/>
          <a:lstStyle/>
          <a:p>
            <a:pPr algn="ctr"/>
            <a:r>
              <a:rPr lang="en-US" sz="2400" b="1" dirty="0" smtClean="0">
                <a:latin typeface="Arial"/>
                <a:ea typeface="ＭＳ Ｐゴシック" charset="0"/>
                <a:cs typeface="Arial"/>
              </a:rPr>
              <a:t>New Characteristics and Challenges in staging-based online data-to-insight pipeline</a:t>
            </a:r>
            <a:endParaRPr lang="en-US" sz="2400" b="1" dirty="0">
              <a:latin typeface="Arial"/>
              <a:cs typeface="Arial"/>
            </a:endParaRPr>
          </a:p>
        </p:txBody>
      </p:sp>
    </p:spTree>
    <p:extLst>
      <p:ext uri="{BB962C8B-B14F-4D97-AF65-F5344CB8AC3E}">
        <p14:creationId xmlns:p14="http://schemas.microsoft.com/office/powerpoint/2010/main" val="35533456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Title 3"/>
          <p:cNvSpPr>
            <a:spLocks noGrp="1"/>
          </p:cNvSpPr>
          <p:nvPr>
            <p:ph type="title"/>
          </p:nvPr>
        </p:nvSpPr>
        <p:spPr>
          <a:xfrm>
            <a:off x="457200" y="609600"/>
            <a:ext cx="8229600" cy="808038"/>
          </a:xfrm>
        </p:spPr>
        <p:txBody>
          <a:bodyPr/>
          <a:lstStyle/>
          <a:p>
            <a:pPr algn="ctr"/>
            <a:r>
              <a:rPr lang="en-US" sz="2800" b="1" dirty="0" smtClean="0">
                <a:latin typeface="Arial"/>
                <a:ea typeface="ＭＳ Ｐゴシック" charset="0"/>
                <a:cs typeface="Arial"/>
              </a:rPr>
              <a:t>Architectural View of Autonomic Runtime</a:t>
            </a:r>
            <a:endParaRPr lang="en-US" sz="2800" b="1" dirty="0">
              <a:latin typeface="Arial"/>
              <a:cs typeface="Arial"/>
            </a:endParaRPr>
          </a:p>
        </p:txBody>
      </p:sp>
      <p:grpSp>
        <p:nvGrpSpPr>
          <p:cNvPr id="40" name="Group 39"/>
          <p:cNvGrpSpPr/>
          <p:nvPr/>
        </p:nvGrpSpPr>
        <p:grpSpPr>
          <a:xfrm>
            <a:off x="823001" y="1292443"/>
            <a:ext cx="7406558" cy="3289762"/>
            <a:chOff x="548684" y="1646560"/>
            <a:chExt cx="7772315" cy="4434171"/>
          </a:xfrm>
        </p:grpSpPr>
        <p:sp>
          <p:nvSpPr>
            <p:cNvPr id="39" name="Oval 38"/>
            <p:cNvSpPr/>
            <p:nvPr/>
          </p:nvSpPr>
          <p:spPr>
            <a:xfrm>
              <a:off x="2514622" y="1691659"/>
              <a:ext cx="2787619" cy="868758"/>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Rectangle 2"/>
            <p:cNvSpPr/>
            <p:nvPr/>
          </p:nvSpPr>
          <p:spPr>
            <a:xfrm>
              <a:off x="2834659" y="2637300"/>
              <a:ext cx="2285975" cy="5231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Annotation Interface</a:t>
              </a:r>
              <a:endParaRPr lang="en-US" sz="1600" dirty="0"/>
            </a:p>
          </p:txBody>
        </p:sp>
        <p:sp>
          <p:nvSpPr>
            <p:cNvPr id="4" name="Rectangle 3"/>
            <p:cNvSpPr/>
            <p:nvPr/>
          </p:nvSpPr>
          <p:spPr>
            <a:xfrm>
              <a:off x="2832119" y="3522754"/>
              <a:ext cx="2285975" cy="82526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Autonomic Execution Engine</a:t>
              </a:r>
              <a:endParaRPr lang="en-US" sz="1600" dirty="0"/>
            </a:p>
          </p:txBody>
        </p:sp>
        <p:sp>
          <p:nvSpPr>
            <p:cNvPr id="5" name="Rectangle 4"/>
            <p:cNvSpPr/>
            <p:nvPr/>
          </p:nvSpPr>
          <p:spPr>
            <a:xfrm>
              <a:off x="2834659" y="4800585"/>
              <a:ext cx="2285975" cy="73151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System Monitor</a:t>
              </a:r>
              <a:endParaRPr lang="en-US" sz="1600" dirty="0"/>
            </a:p>
          </p:txBody>
        </p:sp>
        <p:sp>
          <p:nvSpPr>
            <p:cNvPr id="9" name="Content Placeholder 4"/>
            <p:cNvSpPr txBox="1">
              <a:spLocks/>
            </p:cNvSpPr>
            <p:nvPr/>
          </p:nvSpPr>
          <p:spPr bwMode="auto">
            <a:xfrm>
              <a:off x="548684" y="2240293"/>
              <a:ext cx="2164442" cy="365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3" rIns="91369" bIns="45683"/>
            <a:lstStyle>
              <a:lvl1pPr marL="342900" indent="-3429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indent="0">
                <a:spcAft>
                  <a:spcPts val="658"/>
                </a:spcAft>
              </a:pPr>
              <a:r>
                <a:rPr lang="en-US" sz="1600" i="1" dirty="0" smtClean="0">
                  <a:solidFill>
                    <a:srgbClr val="000000"/>
                  </a:solidFill>
                </a:rPr>
                <a:t>Application Layer</a:t>
              </a:r>
            </a:p>
            <a:p>
              <a:pPr marL="0" indent="0">
                <a:spcAft>
                  <a:spcPts val="658"/>
                </a:spcAft>
              </a:pPr>
              <a:endParaRPr lang="en-US" sz="1600" i="1" dirty="0">
                <a:solidFill>
                  <a:srgbClr val="000000"/>
                </a:solidFill>
              </a:endParaRPr>
            </a:p>
          </p:txBody>
        </p:sp>
        <p:sp>
          <p:nvSpPr>
            <p:cNvPr id="10" name="Content Placeholder 4"/>
            <p:cNvSpPr txBox="1">
              <a:spLocks/>
            </p:cNvSpPr>
            <p:nvPr/>
          </p:nvSpPr>
          <p:spPr bwMode="auto">
            <a:xfrm>
              <a:off x="548684" y="5714975"/>
              <a:ext cx="1965938" cy="365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3" rIns="91369" bIns="45683"/>
            <a:lstStyle>
              <a:lvl1pPr marL="342900" indent="-3429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indent="0">
                <a:spcAft>
                  <a:spcPts val="658"/>
                </a:spcAft>
              </a:pPr>
              <a:r>
                <a:rPr lang="en-US" sz="1600" i="1" dirty="0" smtClean="0">
                  <a:solidFill>
                    <a:srgbClr val="000000"/>
                  </a:solidFill>
                </a:rPr>
                <a:t>Resource Layer</a:t>
              </a:r>
            </a:p>
            <a:p>
              <a:pPr marL="0" indent="0">
                <a:spcAft>
                  <a:spcPts val="658"/>
                </a:spcAft>
              </a:pPr>
              <a:endParaRPr lang="en-US" sz="1600" i="1" dirty="0">
                <a:solidFill>
                  <a:srgbClr val="000000"/>
                </a:solidFill>
              </a:endParaRPr>
            </a:p>
          </p:txBody>
        </p:sp>
        <p:sp>
          <p:nvSpPr>
            <p:cNvPr id="11" name="Content Placeholder 4"/>
            <p:cNvSpPr txBox="1">
              <a:spLocks/>
            </p:cNvSpPr>
            <p:nvPr/>
          </p:nvSpPr>
          <p:spPr bwMode="auto">
            <a:xfrm>
              <a:off x="548684" y="3886195"/>
              <a:ext cx="2499331" cy="365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3" rIns="91369" bIns="45683"/>
            <a:lstStyle>
              <a:lvl1pPr marL="342900" indent="-3429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indent="0">
                <a:spcAft>
                  <a:spcPts val="658"/>
                </a:spcAft>
              </a:pPr>
              <a:r>
                <a:rPr lang="en-US" sz="1600" i="1" dirty="0" smtClean="0">
                  <a:solidFill>
                    <a:srgbClr val="000000"/>
                  </a:solidFill>
                </a:rPr>
                <a:t>Middleware Layer</a:t>
              </a:r>
            </a:p>
            <a:p>
              <a:pPr marL="0" indent="0">
                <a:spcAft>
                  <a:spcPts val="658"/>
                </a:spcAft>
              </a:pPr>
              <a:endParaRPr lang="en-US" sz="1600" i="1" dirty="0">
                <a:solidFill>
                  <a:srgbClr val="000000"/>
                </a:solidFill>
              </a:endParaRPr>
            </a:p>
          </p:txBody>
        </p:sp>
        <p:sp>
          <p:nvSpPr>
            <p:cNvPr id="13" name="Rectangle 12"/>
            <p:cNvSpPr/>
            <p:nvPr/>
          </p:nvSpPr>
          <p:spPr>
            <a:xfrm>
              <a:off x="5486389" y="1969448"/>
              <a:ext cx="2834610" cy="3931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4" name="Rectangle 13"/>
            <p:cNvSpPr/>
            <p:nvPr/>
          </p:nvSpPr>
          <p:spPr>
            <a:xfrm>
              <a:off x="5669268" y="2514610"/>
              <a:ext cx="2468853" cy="54863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Data Resolution</a:t>
              </a:r>
              <a:endParaRPr lang="en-US" sz="1600" dirty="0"/>
            </a:p>
          </p:txBody>
        </p:sp>
        <p:sp>
          <p:nvSpPr>
            <p:cNvPr id="15" name="Rectangle 14"/>
            <p:cNvSpPr/>
            <p:nvPr/>
          </p:nvSpPr>
          <p:spPr>
            <a:xfrm>
              <a:off x="5669268" y="3337561"/>
              <a:ext cx="2468853" cy="54863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Data Placement</a:t>
              </a:r>
              <a:endParaRPr lang="en-US" sz="1600" dirty="0"/>
            </a:p>
          </p:txBody>
        </p:sp>
        <p:sp>
          <p:nvSpPr>
            <p:cNvPr id="16" name="Rectangle 15"/>
            <p:cNvSpPr/>
            <p:nvPr/>
          </p:nvSpPr>
          <p:spPr>
            <a:xfrm>
              <a:off x="5669268" y="4160512"/>
              <a:ext cx="2468853" cy="54863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Analytics Placement</a:t>
              </a:r>
              <a:endParaRPr lang="en-US" sz="1600" dirty="0"/>
            </a:p>
          </p:txBody>
        </p:sp>
        <p:sp>
          <p:nvSpPr>
            <p:cNvPr id="17" name="Rectangle 16"/>
            <p:cNvSpPr/>
            <p:nvPr/>
          </p:nvSpPr>
          <p:spPr>
            <a:xfrm>
              <a:off x="5669267" y="5166341"/>
              <a:ext cx="2468853" cy="54863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Energy Optimization</a:t>
              </a:r>
              <a:endParaRPr lang="en-US" sz="1600" dirty="0"/>
            </a:p>
          </p:txBody>
        </p:sp>
        <p:sp>
          <p:nvSpPr>
            <p:cNvPr id="18" name="TextBox 17"/>
            <p:cNvSpPr txBox="1"/>
            <p:nvPr/>
          </p:nvSpPr>
          <p:spPr>
            <a:xfrm>
              <a:off x="5486389" y="1965976"/>
              <a:ext cx="2285976" cy="414843"/>
            </a:xfrm>
            <a:prstGeom prst="rect">
              <a:avLst/>
            </a:prstGeom>
            <a:noFill/>
          </p:spPr>
          <p:txBody>
            <a:bodyPr wrap="square" rtlCol="0">
              <a:spAutoFit/>
            </a:bodyPr>
            <a:lstStyle/>
            <a:p>
              <a:r>
                <a:rPr lang="en-US" sz="1400" b="1" dirty="0" smtClean="0"/>
                <a:t>Adaptation Policies</a:t>
              </a:r>
              <a:endParaRPr lang="en-US" sz="1400" b="1" dirty="0"/>
            </a:p>
          </p:txBody>
        </p:sp>
        <p:sp>
          <p:nvSpPr>
            <p:cNvPr id="19" name="TextBox 18"/>
            <p:cNvSpPr txBox="1"/>
            <p:nvPr/>
          </p:nvSpPr>
          <p:spPr>
            <a:xfrm>
              <a:off x="6675097" y="4526360"/>
              <a:ext cx="1097268" cy="539296"/>
            </a:xfrm>
            <a:prstGeom prst="rect">
              <a:avLst/>
            </a:prstGeom>
            <a:noFill/>
          </p:spPr>
          <p:txBody>
            <a:bodyPr wrap="square" rtlCol="0">
              <a:spAutoFit/>
            </a:bodyPr>
            <a:lstStyle/>
            <a:p>
              <a:r>
                <a:rPr lang="en-US" sz="2000" b="1" dirty="0" smtClean="0"/>
                <a:t>…</a:t>
              </a:r>
              <a:endParaRPr lang="en-US" sz="2000" b="1" dirty="0"/>
            </a:p>
          </p:txBody>
        </p:sp>
        <p:cxnSp>
          <p:nvCxnSpPr>
            <p:cNvPr id="21" name="Straight Arrow Connector 20"/>
            <p:cNvCxnSpPr>
              <a:stCxn id="4" idx="3"/>
              <a:endCxn id="13" idx="1"/>
            </p:cNvCxnSpPr>
            <p:nvPr/>
          </p:nvCxnSpPr>
          <p:spPr>
            <a:xfrm>
              <a:off x="5118094" y="3935387"/>
              <a:ext cx="368295" cy="0"/>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684" y="5714975"/>
              <a:ext cx="493770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48685" y="2606049"/>
              <a:ext cx="4937705" cy="0"/>
            </a:xfrm>
            <a:prstGeom prst="line">
              <a:avLst/>
            </a:prstGeom>
            <a:ln>
              <a:solidFill>
                <a:schemeClr val="tx1"/>
              </a:solidFill>
              <a:prstDash val="dash"/>
            </a:ln>
          </p:spPr>
          <p:style>
            <a:lnRef idx="1">
              <a:schemeClr val="accent3"/>
            </a:lnRef>
            <a:fillRef idx="3">
              <a:schemeClr val="accent3"/>
            </a:fillRef>
            <a:effectRef idx="2">
              <a:schemeClr val="accent3"/>
            </a:effectRef>
            <a:fontRef idx="minor">
              <a:schemeClr val="lt1"/>
            </a:fontRef>
          </p:style>
        </p:cxnSp>
        <p:sp>
          <p:nvSpPr>
            <p:cNvPr id="29" name="Down Arrow 28"/>
            <p:cNvSpPr/>
            <p:nvPr/>
          </p:nvSpPr>
          <p:spPr>
            <a:xfrm>
              <a:off x="3931927" y="3156998"/>
              <a:ext cx="182878" cy="365756"/>
            </a:xfrm>
            <a:prstGeom prst="downArrow">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600"/>
            </a:p>
          </p:txBody>
        </p:sp>
        <p:sp>
          <p:nvSpPr>
            <p:cNvPr id="30" name="Down Arrow 29"/>
            <p:cNvSpPr/>
            <p:nvPr/>
          </p:nvSpPr>
          <p:spPr>
            <a:xfrm>
              <a:off x="3931927" y="4425950"/>
              <a:ext cx="182878" cy="365756"/>
            </a:xfrm>
            <a:prstGeom prst="downArrow">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600"/>
            </a:p>
          </p:txBody>
        </p:sp>
        <p:sp>
          <p:nvSpPr>
            <p:cNvPr id="31" name="Rectangle 30"/>
            <p:cNvSpPr/>
            <p:nvPr/>
          </p:nvSpPr>
          <p:spPr>
            <a:xfrm>
              <a:off x="2834658" y="2063873"/>
              <a:ext cx="846398" cy="359299"/>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smtClean="0"/>
                <a:t>User’s Hints</a:t>
              </a:r>
              <a:endParaRPr lang="en-US" sz="1000" b="1" dirty="0"/>
            </a:p>
          </p:txBody>
        </p:sp>
        <p:sp>
          <p:nvSpPr>
            <p:cNvPr id="32" name="Rectangle 31"/>
            <p:cNvSpPr/>
            <p:nvPr/>
          </p:nvSpPr>
          <p:spPr>
            <a:xfrm>
              <a:off x="3931926" y="2061404"/>
              <a:ext cx="1222574" cy="359299"/>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smtClean="0"/>
                <a:t>User’s Preferences</a:t>
              </a:r>
              <a:endParaRPr lang="en-US" sz="1000" b="1" dirty="0"/>
            </a:p>
          </p:txBody>
        </p:sp>
        <p:sp>
          <p:nvSpPr>
            <p:cNvPr id="33" name="Down Arrow 32"/>
            <p:cNvSpPr/>
            <p:nvPr/>
          </p:nvSpPr>
          <p:spPr>
            <a:xfrm>
              <a:off x="3237258" y="2420702"/>
              <a:ext cx="91439" cy="271848"/>
            </a:xfrm>
            <a:prstGeom prst="downArrow">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600"/>
            </a:p>
          </p:txBody>
        </p:sp>
        <p:sp>
          <p:nvSpPr>
            <p:cNvPr id="34" name="Down Arrow 33"/>
            <p:cNvSpPr/>
            <p:nvPr/>
          </p:nvSpPr>
          <p:spPr>
            <a:xfrm>
              <a:off x="4480560" y="2423171"/>
              <a:ext cx="91439" cy="271848"/>
            </a:xfrm>
            <a:prstGeom prst="downArrow">
              <a:avLst/>
            </a:prstGeom>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600"/>
            </a:p>
          </p:txBody>
        </p:sp>
        <p:sp>
          <p:nvSpPr>
            <p:cNvPr id="38" name="TextBox 37"/>
            <p:cNvSpPr txBox="1"/>
            <p:nvPr/>
          </p:nvSpPr>
          <p:spPr>
            <a:xfrm>
              <a:off x="3316690" y="1646560"/>
              <a:ext cx="1645901" cy="414843"/>
            </a:xfrm>
            <a:prstGeom prst="rect">
              <a:avLst/>
            </a:prstGeom>
            <a:noFill/>
          </p:spPr>
          <p:txBody>
            <a:bodyPr wrap="square" rtlCol="0">
              <a:spAutoFit/>
            </a:bodyPr>
            <a:lstStyle/>
            <a:p>
              <a:r>
                <a:rPr lang="en-US" sz="1400" b="1" dirty="0" smtClean="0"/>
                <a:t>Annotations</a:t>
              </a:r>
              <a:endParaRPr lang="en-US" sz="1400" b="1" dirty="0"/>
            </a:p>
          </p:txBody>
        </p:sp>
      </p:grpSp>
      <p:sp>
        <p:nvSpPr>
          <p:cNvPr id="43" name="Content Placeholder 4"/>
          <p:cNvSpPr txBox="1">
            <a:spLocks/>
          </p:cNvSpPr>
          <p:nvPr/>
        </p:nvSpPr>
        <p:spPr bwMode="auto">
          <a:xfrm>
            <a:off x="731562" y="4709145"/>
            <a:ext cx="7772315" cy="1920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3" rIns="91369" bIns="45683"/>
          <a:lstStyle>
            <a:lvl1pPr marL="342900" indent="-3429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indent="0">
              <a:spcAft>
                <a:spcPts val="658"/>
              </a:spcAft>
            </a:pPr>
            <a:r>
              <a:rPr lang="en-US" sz="1600" dirty="0" smtClean="0">
                <a:solidFill>
                  <a:srgbClr val="000000"/>
                </a:solidFill>
              </a:rPr>
              <a:t>We need a system runtime can:</a:t>
            </a:r>
          </a:p>
          <a:p>
            <a:pPr marL="285750" indent="-285750">
              <a:spcAft>
                <a:spcPts val="658"/>
              </a:spcAft>
              <a:buFont typeface="Arial" panose="020B0604020202020204" pitchFamily="34" charset="0"/>
              <a:buChar char="•"/>
            </a:pPr>
            <a:r>
              <a:rPr lang="en-US" sz="1600" dirty="0" smtClean="0">
                <a:solidFill>
                  <a:srgbClr val="000000"/>
                </a:solidFill>
              </a:rPr>
              <a:t>Identify user’s requirement and information at runtime</a:t>
            </a:r>
          </a:p>
          <a:p>
            <a:pPr marL="285750" indent="-285750">
              <a:spcAft>
                <a:spcPts val="658"/>
              </a:spcAft>
              <a:buFont typeface="Arial" panose="020B0604020202020204" pitchFamily="34" charset="0"/>
              <a:buChar char="•"/>
            </a:pPr>
            <a:r>
              <a:rPr lang="en-US" sz="1600" dirty="0" smtClean="0">
                <a:solidFill>
                  <a:srgbClr val="000000"/>
                </a:solidFill>
              </a:rPr>
              <a:t>Define plug-in adaptation policies for various of trade-offs</a:t>
            </a:r>
          </a:p>
          <a:p>
            <a:pPr marL="285750" indent="-285750">
              <a:spcAft>
                <a:spcPts val="658"/>
              </a:spcAft>
              <a:buFont typeface="Arial" panose="020B0604020202020204" pitchFamily="34" charset="0"/>
              <a:buChar char="•"/>
            </a:pPr>
            <a:r>
              <a:rPr lang="en-US" sz="1600" dirty="0" smtClean="0">
                <a:solidFill>
                  <a:srgbClr val="000000"/>
                </a:solidFill>
              </a:rPr>
              <a:t>Collect runtime information from different layers, e.g. resource availability, application’s execution patterns</a:t>
            </a:r>
          </a:p>
          <a:p>
            <a:pPr marL="285750" indent="-285750">
              <a:spcAft>
                <a:spcPts val="658"/>
              </a:spcAft>
              <a:buFont typeface="Arial" panose="020B0604020202020204" pitchFamily="34" charset="0"/>
              <a:buChar char="•"/>
            </a:pPr>
            <a:r>
              <a:rPr lang="en-US" sz="1600" dirty="0" smtClean="0">
                <a:solidFill>
                  <a:srgbClr val="000000"/>
                </a:solidFill>
              </a:rPr>
              <a:t>Respond at runtime to the changing requirements automatically</a:t>
            </a:r>
          </a:p>
          <a:p>
            <a:pPr marL="0" indent="0">
              <a:spcAft>
                <a:spcPts val="658"/>
              </a:spcAft>
            </a:pPr>
            <a:endParaRPr lang="en-US" sz="1600" dirty="0" smtClean="0">
              <a:solidFill>
                <a:srgbClr val="000000"/>
              </a:solidFill>
            </a:endParaRPr>
          </a:p>
        </p:txBody>
      </p:sp>
    </p:spTree>
    <p:extLst>
      <p:ext uri="{BB962C8B-B14F-4D97-AF65-F5344CB8AC3E}">
        <p14:creationId xmlns:p14="http://schemas.microsoft.com/office/powerpoint/2010/main" val="11886469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4"/>
          <p:cNvSpPr txBox="1">
            <a:spLocks/>
          </p:cNvSpPr>
          <p:nvPr/>
        </p:nvSpPr>
        <p:spPr bwMode="auto">
          <a:xfrm>
            <a:off x="640123" y="5257780"/>
            <a:ext cx="3931877" cy="16459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3" rIns="91369" bIns="45683"/>
          <a:lstStyle>
            <a:lvl1pPr marL="342900" indent="-3429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indent="0">
              <a:spcAft>
                <a:spcPts val="658"/>
              </a:spcAft>
            </a:pPr>
            <a:r>
              <a:rPr lang="en-US" sz="1800" dirty="0" smtClean="0">
                <a:solidFill>
                  <a:srgbClr val="000000"/>
                </a:solidFill>
              </a:rPr>
              <a:t>Application layer adaptation of the spatial resolution of data using user-defined down-sampling based on runtime memory availability.</a:t>
            </a:r>
            <a:endParaRPr lang="en-US" sz="1800" dirty="0">
              <a:solidFill>
                <a:srgbClr val="000000"/>
              </a:solidFill>
            </a:endParaRPr>
          </a:p>
          <a:p>
            <a:pPr>
              <a:spcAft>
                <a:spcPts val="658"/>
              </a:spcAft>
            </a:pPr>
            <a:endParaRPr lang="en-US" sz="1800" dirty="0">
              <a:solidFill>
                <a:srgbClr val="000000"/>
              </a:solidFill>
            </a:endParaRPr>
          </a:p>
        </p:txBody>
      </p:sp>
      <p:pic>
        <p:nvPicPr>
          <p:cNvPr id="3" name="Picture 1"/>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91489" y="1350842"/>
            <a:ext cx="4937706" cy="3815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Tony.K\Downloads\iso_res_full.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74061" y="1508781"/>
            <a:ext cx="3704133" cy="177786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txBox="1">
            <a:spLocks/>
          </p:cNvSpPr>
          <p:nvPr/>
        </p:nvSpPr>
        <p:spPr bwMode="auto">
          <a:xfrm>
            <a:off x="5120641" y="5166341"/>
            <a:ext cx="3931870" cy="16459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3" rIns="91369" bIns="45683"/>
          <a:lstStyle>
            <a:lvl1pPr marL="342900" indent="-3429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indent="0">
              <a:spcAft>
                <a:spcPts val="658"/>
              </a:spcAft>
            </a:pPr>
            <a:r>
              <a:rPr lang="en-US" sz="1800" dirty="0" smtClean="0">
                <a:solidFill>
                  <a:srgbClr val="000000"/>
                </a:solidFill>
              </a:rPr>
              <a:t>Application layer adaptation of the spatial resolution of the data using entropy based data down-sampling. </a:t>
            </a:r>
          </a:p>
          <a:p>
            <a:pPr marL="0" indent="0">
              <a:spcAft>
                <a:spcPts val="658"/>
              </a:spcAft>
            </a:pPr>
            <a:r>
              <a:rPr lang="en-US" sz="1800" dirty="0" smtClean="0">
                <a:solidFill>
                  <a:srgbClr val="000000"/>
                </a:solidFill>
              </a:rPr>
              <a:t>(Top: full-resolution; Bottom: adaptive resolution)</a:t>
            </a:r>
            <a:endParaRPr lang="en-US" sz="1800" dirty="0">
              <a:solidFill>
                <a:srgbClr val="000000"/>
              </a:solidFill>
            </a:endParaRPr>
          </a:p>
          <a:p>
            <a:pPr>
              <a:spcAft>
                <a:spcPts val="658"/>
              </a:spcAft>
            </a:pPr>
            <a:endParaRPr lang="en-US" sz="1800" dirty="0">
              <a:solidFill>
                <a:srgbClr val="000000"/>
              </a:solidFill>
            </a:endParaRPr>
          </a:p>
        </p:txBody>
      </p:sp>
      <p:pic>
        <p:nvPicPr>
          <p:cNvPr id="6" name="Picture 3" descr="C:\Users\Tony.K\Downloads\iso_res_samp.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052721" y="3252512"/>
            <a:ext cx="3816912" cy="182239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p:cNvSpPr>
            <a:spLocks noGrp="1"/>
          </p:cNvSpPr>
          <p:nvPr>
            <p:ph type="title"/>
          </p:nvPr>
        </p:nvSpPr>
        <p:spPr>
          <a:xfrm>
            <a:off x="457200" y="609600"/>
            <a:ext cx="8229600" cy="808038"/>
          </a:xfrm>
        </p:spPr>
        <p:txBody>
          <a:bodyPr/>
          <a:lstStyle/>
          <a:p>
            <a:pPr algn="ctr"/>
            <a:r>
              <a:rPr lang="en-US" sz="2800" b="1" dirty="0" smtClean="0">
                <a:latin typeface="Arial"/>
                <a:ea typeface="ＭＳ Ｐゴシック" charset="0"/>
                <a:cs typeface="Arial"/>
              </a:rPr>
              <a:t>Preliminary Result: Adaptation on Data </a:t>
            </a:r>
            <a:r>
              <a:rPr lang="en-US" sz="2800" b="1" dirty="0">
                <a:latin typeface="Arial"/>
                <a:ea typeface="ＭＳ Ｐゴシック" charset="0"/>
                <a:cs typeface="Arial"/>
              </a:rPr>
              <a:t>Resolution</a:t>
            </a:r>
            <a:endParaRPr lang="en-US" sz="2800" b="1" dirty="0">
              <a:latin typeface="Arial"/>
              <a:cs typeface="Arial"/>
            </a:endParaRPr>
          </a:p>
        </p:txBody>
      </p:sp>
    </p:spTree>
    <p:extLst>
      <p:ext uri="{BB962C8B-B14F-4D97-AF65-F5344CB8AC3E}">
        <p14:creationId xmlns:p14="http://schemas.microsoft.com/office/powerpoint/2010/main" val="37409894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4"/>
          <p:cNvSpPr txBox="1">
            <a:spLocks/>
          </p:cNvSpPr>
          <p:nvPr/>
        </p:nvSpPr>
        <p:spPr bwMode="auto">
          <a:xfrm>
            <a:off x="457245" y="4983470"/>
            <a:ext cx="4297633" cy="1234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3" rIns="91369" bIns="45683"/>
          <a:lstStyle>
            <a:lvl1pPr marL="342900" indent="-3429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spcAft>
                <a:spcPts val="658"/>
              </a:spcAft>
            </a:pPr>
            <a:r>
              <a:rPr lang="en-US" sz="1800" dirty="0">
                <a:solidFill>
                  <a:srgbClr val="000000"/>
                </a:solidFill>
              </a:rPr>
              <a:t> a. Data transfer comparison between performing adaptive placement and performing combined cross-layer adaption (adaptive data resolution + adaptive placement)</a:t>
            </a:r>
          </a:p>
          <a:p>
            <a:pPr>
              <a:spcAft>
                <a:spcPts val="658"/>
              </a:spcAft>
            </a:pPr>
            <a:endParaRPr lang="en-US" sz="1800" dirty="0">
              <a:solidFill>
                <a:srgbClr val="000000"/>
              </a:solidFill>
            </a:endParaRPr>
          </a:p>
        </p:txBody>
      </p:sp>
      <p:sp>
        <p:nvSpPr>
          <p:cNvPr id="3" name="Content Placeholder 4"/>
          <p:cNvSpPr txBox="1">
            <a:spLocks/>
          </p:cNvSpPr>
          <p:nvPr/>
        </p:nvSpPr>
        <p:spPr bwMode="auto">
          <a:xfrm>
            <a:off x="4937756" y="5039046"/>
            <a:ext cx="4206244" cy="1498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69" tIns="45683" rIns="91369" bIns="45683"/>
          <a:lstStyle>
            <a:lvl1pPr marL="342900" indent="-342900" eaLnBrk="0">
              <a:defRPr sz="2400">
                <a:solidFill>
                  <a:schemeClr val="bg1"/>
                </a:solidFill>
                <a:latin typeface="Arial" charset="0"/>
                <a:ea typeface="ＭＳ Ｐゴシック" charset="0"/>
                <a:cs typeface="ＭＳ Ｐゴシック" charset="0"/>
              </a:defRPr>
            </a:lvl1pPr>
            <a:lvl2pPr eaLnBrk="0">
              <a:defRPr sz="2400">
                <a:solidFill>
                  <a:schemeClr val="bg1"/>
                </a:solidFill>
                <a:latin typeface="Arial" charset="0"/>
                <a:ea typeface="ＭＳ Ｐゴシック" charset="0"/>
              </a:defRPr>
            </a:lvl2pPr>
            <a:lvl3pPr eaLnBrk="0">
              <a:defRPr sz="2400">
                <a:solidFill>
                  <a:schemeClr val="bg1"/>
                </a:solidFill>
                <a:latin typeface="Arial" charset="0"/>
                <a:ea typeface="ＭＳ Ｐゴシック" charset="0"/>
              </a:defRPr>
            </a:lvl3pPr>
            <a:lvl4pPr eaLnBrk="0">
              <a:defRPr sz="2400">
                <a:solidFill>
                  <a:schemeClr val="bg1"/>
                </a:solidFill>
                <a:latin typeface="Arial" charset="0"/>
                <a:ea typeface="ＭＳ Ｐゴシック" charset="0"/>
              </a:defRPr>
            </a:lvl4pPr>
            <a:lvl5pPr eaLnBrk="0">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spcAft>
                <a:spcPts val="658"/>
              </a:spcAft>
            </a:pPr>
            <a:r>
              <a:rPr lang="en-US" sz="1800" dirty="0">
                <a:solidFill>
                  <a:srgbClr val="000000"/>
                </a:solidFill>
              </a:rPr>
              <a:t> b. Comparison of cumulative end-to-end execution time between adaptive placement and combined cross-layer adaption (adaptive data resolution + adaptive placement).  </a:t>
            </a:r>
          </a:p>
        </p:txBody>
      </p:sp>
      <p:pic>
        <p:nvPicPr>
          <p:cNvPr id="4" name="Picture 1" descr="C:\Users\Tony.K\AppData\Roaming\Tencent\Users\81243179\QQ\WinTemp\RichOle\RPRK98ZGP@{AHJT6NM]`02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0" y="1549941"/>
            <a:ext cx="4383362" cy="35444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Tony.K\AppData\Roaming\Tencent\Users\81243179\QQ\WinTemp\RichOle\$8G6FIL1S@_%]3OQA@}$_LW.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1490" y="1549934"/>
            <a:ext cx="4206194" cy="352496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p:cNvSpPr>
            <a:spLocks noGrp="1"/>
          </p:cNvSpPr>
          <p:nvPr>
            <p:ph type="title"/>
          </p:nvPr>
        </p:nvSpPr>
        <p:spPr>
          <a:xfrm>
            <a:off x="457200" y="609600"/>
            <a:ext cx="8229600" cy="808038"/>
          </a:xfrm>
        </p:spPr>
        <p:txBody>
          <a:bodyPr/>
          <a:lstStyle/>
          <a:p>
            <a:pPr algn="ctr"/>
            <a:r>
              <a:rPr lang="en-US" sz="2800" b="1" dirty="0" smtClean="0">
                <a:latin typeface="Arial"/>
                <a:ea typeface="ＭＳ Ｐゴシック" charset="0"/>
                <a:cs typeface="Arial"/>
              </a:rPr>
              <a:t>Preliminary Result: Adaptation on Analytic </a:t>
            </a:r>
            <a:r>
              <a:rPr lang="en-US" sz="2800" b="1" dirty="0">
                <a:latin typeface="Arial"/>
                <a:ea typeface="ＭＳ Ｐゴシック" charset="0"/>
                <a:cs typeface="Arial"/>
              </a:rPr>
              <a:t>Placement</a:t>
            </a:r>
            <a:endParaRPr lang="en-US" sz="2800" b="1" dirty="0">
              <a:latin typeface="Arial"/>
              <a:cs typeface="Arial"/>
            </a:endParaRPr>
          </a:p>
        </p:txBody>
      </p:sp>
    </p:spTree>
    <p:extLst>
      <p:ext uri="{BB962C8B-B14F-4D97-AF65-F5344CB8AC3E}">
        <p14:creationId xmlns:p14="http://schemas.microsoft.com/office/powerpoint/2010/main" val="11179067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TASSL\IPDPS15\Tong\latex\fig\workflow.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45070" y="1284688"/>
            <a:ext cx="6711208" cy="275859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973014" y="4101899"/>
            <a:ext cx="7848600" cy="7310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lstStyle>
            <a:lvl1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1pPr>
            <a:lvl2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2pPr>
            <a:lvl3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3pPr>
            <a:lvl4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4pPr>
            <a:lvl5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9pPr>
          </a:lstStyle>
          <a:p>
            <a:pPr>
              <a:spcAft>
                <a:spcPts val="663"/>
              </a:spcAft>
            </a:pPr>
            <a:r>
              <a:rPr lang="en-US" sz="1600" i="1" dirty="0" smtClean="0">
                <a:solidFill>
                  <a:schemeClr val="tx1"/>
                </a:solidFill>
                <a:latin typeface="Arial"/>
                <a:cs typeface="Arial"/>
              </a:rPr>
              <a:t>Fig. Conceptual framework for realizing multi-tiered staging for coupled data-intensive simulation workflows.</a:t>
            </a:r>
            <a:endParaRPr lang="en-US" sz="1600" i="1" dirty="0">
              <a:solidFill>
                <a:schemeClr val="tx1"/>
              </a:solidFill>
              <a:latin typeface="Arial"/>
              <a:cs typeface="Arial"/>
            </a:endParaRPr>
          </a:p>
        </p:txBody>
      </p:sp>
      <p:sp>
        <p:nvSpPr>
          <p:cNvPr id="5" name="Title 3"/>
          <p:cNvSpPr txBox="1">
            <a:spLocks/>
          </p:cNvSpPr>
          <p:nvPr/>
        </p:nvSpPr>
        <p:spPr>
          <a:xfrm>
            <a:off x="445477" y="520694"/>
            <a:ext cx="8206154" cy="8810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cs typeface="Arial"/>
              </a:rPr>
              <a:t>Multi-tiered Data Staging </a:t>
            </a:r>
            <a:r>
              <a:rPr lang="en-US" sz="2400" b="1" dirty="0" smtClean="0">
                <a:cs typeface="Arial"/>
              </a:rPr>
              <a:t>with Autonomic </a:t>
            </a:r>
          </a:p>
          <a:p>
            <a:r>
              <a:rPr lang="en-US" sz="2400" b="1" dirty="0" smtClean="0">
                <a:latin typeface="Arial"/>
                <a:cs typeface="Arial"/>
              </a:rPr>
              <a:t>Data Placement Adaptation - Overview</a:t>
            </a:r>
          </a:p>
        </p:txBody>
      </p:sp>
      <p:sp>
        <p:nvSpPr>
          <p:cNvPr id="6" name="Text Box 2"/>
          <p:cNvSpPr txBox="1">
            <a:spLocks noChangeArrowheads="1"/>
          </p:cNvSpPr>
          <p:nvPr/>
        </p:nvSpPr>
        <p:spPr bwMode="auto">
          <a:xfrm>
            <a:off x="304801" y="4730250"/>
            <a:ext cx="8534400" cy="197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lstStyle>
            <a:lvl1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1pPr>
            <a:lvl2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2pPr>
            <a:lvl3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3pPr>
            <a:lvl4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4pPr>
            <a:lvl5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9pPr>
          </a:lstStyle>
          <a:p>
            <a:pPr marL="342900" indent="-342900">
              <a:buFont typeface="Arial" pitchFamily="34" charset="0"/>
              <a:buChar char="•"/>
              <a:defRPr/>
            </a:pPr>
            <a:r>
              <a:rPr lang="en-US" sz="2000" b="1" dirty="0" smtClean="0">
                <a:solidFill>
                  <a:schemeClr val="accent2">
                    <a:lumMod val="75000"/>
                  </a:schemeClr>
                </a:solidFill>
                <a:latin typeface="Arial"/>
                <a:ea typeface="ＭＳ Ｐゴシック" charset="0"/>
                <a:cs typeface="Arial"/>
              </a:rPr>
              <a:t>A multi-tiered data staging approach that uses both DRAM and SSD to support data-intensive simulation workflows with large data coupling requirements.</a:t>
            </a:r>
          </a:p>
          <a:p>
            <a:pPr>
              <a:defRPr/>
            </a:pPr>
            <a:endParaRPr lang="en-US" sz="2000" b="1" dirty="0" smtClean="0">
              <a:solidFill>
                <a:schemeClr val="accent2">
                  <a:lumMod val="75000"/>
                </a:schemeClr>
              </a:solidFill>
              <a:latin typeface="Arial"/>
              <a:ea typeface="ＭＳ Ｐゴシック" charset="0"/>
              <a:cs typeface="Arial"/>
            </a:endParaRPr>
          </a:p>
          <a:p>
            <a:pPr marL="342900" indent="-342900">
              <a:buFont typeface="Arial" pitchFamily="34" charset="0"/>
              <a:buChar char="•"/>
              <a:defRPr/>
            </a:pPr>
            <a:r>
              <a:rPr lang="en-US" sz="2000" b="1" dirty="0" smtClean="0">
                <a:solidFill>
                  <a:schemeClr val="accent2">
                    <a:lumMod val="75000"/>
                  </a:schemeClr>
                </a:solidFill>
                <a:latin typeface="Arial"/>
                <a:ea typeface="ＭＳ Ｐゴシック" charset="0"/>
                <a:cs typeface="Arial"/>
              </a:rPr>
              <a:t>Efficient application-aware data placement mechanism that leverages user provided data access pattern information</a:t>
            </a:r>
            <a:endParaRPr lang="en-US" sz="2000" dirty="0" smtClean="0">
              <a:solidFill>
                <a:srgbClr val="000000"/>
              </a:solidFill>
              <a:latin typeface="Arial"/>
              <a:ea typeface="ＭＳ Ｐゴシック" charset="0"/>
              <a:cs typeface="Arial"/>
            </a:endParaRPr>
          </a:p>
        </p:txBody>
      </p:sp>
    </p:spTree>
    <p:extLst>
      <p:ext uri="{BB962C8B-B14F-4D97-AF65-F5344CB8AC3E}">
        <p14:creationId xmlns:p14="http://schemas.microsoft.com/office/powerpoint/2010/main" val="297549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TASSL\Cluster14\fig\arch.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81200" y="1531803"/>
            <a:ext cx="5160834" cy="2731422"/>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182879" y="4550542"/>
            <a:ext cx="8869632" cy="2484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lstStyle>
            <a:lvl1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1pPr>
            <a:lvl2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2pPr>
            <a:lvl3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3pPr>
            <a:lvl4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4pPr>
            <a:lvl5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9pPr>
          </a:lstStyle>
          <a:p>
            <a:pPr marL="342900" indent="-342900">
              <a:buFont typeface="Arial" pitchFamily="34" charset="0"/>
              <a:buChar char="•"/>
              <a:defRPr/>
            </a:pPr>
            <a:r>
              <a:rPr lang="en-US" sz="1800" b="1" dirty="0" smtClean="0">
                <a:solidFill>
                  <a:schemeClr val="accent2">
                    <a:lumMod val="75000"/>
                  </a:schemeClr>
                </a:solidFill>
                <a:latin typeface="Arial"/>
                <a:ea typeface="ＭＳ Ｐゴシック" charset="0"/>
                <a:cs typeface="Arial"/>
              </a:rPr>
              <a:t>Domain Information Interface</a:t>
            </a:r>
            <a:endParaRPr lang="en-US" sz="1800" dirty="0" smtClean="0">
              <a:solidFill>
                <a:srgbClr val="000000"/>
              </a:solidFill>
              <a:latin typeface="Arial"/>
              <a:ea typeface="ＭＳ Ｐゴシック" charset="0"/>
              <a:cs typeface="Arial"/>
            </a:endParaRPr>
          </a:p>
          <a:p>
            <a:pPr marL="800100" lvl="1" indent="-342900">
              <a:buFont typeface="Arial" pitchFamily="34" charset="0"/>
              <a:buChar char="•"/>
              <a:defRPr/>
            </a:pPr>
            <a:r>
              <a:rPr lang="en-US" sz="1800" dirty="0" smtClean="0">
                <a:solidFill>
                  <a:srgbClr val="000000"/>
                </a:solidFill>
                <a:latin typeface="Arial"/>
                <a:ea typeface="ＭＳ Ｐゴシック" charset="0"/>
                <a:cs typeface="Arial"/>
              </a:rPr>
              <a:t>User provide domain knowledge and data access attributes as ‘hints’</a:t>
            </a:r>
          </a:p>
          <a:p>
            <a:pPr marL="342900" indent="-342900">
              <a:buFont typeface="Arial" pitchFamily="34" charset="0"/>
              <a:buChar char="•"/>
              <a:defRPr/>
            </a:pPr>
            <a:r>
              <a:rPr lang="en-US" sz="1800" b="1" dirty="0" smtClean="0">
                <a:solidFill>
                  <a:schemeClr val="accent2">
                    <a:lumMod val="75000"/>
                  </a:schemeClr>
                </a:solidFill>
                <a:latin typeface="Arial"/>
                <a:ea typeface="ＭＳ Ｐゴシック" charset="0"/>
                <a:cs typeface="Arial"/>
              </a:rPr>
              <a:t>Data Object Management Module</a:t>
            </a:r>
            <a:endParaRPr lang="en-US" sz="1800" dirty="0" smtClean="0">
              <a:solidFill>
                <a:srgbClr val="000000"/>
              </a:solidFill>
              <a:latin typeface="Arial"/>
              <a:ea typeface="ＭＳ Ｐゴシック" charset="0"/>
              <a:cs typeface="Arial"/>
            </a:endParaRPr>
          </a:p>
          <a:p>
            <a:pPr marL="800100" lvl="1" indent="-342900">
              <a:buFont typeface="Arial" pitchFamily="34" charset="0"/>
              <a:buChar char="•"/>
              <a:defRPr/>
            </a:pPr>
            <a:r>
              <a:rPr lang="en-US" sz="1800" dirty="0" smtClean="0">
                <a:solidFill>
                  <a:srgbClr val="000000"/>
                </a:solidFill>
                <a:latin typeface="Arial"/>
                <a:ea typeface="ＭＳ Ｐゴシック" charset="0"/>
                <a:cs typeface="Arial"/>
              </a:rPr>
              <a:t>Managing meta-data</a:t>
            </a:r>
          </a:p>
          <a:p>
            <a:pPr marL="800100" lvl="1" indent="-342900">
              <a:buFont typeface="Arial" pitchFamily="34" charset="0"/>
              <a:buChar char="•"/>
              <a:defRPr/>
            </a:pPr>
            <a:r>
              <a:rPr lang="en-US" sz="1800" dirty="0" smtClean="0">
                <a:solidFill>
                  <a:srgbClr val="000000"/>
                </a:solidFill>
                <a:latin typeface="Arial"/>
                <a:ea typeface="ＭＳ Ｐゴシック" charset="0"/>
                <a:cs typeface="Arial"/>
              </a:rPr>
              <a:t>Scheduling data object placement </a:t>
            </a:r>
          </a:p>
          <a:p>
            <a:pPr marL="800100" lvl="1" indent="-342900">
              <a:buFont typeface="Arial" pitchFamily="34" charset="0"/>
              <a:buChar char="•"/>
              <a:defRPr/>
            </a:pPr>
            <a:r>
              <a:rPr lang="en-US" sz="1800" dirty="0" smtClean="0">
                <a:solidFill>
                  <a:srgbClr val="000000"/>
                </a:solidFill>
                <a:latin typeface="Arial"/>
                <a:ea typeface="ＭＳ Ｐゴシック" charset="0"/>
                <a:cs typeface="Arial"/>
              </a:rPr>
              <a:t>Controlling data object version and collecting garbage</a:t>
            </a:r>
          </a:p>
          <a:p>
            <a:pPr marL="342900" indent="-342900">
              <a:buFont typeface="Arial" pitchFamily="34" charset="0"/>
              <a:buChar char="•"/>
              <a:defRPr/>
            </a:pPr>
            <a:r>
              <a:rPr lang="en-US" sz="1800" b="1" dirty="0" smtClean="0">
                <a:solidFill>
                  <a:schemeClr val="accent2">
                    <a:lumMod val="75000"/>
                  </a:schemeClr>
                </a:solidFill>
                <a:latin typeface="Arial"/>
                <a:ea typeface="ＭＳ Ｐゴシック" charset="0"/>
                <a:cs typeface="Arial"/>
              </a:rPr>
              <a:t>Data Object Storage Layer</a:t>
            </a:r>
            <a:endParaRPr lang="en-US" sz="1800" dirty="0" smtClean="0">
              <a:solidFill>
                <a:srgbClr val="000000"/>
              </a:solidFill>
              <a:latin typeface="Arial"/>
              <a:ea typeface="ＭＳ Ｐゴシック" charset="0"/>
              <a:cs typeface="Arial"/>
            </a:endParaRPr>
          </a:p>
          <a:p>
            <a:pPr marL="800100" lvl="1" indent="-342900">
              <a:buFont typeface="Arial" pitchFamily="34" charset="0"/>
              <a:buChar char="•"/>
              <a:defRPr/>
            </a:pPr>
            <a:r>
              <a:rPr lang="en-US" sz="1800" dirty="0" smtClean="0">
                <a:solidFill>
                  <a:srgbClr val="000000"/>
                </a:solidFill>
                <a:latin typeface="Arial"/>
                <a:ea typeface="ＭＳ Ｐゴシック" charset="0"/>
                <a:cs typeface="Arial"/>
              </a:rPr>
              <a:t>Storing data in both DRAM and SSD</a:t>
            </a:r>
          </a:p>
        </p:txBody>
      </p:sp>
      <p:sp>
        <p:nvSpPr>
          <p:cNvPr id="5" name="Text Box 2"/>
          <p:cNvSpPr txBox="1">
            <a:spLocks noChangeArrowheads="1"/>
          </p:cNvSpPr>
          <p:nvPr/>
        </p:nvSpPr>
        <p:spPr bwMode="auto">
          <a:xfrm>
            <a:off x="2133599" y="4223817"/>
            <a:ext cx="5287078" cy="3655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lstStyle>
            <a:lvl1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1pPr>
            <a:lvl2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2pPr>
            <a:lvl3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3pPr>
            <a:lvl4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4pPr>
            <a:lvl5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9pPr>
          </a:lstStyle>
          <a:p>
            <a:pPr>
              <a:spcAft>
                <a:spcPts val="663"/>
              </a:spcAft>
            </a:pPr>
            <a:r>
              <a:rPr lang="en-US" sz="1600" i="1" dirty="0" smtClean="0">
                <a:solidFill>
                  <a:schemeClr val="tx1"/>
                </a:solidFill>
                <a:latin typeface="Arial"/>
                <a:cs typeface="Arial"/>
              </a:rPr>
              <a:t>Fig. System architecture of multi-tiered staging area. </a:t>
            </a:r>
            <a:endParaRPr lang="en-US" sz="1600" i="1" dirty="0">
              <a:solidFill>
                <a:schemeClr val="tx1"/>
              </a:solidFill>
              <a:latin typeface="Arial"/>
              <a:cs typeface="Arial"/>
            </a:endParaRPr>
          </a:p>
        </p:txBody>
      </p:sp>
      <p:sp>
        <p:nvSpPr>
          <p:cNvPr id="6" name="Title 3"/>
          <p:cNvSpPr txBox="1">
            <a:spLocks/>
          </p:cNvSpPr>
          <p:nvPr/>
        </p:nvSpPr>
        <p:spPr>
          <a:xfrm>
            <a:off x="0" y="486115"/>
            <a:ext cx="9064625" cy="8810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cs typeface="Arial"/>
              </a:rPr>
              <a:t>Multi-tiered Data Staging with Autonomic </a:t>
            </a:r>
          </a:p>
          <a:p>
            <a:r>
              <a:rPr lang="en-US" sz="2400" b="1" dirty="0">
                <a:cs typeface="Arial"/>
              </a:rPr>
              <a:t>Data Placement </a:t>
            </a:r>
            <a:r>
              <a:rPr lang="en-US" sz="2400" b="1" dirty="0" smtClean="0">
                <a:cs typeface="Arial"/>
              </a:rPr>
              <a:t>Adaptation – System Architecture</a:t>
            </a:r>
            <a:endParaRPr lang="en-US" sz="2400" b="1" dirty="0">
              <a:cs typeface="Arial"/>
            </a:endParaRPr>
          </a:p>
        </p:txBody>
      </p:sp>
    </p:spTree>
    <p:extLst>
      <p:ext uri="{BB962C8B-B14F-4D97-AF65-F5344CB8AC3E}">
        <p14:creationId xmlns:p14="http://schemas.microsoft.com/office/powerpoint/2010/main" val="2751830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C:\Users\Tony.K\AppData\Roaming\Tencent\Users\81243179\QQ\WinTemp\RichOle\YNEC[2B0$8XU`JQL3M`(X(S.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28359" y="4002790"/>
            <a:ext cx="4967086" cy="22484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2"/>
          <p:cNvSpPr txBox="1">
            <a:spLocks noChangeArrowheads="1"/>
          </p:cNvSpPr>
          <p:nvPr/>
        </p:nvSpPr>
        <p:spPr bwMode="auto">
          <a:xfrm>
            <a:off x="645196" y="6217927"/>
            <a:ext cx="8301248" cy="640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lstStyle>
            <a:lvl1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1pPr>
            <a:lvl2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2pPr>
            <a:lvl3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3pPr>
            <a:lvl4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4pPr>
            <a:lvl5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9pPr>
          </a:lstStyle>
          <a:p>
            <a:pPr algn="just"/>
            <a:r>
              <a:rPr lang="en-US" sz="1500" i="1" dirty="0" smtClean="0">
                <a:solidFill>
                  <a:srgbClr val="000000"/>
                </a:solidFill>
                <a:latin typeface="Arial"/>
                <a:cs typeface="Arial"/>
              </a:rPr>
              <a:t>Workflow </a:t>
            </a:r>
            <a:r>
              <a:rPr lang="en-US" sz="1500" i="1" dirty="0">
                <a:solidFill>
                  <a:srgbClr val="000000"/>
                </a:solidFill>
                <a:latin typeface="Arial"/>
                <a:cs typeface="Arial"/>
              </a:rPr>
              <a:t>execution and data flow for the XGC1-XGCa coupling. Two types of </a:t>
            </a:r>
            <a:r>
              <a:rPr lang="en-US" sz="1500" i="1" dirty="0" smtClean="0">
                <a:solidFill>
                  <a:srgbClr val="000000"/>
                </a:solidFill>
                <a:latin typeface="Arial"/>
                <a:cs typeface="Arial"/>
              </a:rPr>
              <a:t>data (particle data and turbulence data) </a:t>
            </a:r>
            <a:r>
              <a:rPr lang="en-US" sz="1500" i="1" dirty="0">
                <a:solidFill>
                  <a:srgbClr val="000000"/>
                </a:solidFill>
                <a:latin typeface="Arial"/>
                <a:cs typeface="Arial"/>
              </a:rPr>
              <a:t>are exchanged between XGC1 and </a:t>
            </a:r>
            <a:r>
              <a:rPr lang="en-US" sz="1500" i="1" dirty="0" err="1">
                <a:solidFill>
                  <a:srgbClr val="000000"/>
                </a:solidFill>
                <a:latin typeface="Arial"/>
                <a:cs typeface="Arial"/>
              </a:rPr>
              <a:t>XGCa</a:t>
            </a:r>
            <a:r>
              <a:rPr lang="en-US" sz="1500" i="1" dirty="0">
                <a:solidFill>
                  <a:srgbClr val="000000"/>
                </a:solidFill>
                <a:latin typeface="Arial"/>
                <a:cs typeface="Arial"/>
              </a:rPr>
              <a:t> in each coupling cycle.</a:t>
            </a:r>
            <a:endParaRPr lang="en-US" sz="1500" i="1" dirty="0">
              <a:latin typeface="Arial"/>
              <a:cs typeface="Arial"/>
            </a:endParaRPr>
          </a:p>
        </p:txBody>
      </p:sp>
      <p:sp>
        <p:nvSpPr>
          <p:cNvPr id="12" name="Title 3"/>
          <p:cNvSpPr>
            <a:spLocks noGrp="1"/>
          </p:cNvSpPr>
          <p:nvPr>
            <p:ph type="title"/>
          </p:nvPr>
        </p:nvSpPr>
        <p:spPr>
          <a:xfrm>
            <a:off x="457200" y="539262"/>
            <a:ext cx="8229600" cy="808038"/>
          </a:xfrm>
        </p:spPr>
        <p:txBody>
          <a:bodyPr/>
          <a:lstStyle/>
          <a:p>
            <a:pPr algn="ctr"/>
            <a:r>
              <a:rPr lang="en-US" sz="2400" b="1" dirty="0">
                <a:cs typeface="Arial"/>
              </a:rPr>
              <a:t>Multi-tiered Data Staging with Autonomic </a:t>
            </a:r>
            <a:br>
              <a:rPr lang="en-US" sz="2400" b="1" dirty="0">
                <a:cs typeface="Arial"/>
              </a:rPr>
            </a:br>
            <a:r>
              <a:rPr lang="en-US" sz="2400" b="1" dirty="0">
                <a:cs typeface="Arial"/>
              </a:rPr>
              <a:t>Data Placement </a:t>
            </a:r>
            <a:r>
              <a:rPr lang="en-US" sz="2400" b="1" dirty="0" smtClean="0">
                <a:cs typeface="Arial"/>
              </a:rPr>
              <a:t>Adaptation – Application Drivers</a:t>
            </a:r>
            <a:endParaRPr lang="en-US" sz="2400" b="1" dirty="0"/>
          </a:p>
        </p:txBody>
      </p:sp>
      <p:sp>
        <p:nvSpPr>
          <p:cNvPr id="15" name="Content Placeholder 4"/>
          <p:cNvSpPr txBox="1">
            <a:spLocks/>
          </p:cNvSpPr>
          <p:nvPr/>
        </p:nvSpPr>
        <p:spPr bwMode="auto">
          <a:xfrm>
            <a:off x="287690" y="1257909"/>
            <a:ext cx="8645160" cy="27355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800" tIns="50400" rIns="100800" bIns="50400" numCol="1" anchor="t" anchorCtr="0" compatLnSpc="1">
            <a:prstTxWarp prst="textNoShape">
              <a:avLst/>
            </a:prstTxWarp>
          </a:bodyPr>
          <a:lstStyle>
            <a:lvl1pPr marL="342900" indent="-342900" algn="l" defTabSz="457200" rtl="0" eaLnBrk="0" fontAlgn="base" hangingPunct="0">
              <a:spcBef>
                <a:spcPct val="0"/>
              </a:spcBef>
              <a:spcAft>
                <a:spcPts val="725"/>
              </a:spcAft>
              <a:buClr>
                <a:srgbClr val="000000"/>
              </a:buClr>
              <a:buSzPct val="100000"/>
              <a:buFont typeface="Times New Roman" pitchFamily="16" charset="0"/>
              <a:defRPr sz="3200">
                <a:solidFill>
                  <a:srgbClr val="5F5F5F"/>
                </a:solidFill>
                <a:latin typeface="+mn-lt"/>
                <a:ea typeface="+mn-ea"/>
                <a:cs typeface="+mn-cs"/>
              </a:defRPr>
            </a:lvl1pPr>
            <a:lvl2pPr marL="742950" indent="-285750" algn="l" defTabSz="457200" rtl="0" eaLnBrk="0" fontAlgn="base" hangingPunct="0">
              <a:spcBef>
                <a:spcPct val="0"/>
              </a:spcBef>
              <a:spcAft>
                <a:spcPts val="725"/>
              </a:spcAft>
              <a:buClr>
                <a:srgbClr val="000000"/>
              </a:buClr>
              <a:buSzPct val="100000"/>
              <a:buFont typeface="Times New Roman" pitchFamily="16" charset="0"/>
              <a:defRPr sz="2800">
                <a:solidFill>
                  <a:srgbClr val="5F5F5F"/>
                </a:solidFill>
                <a:latin typeface="+mn-lt"/>
                <a:ea typeface="+mn-ea"/>
              </a:defRPr>
            </a:lvl2pPr>
            <a:lvl3pPr marL="1143000" indent="-228600" algn="l" defTabSz="457200" rtl="0" eaLnBrk="0" fontAlgn="base" hangingPunct="0">
              <a:spcBef>
                <a:spcPct val="0"/>
              </a:spcBef>
              <a:spcAft>
                <a:spcPts val="575"/>
              </a:spcAft>
              <a:buClr>
                <a:srgbClr val="000000"/>
              </a:buClr>
              <a:buSzPct val="100000"/>
              <a:buFont typeface="Times New Roman" pitchFamily="16" charset="0"/>
              <a:defRPr sz="2400">
                <a:solidFill>
                  <a:srgbClr val="5F5F5F"/>
                </a:solidFill>
                <a:latin typeface="+mn-lt"/>
                <a:ea typeface="+mn-ea"/>
              </a:defRPr>
            </a:lvl3pPr>
            <a:lvl4pPr marL="1600200" indent="-228600" algn="l" defTabSz="457200" rtl="0" eaLnBrk="0" fontAlgn="base" hangingPunct="0">
              <a:spcBef>
                <a:spcPts val="375"/>
              </a:spcBef>
              <a:spcAft>
                <a:spcPct val="0"/>
              </a:spcAft>
              <a:buClr>
                <a:srgbClr val="000000"/>
              </a:buClr>
              <a:buSzPct val="100000"/>
              <a:buFont typeface="Times New Roman" pitchFamily="16" charset="0"/>
              <a:defRPr sz="1500">
                <a:solidFill>
                  <a:srgbClr val="5F5F5F"/>
                </a:solidFill>
                <a:latin typeface="+mn-lt"/>
                <a:ea typeface="+mn-ea"/>
              </a:defRPr>
            </a:lvl4pPr>
            <a:lvl5pPr marL="2057400" indent="-228600" algn="l" defTabSz="457200" rtl="0" eaLnBrk="0" fontAlgn="base" hangingPunct="0">
              <a:spcBef>
                <a:spcPts val="375"/>
              </a:spcBef>
              <a:spcAft>
                <a:spcPct val="0"/>
              </a:spcAft>
              <a:buClr>
                <a:srgbClr val="000000"/>
              </a:buClr>
              <a:buSzPct val="100000"/>
              <a:buFont typeface="Times New Roman" pitchFamily="16" charset="0"/>
              <a:defRPr sz="1500">
                <a:solidFill>
                  <a:srgbClr val="5F5F5F"/>
                </a:solidFill>
                <a:latin typeface="+mn-lt"/>
                <a:ea typeface="+mn-ea"/>
              </a:defRPr>
            </a:lvl5pPr>
            <a:lvl6pPr marL="2514600" indent="-228600" algn="l" defTabSz="457200" rtl="0" eaLnBrk="0" fontAlgn="base" hangingPunct="0">
              <a:spcBef>
                <a:spcPts val="375"/>
              </a:spcBef>
              <a:spcAft>
                <a:spcPct val="0"/>
              </a:spcAft>
              <a:buClr>
                <a:srgbClr val="000000"/>
              </a:buClr>
              <a:buSzPct val="100000"/>
              <a:buFont typeface="Times New Roman" pitchFamily="16" charset="0"/>
              <a:defRPr sz="1500">
                <a:solidFill>
                  <a:srgbClr val="5F5F5F"/>
                </a:solidFill>
                <a:latin typeface="+mn-lt"/>
                <a:ea typeface="+mn-ea"/>
              </a:defRPr>
            </a:lvl6pPr>
            <a:lvl7pPr marL="2971800" indent="-228600" algn="l" defTabSz="457200" rtl="0" eaLnBrk="0" fontAlgn="base" hangingPunct="0">
              <a:spcBef>
                <a:spcPts val="375"/>
              </a:spcBef>
              <a:spcAft>
                <a:spcPct val="0"/>
              </a:spcAft>
              <a:buClr>
                <a:srgbClr val="000000"/>
              </a:buClr>
              <a:buSzPct val="100000"/>
              <a:buFont typeface="Times New Roman" pitchFamily="16" charset="0"/>
              <a:defRPr sz="1500">
                <a:solidFill>
                  <a:srgbClr val="5F5F5F"/>
                </a:solidFill>
                <a:latin typeface="+mn-lt"/>
                <a:ea typeface="+mn-ea"/>
              </a:defRPr>
            </a:lvl7pPr>
            <a:lvl8pPr marL="3429000" indent="-228600" algn="l" defTabSz="457200" rtl="0" eaLnBrk="0" fontAlgn="base" hangingPunct="0">
              <a:spcBef>
                <a:spcPts val="375"/>
              </a:spcBef>
              <a:spcAft>
                <a:spcPct val="0"/>
              </a:spcAft>
              <a:buClr>
                <a:srgbClr val="000000"/>
              </a:buClr>
              <a:buSzPct val="100000"/>
              <a:buFont typeface="Times New Roman" pitchFamily="16" charset="0"/>
              <a:defRPr sz="1500">
                <a:solidFill>
                  <a:srgbClr val="5F5F5F"/>
                </a:solidFill>
                <a:latin typeface="+mn-lt"/>
                <a:ea typeface="+mn-ea"/>
              </a:defRPr>
            </a:lvl8pPr>
            <a:lvl9pPr marL="3886200" indent="-228600" algn="l" defTabSz="457200" rtl="0" eaLnBrk="0" fontAlgn="base" hangingPunct="0">
              <a:spcBef>
                <a:spcPts val="375"/>
              </a:spcBef>
              <a:spcAft>
                <a:spcPct val="0"/>
              </a:spcAft>
              <a:buClr>
                <a:srgbClr val="000000"/>
              </a:buClr>
              <a:buSzPct val="100000"/>
              <a:buFont typeface="Times New Roman" pitchFamily="16" charset="0"/>
              <a:defRPr sz="1500">
                <a:solidFill>
                  <a:srgbClr val="5F5F5F"/>
                </a:solidFill>
                <a:latin typeface="+mn-lt"/>
                <a:ea typeface="+mn-ea"/>
              </a:defRPr>
            </a:lvl9pPr>
          </a:lstStyle>
          <a:p>
            <a:pPr marL="0" indent="0" defTabSz="1007734">
              <a:lnSpc>
                <a:spcPct val="100000"/>
              </a:lnSpc>
              <a:spcBef>
                <a:spcPts val="250"/>
              </a:spcBef>
              <a:spcAft>
                <a:spcPts val="250"/>
              </a:spcAft>
              <a:buClrTx/>
              <a:buSzPct val="75000"/>
              <a:defRPr/>
            </a:pPr>
            <a:r>
              <a:rPr lang="en-US" sz="2000" kern="1200" dirty="0" smtClean="0">
                <a:solidFill>
                  <a:schemeClr val="tx1"/>
                </a:solidFill>
                <a:latin typeface="Arial"/>
                <a:cs typeface="Arial"/>
              </a:rPr>
              <a:t>Applications</a:t>
            </a:r>
          </a:p>
          <a:p>
            <a:pPr defTabSz="1007734">
              <a:lnSpc>
                <a:spcPct val="100000"/>
              </a:lnSpc>
              <a:spcBef>
                <a:spcPts val="250"/>
              </a:spcBef>
              <a:spcAft>
                <a:spcPts val="250"/>
              </a:spcAft>
              <a:buClrTx/>
              <a:buSzPct val="75000"/>
              <a:buFont typeface="Wingdings" pitchFamily="2" charset="2"/>
              <a:buChar char="§"/>
              <a:defRPr/>
            </a:pPr>
            <a:r>
              <a:rPr lang="en-US" sz="1800" kern="1200" dirty="0" smtClean="0">
                <a:solidFill>
                  <a:schemeClr val="tx1"/>
                </a:solidFill>
                <a:latin typeface="Arial"/>
                <a:cs typeface="Arial"/>
              </a:rPr>
              <a:t>DNS-LES combustion simulation</a:t>
            </a:r>
          </a:p>
          <a:p>
            <a:pPr marL="400050" lvl="1" indent="0" defTabSz="1007734">
              <a:lnSpc>
                <a:spcPct val="100000"/>
              </a:lnSpc>
              <a:spcBef>
                <a:spcPts val="250"/>
              </a:spcBef>
              <a:spcAft>
                <a:spcPts val="250"/>
              </a:spcAft>
              <a:buClrTx/>
              <a:buSzPct val="75000"/>
              <a:defRPr/>
            </a:pPr>
            <a:r>
              <a:rPr lang="en-US" sz="1600" dirty="0" smtClean="0">
                <a:solidFill>
                  <a:schemeClr val="tx1"/>
                </a:solidFill>
                <a:latin typeface="Arial"/>
                <a:cs typeface="Arial"/>
              </a:rPr>
              <a:t>- Frequent exchange of a large volume of data</a:t>
            </a:r>
            <a:endParaRPr lang="en-US" sz="1600" dirty="0">
              <a:solidFill>
                <a:schemeClr val="tx1"/>
              </a:solidFill>
              <a:latin typeface="Arial"/>
              <a:cs typeface="Arial"/>
            </a:endParaRPr>
          </a:p>
          <a:p>
            <a:pPr marL="400050" lvl="1" indent="0" defTabSz="1007734">
              <a:lnSpc>
                <a:spcPct val="100000"/>
              </a:lnSpc>
              <a:spcBef>
                <a:spcPts val="250"/>
              </a:spcBef>
              <a:spcAft>
                <a:spcPts val="250"/>
              </a:spcAft>
              <a:buClr>
                <a:srgbClr val="808080"/>
              </a:buClr>
              <a:buSzPct val="75000"/>
              <a:defRPr/>
            </a:pPr>
            <a:r>
              <a:rPr lang="en-US" sz="1600" kern="1200" dirty="0" smtClean="0">
                <a:solidFill>
                  <a:schemeClr val="tx1"/>
                </a:solidFill>
                <a:latin typeface="Arial"/>
                <a:cs typeface="Arial"/>
              </a:rPr>
              <a:t>- Data needs be cached when coupling goes out of sync (caused by e.g. network issues, lags in LES, etc.)</a:t>
            </a:r>
          </a:p>
          <a:p>
            <a:pPr defTabSz="1007734">
              <a:lnSpc>
                <a:spcPct val="100000"/>
              </a:lnSpc>
              <a:spcBef>
                <a:spcPts val="250"/>
              </a:spcBef>
              <a:spcAft>
                <a:spcPts val="250"/>
              </a:spcAft>
              <a:buClrTx/>
              <a:buSzPct val="75000"/>
              <a:buFont typeface="Wingdings" pitchFamily="2" charset="2"/>
              <a:buChar char="§"/>
              <a:defRPr/>
            </a:pPr>
            <a:r>
              <a:rPr lang="en-US" sz="1800" dirty="0" smtClean="0">
                <a:solidFill>
                  <a:schemeClr val="tx1"/>
                </a:solidFill>
                <a:latin typeface="Arial"/>
                <a:cs typeface="Arial"/>
              </a:rPr>
              <a:t>XGC1-XGCa plasma fusion simulation</a:t>
            </a:r>
            <a:r>
              <a:rPr lang="en-US" sz="1800" kern="1200" dirty="0" smtClean="0">
                <a:solidFill>
                  <a:schemeClr val="tx1"/>
                </a:solidFill>
                <a:latin typeface="Arial"/>
                <a:cs typeface="Arial"/>
              </a:rPr>
              <a:t> </a:t>
            </a:r>
          </a:p>
          <a:p>
            <a:pPr marL="400050" lvl="1" indent="0" defTabSz="1007734">
              <a:lnSpc>
                <a:spcPct val="100000"/>
              </a:lnSpc>
              <a:spcBef>
                <a:spcPts val="250"/>
              </a:spcBef>
              <a:spcAft>
                <a:spcPts val="250"/>
              </a:spcAft>
              <a:buClrTx/>
              <a:buSzPct val="75000"/>
              <a:defRPr/>
            </a:pPr>
            <a:r>
              <a:rPr lang="en-US" sz="1600" kern="1200" dirty="0" smtClean="0">
                <a:solidFill>
                  <a:schemeClr val="tx1"/>
                </a:solidFill>
                <a:latin typeface="Arial"/>
                <a:cs typeface="Arial"/>
              </a:rPr>
              <a:t>- One-way data exchange of two types of data: particle data (large size &amp; single iteration) and turbulence data (small size &amp; multiple iterations)</a:t>
            </a:r>
          </a:p>
          <a:p>
            <a:pPr marL="400050" lvl="1" indent="0" defTabSz="1007734">
              <a:lnSpc>
                <a:spcPct val="100000"/>
              </a:lnSpc>
              <a:spcBef>
                <a:spcPts val="250"/>
              </a:spcBef>
              <a:spcAft>
                <a:spcPts val="250"/>
              </a:spcAft>
              <a:buClrTx/>
              <a:buSzPct val="75000"/>
              <a:defRPr/>
            </a:pPr>
            <a:r>
              <a:rPr lang="en-US" sz="1600" dirty="0" smtClean="0">
                <a:solidFill>
                  <a:schemeClr val="tx1"/>
                </a:solidFill>
                <a:latin typeface="Arial"/>
                <a:cs typeface="Arial"/>
              </a:rPr>
              <a:t>- Data cached for further usage</a:t>
            </a:r>
            <a:endParaRPr lang="en-US" sz="1600" kern="1200" dirty="0" smtClean="0">
              <a:solidFill>
                <a:schemeClr val="tx1"/>
              </a:solidFill>
              <a:latin typeface="Arial"/>
              <a:cs typeface="Arial"/>
            </a:endParaRPr>
          </a:p>
          <a:p>
            <a:pPr marL="503868" lvl="1" indent="0" defTabSz="1007734">
              <a:lnSpc>
                <a:spcPct val="100000"/>
              </a:lnSpc>
              <a:spcBef>
                <a:spcPct val="20000"/>
              </a:spcBef>
              <a:buClr>
                <a:srgbClr val="808080"/>
              </a:buClr>
              <a:buSzPct val="75000"/>
              <a:defRPr/>
            </a:pPr>
            <a:r>
              <a:rPr lang="en-US" sz="2000" kern="0" dirty="0" smtClean="0">
                <a:solidFill>
                  <a:srgbClr val="000000"/>
                </a:solidFill>
                <a:latin typeface="Calibri" pitchFamily="34" charset="0"/>
                <a:cs typeface="Calibri" pitchFamily="34" charset="0"/>
              </a:rPr>
              <a:t>			</a:t>
            </a:r>
            <a:endParaRPr lang="en-US" sz="2400" kern="0" dirty="0" smtClean="0">
              <a:latin typeface="Calibri" pitchFamily="34" charset="0"/>
              <a:cs typeface="Calibri" pitchFamily="34" charset="0"/>
              <a:sym typeface="Wingdings" charset="2"/>
            </a:endParaRPr>
          </a:p>
        </p:txBody>
      </p:sp>
    </p:spTree>
    <p:extLst>
      <p:ext uri="{BB962C8B-B14F-4D97-AF65-F5344CB8AC3E}">
        <p14:creationId xmlns:p14="http://schemas.microsoft.com/office/powerpoint/2010/main" val="3166910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E:\TASSL\Cluster14\fig\case1.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321" y="2867440"/>
            <a:ext cx="2336721" cy="26318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E:\TASSL\Cluster14\fig\case3.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00042" y="2867441"/>
            <a:ext cx="2241277" cy="26164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E:\TASSL\Cluster14\fig\case4.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641319" y="2901719"/>
            <a:ext cx="2225869" cy="25808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E:\TASSL\Cluster14\fig\case5.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867188" y="2901719"/>
            <a:ext cx="2200612" cy="257601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p:cNvSpPr txBox="1">
            <a:spLocks/>
          </p:cNvSpPr>
          <p:nvPr/>
        </p:nvSpPr>
        <p:spPr>
          <a:xfrm>
            <a:off x="0" y="521653"/>
            <a:ext cx="9064625" cy="8810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tx2"/>
                </a:solidFill>
                <a:latin typeface="Trebuchet MS"/>
                <a:ea typeface="ヒラギノ角ゴ Pro W3" charset="0"/>
                <a:cs typeface="Arial"/>
              </a:rPr>
              <a:t>Multi-tiered Data Staging with Autonomic </a:t>
            </a:r>
          </a:p>
          <a:p>
            <a:r>
              <a:rPr lang="en-US" sz="2400" b="1" dirty="0">
                <a:solidFill>
                  <a:schemeClr val="tx2"/>
                </a:solidFill>
                <a:latin typeface="Trebuchet MS"/>
                <a:ea typeface="ヒラギノ角ゴ Pro W3" charset="0"/>
                <a:cs typeface="Arial"/>
              </a:rPr>
              <a:t>Data Placement Adaptation – </a:t>
            </a:r>
            <a:r>
              <a:rPr lang="en-US" sz="2400" b="1" dirty="0" smtClean="0">
                <a:solidFill>
                  <a:schemeClr val="tx2"/>
                </a:solidFill>
                <a:latin typeface="Trebuchet MS"/>
                <a:ea typeface="ヒラギノ角ゴ Pro W3" charset="0"/>
                <a:cs typeface="Arial"/>
              </a:rPr>
              <a:t>Results</a:t>
            </a:r>
          </a:p>
        </p:txBody>
      </p:sp>
      <p:sp>
        <p:nvSpPr>
          <p:cNvPr id="8" name="Text Box 2"/>
          <p:cNvSpPr txBox="1">
            <a:spLocks noChangeArrowheads="1"/>
          </p:cNvSpPr>
          <p:nvPr/>
        </p:nvSpPr>
        <p:spPr bwMode="auto">
          <a:xfrm>
            <a:off x="457245" y="5567269"/>
            <a:ext cx="8534400" cy="1135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lstStyle>
            <a:lvl1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1pPr>
            <a:lvl2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2pPr>
            <a:lvl3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3pPr>
            <a:lvl4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4pPr>
            <a:lvl5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9pPr>
          </a:lstStyle>
          <a:p>
            <a:pPr>
              <a:spcAft>
                <a:spcPts val="663"/>
              </a:spcAft>
            </a:pPr>
            <a:r>
              <a:rPr lang="en-US" sz="1600" i="1" dirty="0">
                <a:solidFill>
                  <a:schemeClr val="tx1"/>
                </a:solidFill>
                <a:latin typeface="Arial"/>
                <a:cs typeface="Arial"/>
              </a:rPr>
              <a:t>Fig. : Comparison of average response time using four different data placement mechanisms in four test cases with different reading patterns. Our approach shows better performance in data access pattern with sparse reading frequency and partial data subset, as well as data access pattern with different reading frequencies across many readers.</a:t>
            </a:r>
          </a:p>
        </p:txBody>
      </p:sp>
      <p:pic>
        <p:nvPicPr>
          <p:cNvPr id="9" name="Picture 10" descr="C:\Users\Tony.K\AppData\Roaming\Tencent\Users\81243179\QQ\WinTemp\RichOle\WR5N1S_J3D7Q4F%%J[W{ZKP.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38126" y="1487633"/>
            <a:ext cx="8829674" cy="1088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802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E:\TASSL\Cluster14\fig\epsisith.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14800" y="1324358"/>
            <a:ext cx="4966060" cy="34762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TASSL\Cluster14\fig\s3d_read.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865" y="1524000"/>
            <a:ext cx="4551335" cy="300152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457200" y="4706027"/>
            <a:ext cx="4267200" cy="18697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lstStyle>
            <a:lvl1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1pPr>
            <a:lvl2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2pPr>
            <a:lvl3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3pPr>
            <a:lvl4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4pPr>
            <a:lvl5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9pPr>
          </a:lstStyle>
          <a:p>
            <a:pPr>
              <a:spcAft>
                <a:spcPts val="663"/>
              </a:spcAft>
            </a:pPr>
            <a:r>
              <a:rPr lang="en-US" sz="1600" i="1" dirty="0" smtClean="0">
                <a:solidFill>
                  <a:schemeClr val="tx1"/>
                </a:solidFill>
                <a:latin typeface="Arial"/>
                <a:cs typeface="Arial"/>
              </a:rPr>
              <a:t>Comparison </a:t>
            </a:r>
            <a:r>
              <a:rPr lang="en-US" sz="1600" i="1" dirty="0">
                <a:solidFill>
                  <a:schemeClr val="tx1"/>
                </a:solidFill>
                <a:latin typeface="Arial"/>
                <a:cs typeface="Arial"/>
              </a:rPr>
              <a:t>of cumulative response time of reading data using BP ﬁle, SSD-based multi-tier, and in-memory staging in </a:t>
            </a:r>
            <a:r>
              <a:rPr lang="en-US" sz="1600" i="1" dirty="0" smtClean="0">
                <a:solidFill>
                  <a:schemeClr val="tx1"/>
                </a:solidFill>
                <a:latin typeface="Arial"/>
                <a:cs typeface="Arial"/>
              </a:rPr>
              <a:t>S3D DNS-LES coupling </a:t>
            </a:r>
            <a:r>
              <a:rPr lang="en-US" sz="1600" i="1" dirty="0">
                <a:solidFill>
                  <a:schemeClr val="tx1"/>
                </a:solidFill>
                <a:latin typeface="Arial"/>
                <a:cs typeface="Arial"/>
              </a:rPr>
              <a:t>application. Our </a:t>
            </a:r>
            <a:r>
              <a:rPr lang="en-US" sz="1600" i="1" dirty="0" smtClean="0">
                <a:solidFill>
                  <a:schemeClr val="tx1"/>
                </a:solidFill>
                <a:latin typeface="Arial"/>
                <a:cs typeface="Arial"/>
              </a:rPr>
              <a:t>multi-tiered </a:t>
            </a:r>
            <a:r>
              <a:rPr lang="en-US" sz="1600" i="1" dirty="0">
                <a:solidFill>
                  <a:schemeClr val="tx1"/>
                </a:solidFill>
                <a:latin typeface="Arial"/>
                <a:cs typeface="Arial"/>
              </a:rPr>
              <a:t>staging shows </a:t>
            </a:r>
            <a:r>
              <a:rPr lang="en-US" sz="1600" i="1" dirty="0" smtClean="0">
                <a:solidFill>
                  <a:schemeClr val="tx1"/>
                </a:solidFill>
                <a:latin typeface="Arial"/>
                <a:cs typeface="Arial"/>
              </a:rPr>
              <a:t>around </a:t>
            </a:r>
            <a:r>
              <a:rPr lang="en-US" sz="1600" b="1" i="1" dirty="0" smtClean="0">
                <a:solidFill>
                  <a:schemeClr val="tx1"/>
                </a:solidFill>
                <a:latin typeface="Arial"/>
                <a:cs typeface="Arial"/>
              </a:rPr>
              <a:t>31.5</a:t>
            </a:r>
            <a:r>
              <a:rPr lang="en-US" sz="1600" b="1" i="1" dirty="0">
                <a:solidFill>
                  <a:schemeClr val="tx1"/>
                </a:solidFill>
                <a:latin typeface="Arial"/>
                <a:cs typeface="Arial"/>
              </a:rPr>
              <a:t>%, 15.2%, </a:t>
            </a:r>
            <a:r>
              <a:rPr lang="en-US" sz="1600" i="1" dirty="0">
                <a:solidFill>
                  <a:schemeClr val="tx1"/>
                </a:solidFill>
                <a:latin typeface="Arial"/>
                <a:cs typeface="Arial"/>
              </a:rPr>
              <a:t>and </a:t>
            </a:r>
            <a:r>
              <a:rPr lang="en-US" sz="1600" b="1" i="1" dirty="0">
                <a:solidFill>
                  <a:schemeClr val="tx1"/>
                </a:solidFill>
                <a:latin typeface="Arial"/>
                <a:cs typeface="Arial"/>
              </a:rPr>
              <a:t>9.8% </a:t>
            </a:r>
            <a:r>
              <a:rPr lang="en-US" sz="1600" i="1" dirty="0">
                <a:solidFill>
                  <a:schemeClr val="tx1"/>
                </a:solidFill>
                <a:latin typeface="Arial"/>
                <a:cs typeface="Arial"/>
              </a:rPr>
              <a:t>performance beneﬁt over BP </a:t>
            </a:r>
            <a:r>
              <a:rPr lang="en-US" sz="1600" i="1" dirty="0" smtClean="0">
                <a:solidFill>
                  <a:schemeClr val="tx1"/>
                </a:solidFill>
                <a:latin typeface="Arial"/>
                <a:cs typeface="Arial"/>
              </a:rPr>
              <a:t>ﬁle based </a:t>
            </a:r>
            <a:r>
              <a:rPr lang="en-US" sz="1600" i="1" dirty="0">
                <a:solidFill>
                  <a:schemeClr val="tx1"/>
                </a:solidFill>
                <a:latin typeface="Arial"/>
                <a:cs typeface="Arial"/>
              </a:rPr>
              <a:t>staging at different scales. </a:t>
            </a:r>
            <a:endParaRPr lang="en-US" sz="1600" b="1" i="1" dirty="0">
              <a:solidFill>
                <a:schemeClr val="tx1"/>
              </a:solidFill>
              <a:latin typeface="Arial"/>
              <a:cs typeface="Arial"/>
            </a:endParaRPr>
          </a:p>
        </p:txBody>
      </p:sp>
      <p:sp>
        <p:nvSpPr>
          <p:cNvPr id="11" name="Text Box 2"/>
          <p:cNvSpPr txBox="1">
            <a:spLocks noChangeArrowheads="1"/>
          </p:cNvSpPr>
          <p:nvPr/>
        </p:nvSpPr>
        <p:spPr bwMode="auto">
          <a:xfrm>
            <a:off x="4876800" y="4724400"/>
            <a:ext cx="4191000" cy="17667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800" tIns="50400" rIns="100800" bIns="50400"/>
          <a:lstStyle>
            <a:lvl1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1pPr>
            <a:lvl2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2pPr>
            <a:lvl3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3pPr>
            <a:lvl4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4pPr>
            <a:lvl5pPr eaLnBrk="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Arial" charset="0"/>
                <a:ea typeface="ＭＳ Ｐゴシック" pitchFamily="32" charset="-128"/>
              </a:defRPr>
            </a:lvl9pPr>
          </a:lstStyle>
          <a:p>
            <a:pPr>
              <a:spcAft>
                <a:spcPts val="663"/>
              </a:spcAft>
            </a:pPr>
            <a:r>
              <a:rPr lang="en-US" sz="1600" i="1" dirty="0" smtClean="0">
                <a:solidFill>
                  <a:schemeClr val="tx1"/>
                </a:solidFill>
                <a:latin typeface="Arial"/>
                <a:cs typeface="Arial"/>
              </a:rPr>
              <a:t>Comparison </a:t>
            </a:r>
            <a:r>
              <a:rPr lang="en-US" sz="1600" i="1" dirty="0">
                <a:solidFill>
                  <a:schemeClr val="tx1"/>
                </a:solidFill>
                <a:latin typeface="Arial"/>
                <a:cs typeface="Arial"/>
              </a:rPr>
              <a:t>of timing breakdown of the cumulative </a:t>
            </a:r>
            <a:r>
              <a:rPr lang="en-US" sz="1600" i="1" dirty="0" smtClean="0">
                <a:solidFill>
                  <a:schemeClr val="tx1"/>
                </a:solidFill>
                <a:latin typeface="Arial"/>
                <a:cs typeface="Arial"/>
              </a:rPr>
              <a:t>data reading time for two types of data </a:t>
            </a:r>
            <a:r>
              <a:rPr lang="en-US" sz="1600" i="1" dirty="0">
                <a:solidFill>
                  <a:schemeClr val="tx1"/>
                </a:solidFill>
                <a:latin typeface="Arial"/>
                <a:cs typeface="Arial"/>
              </a:rPr>
              <a:t>in XGC1-XGCa coupling </a:t>
            </a:r>
            <a:r>
              <a:rPr lang="en-US" sz="1600" i="1" dirty="0" smtClean="0">
                <a:solidFill>
                  <a:schemeClr val="tx1"/>
                </a:solidFill>
                <a:latin typeface="Arial"/>
                <a:cs typeface="Arial"/>
              </a:rPr>
              <a:t>application. Three data staging methods are used: file-based staging, multi-tiered staging, and DRAM-based staging.</a:t>
            </a:r>
            <a:endParaRPr lang="en-US" sz="1600" b="1" i="1" dirty="0">
              <a:solidFill>
                <a:schemeClr val="tx1"/>
              </a:solidFill>
              <a:latin typeface="Arial"/>
              <a:cs typeface="Arial"/>
            </a:endParaRPr>
          </a:p>
        </p:txBody>
      </p:sp>
      <p:sp>
        <p:nvSpPr>
          <p:cNvPr id="12" name="Title 3"/>
          <p:cNvSpPr>
            <a:spLocks noGrp="1"/>
          </p:cNvSpPr>
          <p:nvPr>
            <p:ph type="title"/>
          </p:nvPr>
        </p:nvSpPr>
        <p:spPr>
          <a:xfrm>
            <a:off x="457200" y="609600"/>
            <a:ext cx="8229600" cy="808038"/>
          </a:xfrm>
        </p:spPr>
        <p:txBody>
          <a:bodyPr/>
          <a:lstStyle/>
          <a:p>
            <a:pPr algn="ctr"/>
            <a:r>
              <a:rPr lang="en-US" sz="2400" b="1" dirty="0">
                <a:cs typeface="Arial"/>
              </a:rPr>
              <a:t>Multi-tiered Data Staging with Autonomic </a:t>
            </a:r>
            <a:br>
              <a:rPr lang="en-US" sz="2400" b="1" dirty="0">
                <a:cs typeface="Arial"/>
              </a:rPr>
            </a:br>
            <a:r>
              <a:rPr lang="en-US" sz="2400" b="1" dirty="0">
                <a:cs typeface="Arial"/>
              </a:rPr>
              <a:t>Data Placement Adaptation – </a:t>
            </a:r>
            <a:r>
              <a:rPr lang="en-US" sz="2400" b="1" dirty="0" smtClean="0">
                <a:cs typeface="Arial"/>
              </a:rPr>
              <a:t>Results</a:t>
            </a:r>
            <a:endParaRPr lang="en-US" sz="2400" b="1" dirty="0">
              <a:cs typeface="Arial"/>
            </a:endParaRPr>
          </a:p>
        </p:txBody>
      </p:sp>
      <p:sp>
        <p:nvSpPr>
          <p:cNvPr id="13" name="TextBox 12"/>
          <p:cNvSpPr txBox="1"/>
          <p:nvPr/>
        </p:nvSpPr>
        <p:spPr>
          <a:xfrm>
            <a:off x="2834659" y="1569742"/>
            <a:ext cx="1219185" cy="670551"/>
          </a:xfrm>
          <a:prstGeom prst="rect">
            <a:avLst/>
          </a:prstGeom>
          <a:solidFill>
            <a:schemeClr val="bg1"/>
          </a:solidFill>
        </p:spPr>
        <p:txBody>
          <a:bodyPr wrap="square" rtlCol="0">
            <a:spAutoFit/>
          </a:bodyPr>
          <a:lstStyle/>
          <a:p>
            <a:endParaRPr lang="en-US" sz="1200" dirty="0"/>
          </a:p>
        </p:txBody>
      </p:sp>
      <p:sp>
        <p:nvSpPr>
          <p:cNvPr id="7" name="TextBox 6"/>
          <p:cNvSpPr txBox="1"/>
          <p:nvPr/>
        </p:nvSpPr>
        <p:spPr>
          <a:xfrm>
            <a:off x="2926098" y="1502523"/>
            <a:ext cx="1280146" cy="600164"/>
          </a:xfrm>
          <a:prstGeom prst="rect">
            <a:avLst/>
          </a:prstGeom>
          <a:noFill/>
        </p:spPr>
        <p:txBody>
          <a:bodyPr wrap="square" rtlCol="0">
            <a:spAutoFit/>
          </a:bodyPr>
          <a:lstStyle/>
          <a:p>
            <a:r>
              <a:rPr lang="en-US" sz="1100" dirty="0" smtClean="0"/>
              <a:t>MEM read</a:t>
            </a:r>
          </a:p>
          <a:p>
            <a:r>
              <a:rPr lang="en-US" sz="1100" dirty="0" smtClean="0"/>
              <a:t>Multi-tiered read</a:t>
            </a:r>
          </a:p>
          <a:p>
            <a:r>
              <a:rPr lang="en-US" sz="1100" dirty="0" smtClean="0"/>
              <a:t>BP file read</a:t>
            </a:r>
            <a:endParaRPr lang="en-US" sz="1100" dirty="0"/>
          </a:p>
        </p:txBody>
      </p:sp>
    </p:spTree>
    <p:extLst>
      <p:ext uri="{BB962C8B-B14F-4D97-AF65-F5344CB8AC3E}">
        <p14:creationId xmlns:p14="http://schemas.microsoft.com/office/powerpoint/2010/main" val="1688550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89" y="502952"/>
            <a:ext cx="9052510" cy="731838"/>
          </a:xfrm>
        </p:spPr>
        <p:txBody>
          <a:bodyPr>
            <a:normAutofit/>
          </a:bodyPr>
          <a:lstStyle/>
          <a:p>
            <a:pPr algn="ctr"/>
            <a:r>
              <a:rPr lang="en-US" sz="2800" b="1" dirty="0"/>
              <a:t>Challenges Faced by Traditional HPC Data Pipelines</a:t>
            </a:r>
          </a:p>
        </p:txBody>
      </p:sp>
      <p:sp>
        <p:nvSpPr>
          <p:cNvPr id="7" name="Content Placeholder 6"/>
          <p:cNvSpPr>
            <a:spLocks noGrp="1"/>
          </p:cNvSpPr>
          <p:nvPr>
            <p:ph idx="1"/>
          </p:nvPr>
        </p:nvSpPr>
        <p:spPr>
          <a:xfrm>
            <a:off x="-1" y="1234467"/>
            <a:ext cx="5212074" cy="1371585"/>
          </a:xfrm>
        </p:spPr>
        <p:txBody>
          <a:bodyPr>
            <a:normAutofit/>
          </a:bodyPr>
          <a:lstStyle/>
          <a:p>
            <a:r>
              <a:rPr lang="en-US" sz="2000" b="1" dirty="0" smtClean="0">
                <a:solidFill>
                  <a:schemeClr val="tx1"/>
                </a:solidFill>
                <a:latin typeface="+mn-lt"/>
              </a:rPr>
              <a:t>Data analysis challenge</a:t>
            </a:r>
          </a:p>
          <a:p>
            <a:pPr lvl="1">
              <a:buFont typeface="Arial"/>
              <a:buChar char="•"/>
            </a:pPr>
            <a:r>
              <a:rPr lang="en-US" dirty="0">
                <a:solidFill>
                  <a:schemeClr val="tx1"/>
                </a:solidFill>
                <a:latin typeface="+mn-lt"/>
              </a:rPr>
              <a:t>Can current data mining, manipulation and visualization algorithms still work effectively on extreme scale machine?</a:t>
            </a:r>
            <a:endParaRPr lang="en-US" b="1" dirty="0">
              <a:solidFill>
                <a:schemeClr val="tx1"/>
              </a:solidFill>
              <a:latin typeface="+mn-lt"/>
            </a:endParaRPr>
          </a:p>
        </p:txBody>
      </p:sp>
      <p:sp>
        <p:nvSpPr>
          <p:cNvPr id="6" name="Rectangle 5"/>
          <p:cNvSpPr/>
          <p:nvPr/>
        </p:nvSpPr>
        <p:spPr>
          <a:xfrm>
            <a:off x="182941" y="5985546"/>
            <a:ext cx="9783973" cy="461655"/>
          </a:xfrm>
          <a:prstGeom prst="rect">
            <a:avLst/>
          </a:prstGeom>
        </p:spPr>
        <p:txBody>
          <a:bodyPr wrap="square" lIns="91301" tIns="45653" rIns="91301" bIns="45653">
            <a:spAutoFit/>
          </a:bodyPr>
          <a:lstStyle/>
          <a:p>
            <a:r>
              <a:rPr lang="en-US" sz="2400" i="1" dirty="0"/>
              <a:t>The </a:t>
            </a:r>
            <a:r>
              <a:rPr lang="en-US" sz="2400" b="1" i="1" dirty="0"/>
              <a:t>costs of data movement </a:t>
            </a:r>
            <a:r>
              <a:rPr lang="en-US" sz="2400" i="1" dirty="0"/>
              <a:t>are increasing and dominating!</a:t>
            </a:r>
          </a:p>
        </p:txBody>
      </p:sp>
      <p:sp>
        <p:nvSpPr>
          <p:cNvPr id="10" name="Rectangle 9"/>
          <p:cNvSpPr/>
          <p:nvPr/>
        </p:nvSpPr>
        <p:spPr>
          <a:xfrm>
            <a:off x="5394955" y="3487056"/>
            <a:ext cx="3069910" cy="307700"/>
          </a:xfrm>
          <a:prstGeom prst="rect">
            <a:avLst/>
          </a:prstGeom>
        </p:spPr>
        <p:txBody>
          <a:bodyPr wrap="none" lIns="91301" tIns="45653" rIns="91301" bIns="45653">
            <a:spAutoFit/>
          </a:bodyPr>
          <a:lstStyle/>
          <a:p>
            <a:r>
              <a:rPr lang="en-US" sz="1400" i="1" dirty="0"/>
              <a:t>Figure. Traditional data analysis pipeline</a:t>
            </a:r>
          </a:p>
        </p:txBody>
      </p:sp>
      <p:sp>
        <p:nvSpPr>
          <p:cNvPr id="9" name="Content Placeholder 6"/>
          <p:cNvSpPr txBox="1">
            <a:spLocks/>
          </p:cNvSpPr>
          <p:nvPr/>
        </p:nvSpPr>
        <p:spPr bwMode="auto">
          <a:xfrm>
            <a:off x="-13253" y="2473534"/>
            <a:ext cx="5897217" cy="1173488"/>
          </a:xfrm>
          <a:prstGeom prst="rect">
            <a:avLst/>
          </a:prstGeom>
          <a:noFill/>
          <a:ln w="9525">
            <a:noFill/>
            <a:miter lim="800000"/>
            <a:headEnd/>
            <a:tailEnd/>
          </a:ln>
        </p:spPr>
        <p:txBody>
          <a:bodyPr vert="horz" wrap="square" lIns="91311" tIns="45658" rIns="91311" bIns="45658" numCol="1" anchor="t" anchorCtr="0" compatLnSpc="1">
            <a:prstTxWarp prst="textNoShape">
              <a:avLst/>
            </a:prstTxWarp>
          </a:bodyPr>
          <a:lstStyle/>
          <a:p>
            <a:pPr marL="342438" indent="-342438" defTabSz="913169" eaLnBrk="0" hangingPunct="0">
              <a:spcBef>
                <a:spcPct val="20000"/>
              </a:spcBef>
              <a:buFontTx/>
              <a:buChar char="•"/>
              <a:defRPr/>
            </a:pPr>
            <a:r>
              <a:rPr lang="en-US" sz="2000" b="1" kern="0" dirty="0">
                <a:latin typeface="+mn-lt"/>
                <a:ea typeface="ＭＳ Ｐゴシック" charset="-128"/>
                <a:cs typeface="ＭＳ Ｐゴシック" charset="-128"/>
              </a:rPr>
              <a:t>I/O </a:t>
            </a:r>
            <a:r>
              <a:rPr lang="en-US" sz="2000" b="1" kern="0" dirty="0" smtClean="0">
                <a:latin typeface="+mn-lt"/>
                <a:ea typeface="ＭＳ Ｐゴシック" charset="-128"/>
                <a:cs typeface="ＭＳ Ｐゴシック" charset="-128"/>
              </a:rPr>
              <a:t>and storage challenge</a:t>
            </a:r>
            <a:endParaRPr lang="en-US" sz="2000" b="1" kern="0" dirty="0">
              <a:latin typeface="+mn-lt"/>
              <a:ea typeface="ＭＳ Ｐゴシック" charset="-128"/>
              <a:cs typeface="ＭＳ Ｐゴシック" charset="-128"/>
            </a:endParaRPr>
          </a:p>
          <a:p>
            <a:pPr marL="798975" lvl="1" indent="-342438" eaLnBrk="0" hangingPunct="0">
              <a:spcBef>
                <a:spcPct val="20000"/>
              </a:spcBef>
              <a:buFontTx/>
              <a:buChar char="•"/>
              <a:defRPr/>
            </a:pPr>
            <a:r>
              <a:rPr lang="en-US" sz="1800" kern="0" dirty="0">
                <a:latin typeface="+mn-lt"/>
                <a:ea typeface="ＭＳ Ｐゴシック" charset="-128"/>
                <a:cs typeface="ＭＳ Ｐゴシック" charset="-128"/>
              </a:rPr>
              <a:t>Increasing performance gap: disks are outpaced by computing speed</a:t>
            </a:r>
            <a:endParaRPr lang="en-US" sz="1800" b="1" kern="0" dirty="0">
              <a:latin typeface="+mn-lt"/>
              <a:ea typeface="ＭＳ Ｐゴシック" charset="-128"/>
              <a:cs typeface="ＭＳ Ｐゴシック" charset="-128"/>
            </a:endParaRPr>
          </a:p>
        </p:txBody>
      </p:sp>
      <p:sp>
        <p:nvSpPr>
          <p:cNvPr id="11" name="Content Placeholder 6"/>
          <p:cNvSpPr txBox="1">
            <a:spLocks/>
          </p:cNvSpPr>
          <p:nvPr/>
        </p:nvSpPr>
        <p:spPr bwMode="auto">
          <a:xfrm>
            <a:off x="0" y="3411774"/>
            <a:ext cx="8961072" cy="1371585"/>
          </a:xfrm>
          <a:prstGeom prst="rect">
            <a:avLst/>
          </a:prstGeom>
          <a:noFill/>
          <a:ln w="9525">
            <a:noFill/>
            <a:miter lim="800000"/>
            <a:headEnd/>
            <a:tailEnd/>
          </a:ln>
        </p:spPr>
        <p:txBody>
          <a:bodyPr vert="horz" wrap="square" lIns="91311" tIns="45658" rIns="91311" bIns="45658" numCol="1" anchor="t" anchorCtr="0" compatLnSpc="1">
            <a:prstTxWarp prst="textNoShape">
              <a:avLst/>
            </a:prstTxWarp>
          </a:bodyPr>
          <a:lstStyle/>
          <a:p>
            <a:pPr marL="342438" indent="-342438" defTabSz="913169" eaLnBrk="0" hangingPunct="0">
              <a:spcBef>
                <a:spcPct val="20000"/>
              </a:spcBef>
              <a:buFontTx/>
              <a:buChar char="•"/>
              <a:defRPr/>
            </a:pPr>
            <a:r>
              <a:rPr lang="en-US" sz="2000" b="1" kern="0" dirty="0">
                <a:solidFill>
                  <a:srgbClr val="FF0000"/>
                </a:solidFill>
                <a:latin typeface="+mn-lt"/>
                <a:ea typeface="ＭＳ Ｐゴシック" charset="-128"/>
                <a:cs typeface="ＭＳ Ｐゴシック" charset="-128"/>
              </a:rPr>
              <a:t>Data movement challenge</a:t>
            </a:r>
          </a:p>
          <a:p>
            <a:pPr marL="798975" lvl="1" indent="-342438" eaLnBrk="0" hangingPunct="0">
              <a:spcBef>
                <a:spcPct val="20000"/>
              </a:spcBef>
              <a:buFont typeface="Arial"/>
              <a:buChar char="•"/>
              <a:defRPr/>
            </a:pPr>
            <a:r>
              <a:rPr lang="en-US" sz="1800" kern="0" noProof="0" dirty="0" smtClean="0">
                <a:latin typeface="+mn-lt"/>
                <a:ea typeface="ＭＳ Ｐゴシック" charset="-128"/>
                <a:cs typeface="ＭＳ Ｐゴシック" charset="-128"/>
              </a:rPr>
              <a:t>Lots of </a:t>
            </a:r>
            <a:r>
              <a:rPr lang="en-US" sz="1800" kern="0" dirty="0" smtClean="0">
                <a:latin typeface="+mn-lt"/>
                <a:ea typeface="ＭＳ Ｐゴシック" charset="-128"/>
                <a:cs typeface="ＭＳ Ｐゴシック" charset="-128"/>
              </a:rPr>
              <a:t>data movement between simulation and analysis machines, between coupled multi-physics simulation components -&gt; longer latencies </a:t>
            </a:r>
          </a:p>
          <a:p>
            <a:pPr marL="798975" lvl="1" indent="-342438" eaLnBrk="0" hangingPunct="0">
              <a:spcBef>
                <a:spcPct val="20000"/>
              </a:spcBef>
              <a:buFont typeface="Arial"/>
              <a:buChar char="•"/>
              <a:defRPr/>
            </a:pPr>
            <a:r>
              <a:rPr lang="en-US" sz="1800" kern="0" dirty="0" smtClean="0">
                <a:latin typeface="+mn-lt"/>
                <a:ea typeface="ＭＳ Ｐゴシック" charset="-128"/>
                <a:cs typeface="ＭＳ Ｐゴシック" charset="-128"/>
              </a:rPr>
              <a:t>Improving data locality is critical: do work where the data resides!</a:t>
            </a:r>
          </a:p>
          <a:p>
            <a:pPr marL="342438" indent="-342438" defTabSz="913169" eaLnBrk="0" hangingPunct="0">
              <a:spcBef>
                <a:spcPct val="20000"/>
              </a:spcBef>
              <a:defRPr/>
            </a:pPr>
            <a:endParaRPr lang="en-US" sz="2200" b="1" kern="0" dirty="0">
              <a:latin typeface="+mn-lt"/>
              <a:ea typeface="ＭＳ Ｐゴシック" charset="-128"/>
              <a:cs typeface="ＭＳ Ｐゴシック" charset="-128"/>
            </a:endParaRPr>
          </a:p>
        </p:txBody>
      </p:sp>
      <p:sp>
        <p:nvSpPr>
          <p:cNvPr id="12" name="Content Placeholder 6"/>
          <p:cNvSpPr txBox="1">
            <a:spLocks/>
          </p:cNvSpPr>
          <p:nvPr/>
        </p:nvSpPr>
        <p:spPr bwMode="auto">
          <a:xfrm>
            <a:off x="0" y="4738533"/>
            <a:ext cx="8961072" cy="1371585"/>
          </a:xfrm>
          <a:prstGeom prst="rect">
            <a:avLst/>
          </a:prstGeom>
          <a:noFill/>
          <a:ln w="9525">
            <a:noFill/>
            <a:miter lim="800000"/>
            <a:headEnd/>
            <a:tailEnd/>
          </a:ln>
        </p:spPr>
        <p:txBody>
          <a:bodyPr vert="horz" wrap="square" lIns="91311" tIns="45658" rIns="91311" bIns="45658" numCol="1" anchor="t" anchorCtr="0" compatLnSpc="1">
            <a:prstTxWarp prst="textNoShape">
              <a:avLst/>
            </a:prstTxWarp>
          </a:bodyPr>
          <a:lstStyle/>
          <a:p>
            <a:pPr marL="342438" indent="-342438" defTabSz="913169" eaLnBrk="0" hangingPunct="0">
              <a:spcBef>
                <a:spcPct val="20000"/>
              </a:spcBef>
              <a:buFontTx/>
              <a:buChar char="•"/>
              <a:defRPr/>
            </a:pPr>
            <a:r>
              <a:rPr lang="en-US" sz="2000" b="1" kern="0" dirty="0">
                <a:solidFill>
                  <a:srgbClr val="FF0000"/>
                </a:solidFill>
                <a:latin typeface="+mn-lt"/>
                <a:ea typeface="ＭＳ Ｐゴシック" charset="-128"/>
                <a:cs typeface="ＭＳ Ｐゴシック" charset="-128"/>
              </a:rPr>
              <a:t>Energy challenge</a:t>
            </a:r>
          </a:p>
          <a:p>
            <a:pPr marL="798975" lvl="1" indent="-342438" eaLnBrk="0" hangingPunct="0">
              <a:spcBef>
                <a:spcPct val="20000"/>
              </a:spcBef>
              <a:buFontTx/>
              <a:buChar char="•"/>
              <a:defRPr/>
            </a:pPr>
            <a:r>
              <a:rPr lang="en-US" sz="1800" kern="0" dirty="0" smtClean="0">
                <a:latin typeface="+mn-lt"/>
                <a:ea typeface="ＭＳ Ｐゴシック" charset="-128"/>
                <a:cs typeface="ＭＳ Ｐゴシック" charset="-128"/>
              </a:rPr>
              <a:t>Future extreme systems are designed to have low-power chips – however, much greater power consumption will be due to memory and data movement! </a:t>
            </a:r>
          </a:p>
          <a:p>
            <a:pPr marL="342438" indent="-342438" defTabSz="913169" eaLnBrk="0" hangingPunct="0">
              <a:spcBef>
                <a:spcPct val="20000"/>
              </a:spcBef>
              <a:defRPr/>
            </a:pPr>
            <a:endParaRPr lang="en-US" sz="2200" b="1" kern="0" dirty="0">
              <a:latin typeface="+mn-lt"/>
              <a:ea typeface="ＭＳ Ｐゴシック" charset="-128"/>
              <a:cs typeface="ＭＳ Ｐゴシック" charset="-128"/>
            </a:endParaRPr>
          </a:p>
        </p:txBody>
      </p:sp>
      <p:pic>
        <p:nvPicPr>
          <p:cNvPr id="13" name="Picture 12" descr="Untitled.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26856" y="1768157"/>
            <a:ext cx="4025656" cy="1444196"/>
          </a:xfrm>
          <a:prstGeom prst="rect">
            <a:avLst/>
          </a:prstGeom>
        </p:spPr>
      </p:pic>
    </p:spTree>
    <p:extLst>
      <p:ext uri="{BB962C8B-B14F-4D97-AF65-F5344CB8AC3E}">
        <p14:creationId xmlns:p14="http://schemas.microsoft.com/office/powerpoint/2010/main" val="1429922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30947"/>
          </a:xfrm>
        </p:spPr>
        <p:txBody>
          <a:bodyPr/>
          <a:lstStyle/>
          <a:p>
            <a:r>
              <a:rPr lang="en-US" sz="2400" b="1" dirty="0" smtClean="0"/>
              <a:t>Related Publications</a:t>
            </a:r>
            <a:endParaRPr lang="en-US" sz="2400" b="1" dirty="0"/>
          </a:p>
        </p:txBody>
      </p:sp>
      <p:sp>
        <p:nvSpPr>
          <p:cNvPr id="12" name="Content Placeholder 4"/>
          <p:cNvSpPr txBox="1">
            <a:spLocks/>
          </p:cNvSpPr>
          <p:nvPr/>
        </p:nvSpPr>
        <p:spPr bwMode="auto">
          <a:xfrm>
            <a:off x="66347" y="1442964"/>
            <a:ext cx="9144000" cy="5017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rgbClr val="5F5F5F"/>
                </a:solidFill>
                <a:latin typeface="Trebuchet MS"/>
                <a:ea typeface="ヒラギノ角ゴ Pro W3" charset="0"/>
                <a:cs typeface="Trebuchet MS"/>
              </a:defRPr>
            </a:lvl1pPr>
            <a:lvl2pPr marL="742950" indent="-285750" algn="l" rtl="0" eaLnBrk="0" fontAlgn="base" hangingPunct="0">
              <a:spcBef>
                <a:spcPct val="20000"/>
              </a:spcBef>
              <a:spcAft>
                <a:spcPct val="0"/>
              </a:spcAft>
              <a:buChar char="–"/>
              <a:defRPr>
                <a:solidFill>
                  <a:srgbClr val="5F5F5F"/>
                </a:solidFill>
                <a:latin typeface="Trebuchet MS"/>
                <a:ea typeface="Geneva" charset="0"/>
                <a:cs typeface="Trebuchet MS"/>
              </a:defRPr>
            </a:lvl2pPr>
            <a:lvl3pPr marL="1143000" indent="-228600" algn="l" rtl="0" eaLnBrk="0" fontAlgn="base" hangingPunct="0">
              <a:spcBef>
                <a:spcPct val="20000"/>
              </a:spcBef>
              <a:spcAft>
                <a:spcPct val="0"/>
              </a:spcAft>
              <a:buChar char="•"/>
              <a:defRPr sz="1600">
                <a:solidFill>
                  <a:srgbClr val="5F5F5F"/>
                </a:solidFill>
                <a:latin typeface="Trebuchet MS"/>
                <a:ea typeface="Geneva" charset="0"/>
                <a:cs typeface="Trebuchet MS"/>
              </a:defRPr>
            </a:lvl3pPr>
            <a:lvl4pPr marL="16002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4pPr>
            <a:lvl5pPr marL="20574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r>
              <a:rPr lang="en-US" sz="2000" dirty="0">
                <a:solidFill>
                  <a:srgbClr val="000000"/>
                </a:solidFill>
              </a:rPr>
              <a:t>T. Jin, F. Zhang, Q. Sun, H. Bui, </a:t>
            </a:r>
            <a:r>
              <a:rPr lang="en-US" sz="2000" dirty="0" smtClean="0">
                <a:solidFill>
                  <a:srgbClr val="000000"/>
                </a:solidFill>
              </a:rPr>
              <a:t>M. </a:t>
            </a:r>
            <a:r>
              <a:rPr lang="en-US" sz="2000" dirty="0" err="1" smtClean="0">
                <a:solidFill>
                  <a:srgbClr val="000000"/>
                </a:solidFill>
              </a:rPr>
              <a:t>Romanus</a:t>
            </a:r>
            <a:r>
              <a:rPr lang="en-US" sz="2000" dirty="0" smtClean="0">
                <a:solidFill>
                  <a:srgbClr val="000000"/>
                </a:solidFill>
              </a:rPr>
              <a:t>, N</a:t>
            </a:r>
            <a:r>
              <a:rPr lang="en-US" sz="2000" dirty="0">
                <a:solidFill>
                  <a:srgbClr val="000000"/>
                </a:solidFill>
              </a:rPr>
              <a:t>. </a:t>
            </a:r>
            <a:r>
              <a:rPr lang="en-US" sz="2000" dirty="0" err="1">
                <a:solidFill>
                  <a:srgbClr val="000000"/>
                </a:solidFill>
              </a:rPr>
              <a:t>Podhorszki</a:t>
            </a:r>
            <a:r>
              <a:rPr lang="en-US" sz="2000" dirty="0">
                <a:solidFill>
                  <a:srgbClr val="000000"/>
                </a:solidFill>
              </a:rPr>
              <a:t>, S. </a:t>
            </a:r>
            <a:r>
              <a:rPr lang="en-US" sz="2000" dirty="0" err="1">
                <a:solidFill>
                  <a:srgbClr val="000000"/>
                </a:solidFill>
              </a:rPr>
              <a:t>Klasky</a:t>
            </a:r>
            <a:r>
              <a:rPr lang="en-US" sz="2000" dirty="0">
                <a:solidFill>
                  <a:srgbClr val="000000"/>
                </a:solidFill>
              </a:rPr>
              <a:t>, H. </a:t>
            </a:r>
            <a:r>
              <a:rPr lang="en-US" sz="2000" dirty="0" err="1">
                <a:solidFill>
                  <a:srgbClr val="000000"/>
                </a:solidFill>
              </a:rPr>
              <a:t>Kolla</a:t>
            </a:r>
            <a:r>
              <a:rPr lang="en-US" sz="2000" dirty="0">
                <a:solidFill>
                  <a:srgbClr val="000000"/>
                </a:solidFill>
              </a:rPr>
              <a:t>, J. Chen, R. Hager, C.S. Chang, M. </a:t>
            </a:r>
            <a:r>
              <a:rPr lang="en-US" sz="2000" dirty="0" err="1">
                <a:solidFill>
                  <a:srgbClr val="000000"/>
                </a:solidFill>
              </a:rPr>
              <a:t>Parashar</a:t>
            </a:r>
            <a:r>
              <a:rPr lang="en-US" sz="2000" dirty="0" smtClean="0">
                <a:solidFill>
                  <a:srgbClr val="000000"/>
                </a:solidFill>
              </a:rPr>
              <a:t>, </a:t>
            </a:r>
            <a:r>
              <a:rPr lang="en-US" sz="2000" dirty="0">
                <a:solidFill>
                  <a:srgbClr val="000000"/>
                </a:solidFill>
              </a:rPr>
              <a:t>“</a:t>
            </a:r>
            <a:r>
              <a:rPr lang="en-US" sz="2000" b="1" dirty="0">
                <a:solidFill>
                  <a:srgbClr val="000000"/>
                </a:solidFill>
              </a:rPr>
              <a:t>Exploring Data Staging Across Deep Memory Hierarchies for Coupled Data Intensive Simulation Workflows</a:t>
            </a:r>
            <a:r>
              <a:rPr lang="en-US" sz="2000" dirty="0">
                <a:solidFill>
                  <a:srgbClr val="000000"/>
                </a:solidFill>
              </a:rPr>
              <a:t>”, </a:t>
            </a:r>
            <a:r>
              <a:rPr lang="en-US" sz="2000" dirty="0" smtClean="0">
                <a:solidFill>
                  <a:srgbClr val="000000"/>
                </a:solidFill>
              </a:rPr>
              <a:t>IEEE </a:t>
            </a:r>
            <a:r>
              <a:rPr lang="en-US" sz="2000" dirty="0">
                <a:solidFill>
                  <a:srgbClr val="000000"/>
                </a:solidFill>
              </a:rPr>
              <a:t>IPDPS’2015.</a:t>
            </a:r>
          </a:p>
          <a:p>
            <a:endParaRPr lang="en-US" sz="2000" dirty="0">
              <a:solidFill>
                <a:srgbClr val="000000"/>
              </a:solidFill>
            </a:endParaRPr>
          </a:p>
          <a:p>
            <a:r>
              <a:rPr lang="en-US" sz="2000" dirty="0" smtClean="0">
                <a:solidFill>
                  <a:srgbClr val="000000"/>
                </a:solidFill>
              </a:rPr>
              <a:t>T. </a:t>
            </a:r>
            <a:r>
              <a:rPr lang="en-US" sz="2000" dirty="0">
                <a:solidFill>
                  <a:srgbClr val="000000"/>
                </a:solidFill>
              </a:rPr>
              <a:t>Jin, </a:t>
            </a:r>
            <a:r>
              <a:rPr lang="en-US" sz="2000" dirty="0" smtClean="0">
                <a:solidFill>
                  <a:srgbClr val="000000"/>
                </a:solidFill>
              </a:rPr>
              <a:t>F. </a:t>
            </a:r>
            <a:r>
              <a:rPr lang="en-US" sz="2000" dirty="0">
                <a:solidFill>
                  <a:srgbClr val="000000"/>
                </a:solidFill>
              </a:rPr>
              <a:t>Zhang, </a:t>
            </a:r>
            <a:r>
              <a:rPr lang="en-US" sz="2000" dirty="0" smtClean="0">
                <a:solidFill>
                  <a:srgbClr val="000000"/>
                </a:solidFill>
              </a:rPr>
              <a:t>Q. </a:t>
            </a:r>
            <a:r>
              <a:rPr lang="en-US" sz="2000" dirty="0">
                <a:solidFill>
                  <a:srgbClr val="000000"/>
                </a:solidFill>
              </a:rPr>
              <a:t>Sun, </a:t>
            </a:r>
            <a:r>
              <a:rPr lang="en-US" sz="2000" dirty="0" smtClean="0">
                <a:solidFill>
                  <a:srgbClr val="000000"/>
                </a:solidFill>
              </a:rPr>
              <a:t>H. </a:t>
            </a:r>
            <a:r>
              <a:rPr lang="en-US" sz="2000" dirty="0">
                <a:solidFill>
                  <a:srgbClr val="000000"/>
                </a:solidFill>
              </a:rPr>
              <a:t>Bui, </a:t>
            </a:r>
            <a:r>
              <a:rPr lang="en-US" sz="2000" dirty="0" smtClean="0">
                <a:solidFill>
                  <a:srgbClr val="000000"/>
                </a:solidFill>
              </a:rPr>
              <a:t>N. </a:t>
            </a:r>
            <a:r>
              <a:rPr lang="en-US" sz="2000" dirty="0" err="1">
                <a:solidFill>
                  <a:srgbClr val="000000"/>
                </a:solidFill>
              </a:rPr>
              <a:t>Podhorszki</a:t>
            </a:r>
            <a:r>
              <a:rPr lang="en-US" sz="2000" dirty="0">
                <a:solidFill>
                  <a:srgbClr val="000000"/>
                </a:solidFill>
              </a:rPr>
              <a:t>, </a:t>
            </a:r>
            <a:r>
              <a:rPr lang="en-US" sz="2000" dirty="0" smtClean="0">
                <a:solidFill>
                  <a:srgbClr val="000000"/>
                </a:solidFill>
              </a:rPr>
              <a:t>S. </a:t>
            </a:r>
            <a:r>
              <a:rPr lang="en-US" sz="2000" dirty="0" err="1">
                <a:solidFill>
                  <a:srgbClr val="000000"/>
                </a:solidFill>
              </a:rPr>
              <a:t>Klasky</a:t>
            </a:r>
            <a:r>
              <a:rPr lang="en-US" sz="2000" dirty="0">
                <a:solidFill>
                  <a:srgbClr val="000000"/>
                </a:solidFill>
              </a:rPr>
              <a:t>, </a:t>
            </a:r>
            <a:r>
              <a:rPr lang="en-US" sz="2000" dirty="0" smtClean="0">
                <a:solidFill>
                  <a:srgbClr val="000000"/>
                </a:solidFill>
              </a:rPr>
              <a:t>H. </a:t>
            </a:r>
            <a:r>
              <a:rPr lang="en-US" sz="2000" dirty="0" err="1">
                <a:solidFill>
                  <a:srgbClr val="000000"/>
                </a:solidFill>
              </a:rPr>
              <a:t>Kolla</a:t>
            </a:r>
            <a:r>
              <a:rPr lang="en-US" sz="2000" dirty="0">
                <a:solidFill>
                  <a:srgbClr val="000000"/>
                </a:solidFill>
              </a:rPr>
              <a:t>, </a:t>
            </a:r>
            <a:r>
              <a:rPr lang="en-US" sz="2000" dirty="0" smtClean="0">
                <a:solidFill>
                  <a:srgbClr val="000000"/>
                </a:solidFill>
              </a:rPr>
              <a:t>J. </a:t>
            </a:r>
            <a:r>
              <a:rPr lang="en-US" sz="2000" dirty="0">
                <a:solidFill>
                  <a:srgbClr val="000000"/>
                </a:solidFill>
              </a:rPr>
              <a:t>Chen, </a:t>
            </a:r>
            <a:r>
              <a:rPr lang="en-US" sz="2000" dirty="0" smtClean="0">
                <a:solidFill>
                  <a:srgbClr val="000000"/>
                </a:solidFill>
              </a:rPr>
              <a:t>R. </a:t>
            </a:r>
            <a:r>
              <a:rPr lang="en-US" sz="2000" dirty="0">
                <a:solidFill>
                  <a:srgbClr val="000000"/>
                </a:solidFill>
              </a:rPr>
              <a:t>Hager, C.S. Chang, </a:t>
            </a:r>
            <a:r>
              <a:rPr lang="en-US" sz="2000" dirty="0" smtClean="0">
                <a:solidFill>
                  <a:srgbClr val="000000"/>
                </a:solidFill>
              </a:rPr>
              <a:t>M. </a:t>
            </a:r>
            <a:r>
              <a:rPr lang="en-US" sz="2000" dirty="0" err="1">
                <a:solidFill>
                  <a:srgbClr val="000000"/>
                </a:solidFill>
              </a:rPr>
              <a:t>Parashar</a:t>
            </a:r>
            <a:r>
              <a:rPr lang="en-US" sz="2000" dirty="0">
                <a:solidFill>
                  <a:srgbClr val="000000"/>
                </a:solidFill>
              </a:rPr>
              <a:t>, “</a:t>
            </a:r>
            <a:r>
              <a:rPr lang="en-US" sz="2000" b="1" dirty="0">
                <a:solidFill>
                  <a:srgbClr val="000000"/>
                </a:solidFill>
              </a:rPr>
              <a:t>Leveraging Deep Memory Hierarchies for Data Staging in Coupled Data Intensive Simulation Workflows</a:t>
            </a:r>
            <a:r>
              <a:rPr lang="en-US" sz="2000" dirty="0">
                <a:solidFill>
                  <a:srgbClr val="000000"/>
                </a:solidFill>
              </a:rPr>
              <a:t>”, In IEEE Cluster 2014 , Madrid, Spain, September, 2014</a:t>
            </a:r>
            <a:r>
              <a:rPr lang="en-US" sz="2000" dirty="0" smtClean="0">
                <a:solidFill>
                  <a:srgbClr val="000000"/>
                </a:solidFill>
              </a:rPr>
              <a:t>.</a:t>
            </a:r>
          </a:p>
          <a:p>
            <a:endParaRPr lang="en-US" sz="2000" dirty="0">
              <a:solidFill>
                <a:srgbClr val="000000"/>
              </a:solidFill>
            </a:endParaRPr>
          </a:p>
          <a:p>
            <a:r>
              <a:rPr lang="en-US" sz="2000" dirty="0" smtClean="0">
                <a:solidFill>
                  <a:srgbClr val="000000"/>
                </a:solidFill>
              </a:rPr>
              <a:t>T</a:t>
            </a:r>
            <a:r>
              <a:rPr lang="en-US" sz="2000" dirty="0">
                <a:solidFill>
                  <a:srgbClr val="000000"/>
                </a:solidFill>
              </a:rPr>
              <a:t>. Jin, F. Zhang, Q. Sun, H. Bui, M. </a:t>
            </a:r>
            <a:r>
              <a:rPr lang="en-US" sz="2000" dirty="0" err="1">
                <a:solidFill>
                  <a:srgbClr val="000000"/>
                </a:solidFill>
              </a:rPr>
              <a:t>Parashar</a:t>
            </a:r>
            <a:r>
              <a:rPr lang="en-US" sz="2000" dirty="0">
                <a:solidFill>
                  <a:srgbClr val="000000"/>
                </a:solidFill>
              </a:rPr>
              <a:t>, H. Yu, S. </a:t>
            </a:r>
            <a:r>
              <a:rPr lang="en-US" sz="2000" dirty="0" err="1">
                <a:solidFill>
                  <a:srgbClr val="000000"/>
                </a:solidFill>
              </a:rPr>
              <a:t>Klasky</a:t>
            </a:r>
            <a:r>
              <a:rPr lang="en-US" sz="2000" dirty="0">
                <a:solidFill>
                  <a:srgbClr val="000000"/>
                </a:solidFill>
              </a:rPr>
              <a:t>, N. </a:t>
            </a:r>
            <a:r>
              <a:rPr lang="en-US" sz="2000" dirty="0" err="1">
                <a:solidFill>
                  <a:srgbClr val="000000"/>
                </a:solidFill>
              </a:rPr>
              <a:t>Podhorszki</a:t>
            </a:r>
            <a:r>
              <a:rPr lang="en-US" sz="2000" dirty="0">
                <a:solidFill>
                  <a:srgbClr val="000000"/>
                </a:solidFill>
              </a:rPr>
              <a:t>, H. </a:t>
            </a:r>
            <a:r>
              <a:rPr lang="en-US" sz="2000" dirty="0" err="1">
                <a:solidFill>
                  <a:srgbClr val="000000"/>
                </a:solidFill>
              </a:rPr>
              <a:t>Abbasi</a:t>
            </a:r>
            <a:r>
              <a:rPr lang="en-US" sz="2000" dirty="0">
                <a:solidFill>
                  <a:srgbClr val="000000"/>
                </a:solidFill>
              </a:rPr>
              <a:t>, </a:t>
            </a:r>
            <a:r>
              <a:rPr lang="en-US" sz="2000" dirty="0" smtClean="0">
                <a:solidFill>
                  <a:srgbClr val="000000"/>
                </a:solidFill>
              </a:rPr>
              <a:t>“</a:t>
            </a:r>
            <a:r>
              <a:rPr lang="en-US" sz="2000" b="1" dirty="0" smtClean="0">
                <a:solidFill>
                  <a:srgbClr val="000000"/>
                </a:solidFill>
              </a:rPr>
              <a:t>Using Cross-Layer Adaptations for Dynamic Data Management in Large Scale Coupled Scientific Workflows</a:t>
            </a:r>
            <a:r>
              <a:rPr lang="en-US" sz="2000" dirty="0" smtClean="0">
                <a:solidFill>
                  <a:srgbClr val="000000"/>
                </a:solidFill>
              </a:rPr>
              <a:t>”</a:t>
            </a:r>
            <a:r>
              <a:rPr lang="en-US" sz="2000" dirty="0">
                <a:solidFill>
                  <a:srgbClr val="000000"/>
                </a:solidFill>
              </a:rPr>
              <a:t>, In ACM/IEEE International Conference for High Performance Computing, Networking, Storage, and Analysis (SC) , Denver, Colorado, U.S.A., November, 2013.</a:t>
            </a:r>
          </a:p>
        </p:txBody>
      </p:sp>
    </p:spTree>
    <p:extLst>
      <p:ext uri="{BB962C8B-B14F-4D97-AF65-F5344CB8AC3E}">
        <p14:creationId xmlns:p14="http://schemas.microsoft.com/office/powerpoint/2010/main" val="2817684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Title 3"/>
          <p:cNvSpPr>
            <a:spLocks noGrp="1"/>
          </p:cNvSpPr>
          <p:nvPr>
            <p:ph type="title"/>
          </p:nvPr>
        </p:nvSpPr>
        <p:spPr>
          <a:xfrm>
            <a:off x="0" y="700743"/>
            <a:ext cx="9143999" cy="808038"/>
          </a:xfrm>
        </p:spPr>
        <p:txBody>
          <a:bodyPr/>
          <a:lstStyle/>
          <a:p>
            <a:pPr algn="ctr"/>
            <a:r>
              <a:rPr lang="en-US" sz="2800" b="1" dirty="0" smtClean="0">
                <a:ea typeface="ＭＳ Ｐゴシック" charset="0"/>
              </a:rPr>
              <a:t>Scalable In-Memory Data Indexing and Querying for Scientific Simulation Workflows</a:t>
            </a:r>
            <a:endParaRPr lang="en-US" sz="2800" b="1" dirty="0"/>
          </a:p>
        </p:txBody>
      </p:sp>
      <p:sp>
        <p:nvSpPr>
          <p:cNvPr id="7171" name="Content Placeholder 4"/>
          <p:cNvSpPr>
            <a:spLocks noGrp="1"/>
          </p:cNvSpPr>
          <p:nvPr>
            <p:ph idx="1"/>
          </p:nvPr>
        </p:nvSpPr>
        <p:spPr>
          <a:xfrm>
            <a:off x="182929" y="1600227"/>
            <a:ext cx="8961071" cy="2377407"/>
          </a:xfrm>
        </p:spPr>
        <p:txBody>
          <a:bodyPr>
            <a:normAutofit/>
          </a:bodyPr>
          <a:lstStyle/>
          <a:p>
            <a:pPr marL="0" indent="0">
              <a:buNone/>
            </a:pPr>
            <a:r>
              <a:rPr lang="en-US" b="1" dirty="0" smtClean="0">
                <a:solidFill>
                  <a:srgbClr val="000000"/>
                </a:solidFill>
                <a:latin typeface="Arial" charset="0"/>
                <a:ea typeface="ＭＳ Ｐゴシック" charset="0"/>
              </a:rPr>
              <a:t>Motivation</a:t>
            </a:r>
            <a:endParaRPr lang="en-US" b="1" dirty="0">
              <a:solidFill>
                <a:srgbClr val="000000"/>
              </a:solidFill>
              <a:latin typeface="Arial" charset="0"/>
              <a:ea typeface="ＭＳ Ｐゴシック" charset="0"/>
            </a:endParaRPr>
          </a:p>
          <a:p>
            <a:r>
              <a:rPr lang="en-US" sz="2000" dirty="0" smtClean="0">
                <a:solidFill>
                  <a:srgbClr val="000000"/>
                </a:solidFill>
                <a:latin typeface="Arial" charset="0"/>
                <a:ea typeface="ＭＳ Ｐゴシック" charset="0"/>
              </a:rPr>
              <a:t>Query-driven data analysis is an important technique for analyzing the enormous amounts of data produced by large-scale scientific simulations</a:t>
            </a:r>
          </a:p>
          <a:p>
            <a:pPr lvl="1"/>
            <a:r>
              <a:rPr lang="en-US" sz="1600" dirty="0" smtClean="0">
                <a:solidFill>
                  <a:srgbClr val="000000"/>
                </a:solidFill>
                <a:latin typeface="Arial" charset="0"/>
                <a:ea typeface="ＭＳ Ｐゴシック" charset="0"/>
              </a:rPr>
              <a:t>Flame front tracking in combustion simulations: scientists need to formulate a set of queries to discover the data points whose values lie within a certain range</a:t>
            </a:r>
          </a:p>
          <a:p>
            <a:pPr>
              <a:buNone/>
            </a:pPr>
            <a:endParaRPr lang="en-US" sz="1600" dirty="0">
              <a:solidFill>
                <a:srgbClr val="000000"/>
              </a:solidFill>
              <a:latin typeface="Arial" charset="0"/>
              <a:ea typeface="ＭＳ Ｐゴシック" charset="0"/>
            </a:endParaRPr>
          </a:p>
        </p:txBody>
      </p:sp>
      <p:sp>
        <p:nvSpPr>
          <p:cNvPr id="6" name="Content Placeholder 4"/>
          <p:cNvSpPr txBox="1">
            <a:spLocks/>
          </p:cNvSpPr>
          <p:nvPr/>
        </p:nvSpPr>
        <p:spPr bwMode="auto">
          <a:xfrm>
            <a:off x="182928" y="5349219"/>
            <a:ext cx="8686755" cy="1417342"/>
          </a:xfrm>
          <a:prstGeom prst="rect">
            <a:avLst/>
          </a:prstGeom>
          <a:noFill/>
          <a:ln w="9525">
            <a:noFill/>
            <a:miter lim="800000"/>
            <a:headEnd/>
            <a:tailEnd/>
          </a:ln>
        </p:spPr>
        <p:txBody>
          <a:bodyPr vert="horz" wrap="square" lIns="91311" tIns="45658" rIns="91311" bIns="45658" numCol="1" anchor="t" anchorCtr="0" compatLnSpc="1">
            <a:prstTxWarp prst="textNoShape">
              <a:avLst/>
            </a:prstTxWarp>
            <a:norm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200" b="1" i="0" u="none" strike="noStrike" kern="0" cap="none" spc="0" normalizeH="0" baseline="0" noProof="0" dirty="0" smtClean="0">
                <a:ln>
                  <a:noFill/>
                </a:ln>
                <a:solidFill>
                  <a:srgbClr val="000000"/>
                </a:solidFill>
                <a:effectLst/>
                <a:uLnTx/>
                <a:uFillTx/>
                <a:latin typeface="Arial" charset="0"/>
                <a:ea typeface="ＭＳ Ｐゴシック" charset="0"/>
                <a:cs typeface="ＭＳ Ｐゴシック" charset="-128"/>
              </a:rPr>
              <a:t>Goal</a:t>
            </a:r>
          </a:p>
          <a:p>
            <a:pPr marL="342438" marR="0" lvl="0" indent="-342438"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000000"/>
                </a:solidFill>
                <a:effectLst/>
                <a:uLnTx/>
                <a:uFillTx/>
                <a:latin typeface="Arial" charset="0"/>
                <a:ea typeface="ＭＳ Ｐゴシック" charset="0"/>
                <a:cs typeface="ＭＳ Ｐゴシック" charset="-128"/>
              </a:rPr>
              <a:t>Enable parallel </a:t>
            </a:r>
            <a:r>
              <a:rPr kumimoji="0" lang="en-US" sz="2000" b="0" i="0" u="none" strike="noStrike" kern="0" cap="none" spc="0" normalizeH="0" noProof="0" dirty="0" smtClean="0">
                <a:ln>
                  <a:noFill/>
                </a:ln>
                <a:solidFill>
                  <a:srgbClr val="000000"/>
                </a:solidFill>
                <a:effectLst/>
                <a:uLnTx/>
                <a:uFillTx/>
                <a:latin typeface="Arial" charset="0"/>
                <a:ea typeface="ＭＳ Ｐゴシック" charset="0"/>
                <a:cs typeface="ＭＳ Ｐゴシック" charset="-128"/>
              </a:rPr>
              <a:t>in-memory indexing and querying to support </a:t>
            </a:r>
            <a:r>
              <a:rPr kumimoji="0" lang="en-US" sz="2000" b="0" i="0" u="none" strike="noStrike" kern="0" cap="none" spc="0" normalizeH="0" baseline="0" noProof="0" dirty="0" smtClean="0">
                <a:ln>
                  <a:noFill/>
                </a:ln>
                <a:solidFill>
                  <a:srgbClr val="000000"/>
                </a:solidFill>
                <a:effectLst/>
                <a:uLnTx/>
                <a:uFillTx/>
                <a:latin typeface="Arial" charset="0"/>
                <a:ea typeface="ＭＳ Ｐゴシック" charset="0"/>
                <a:cs typeface="ＭＳ Ｐゴシック" charset="-128"/>
              </a:rPr>
              <a:t>online query-driven data analysis for large scale scientific simulations</a:t>
            </a:r>
          </a:p>
          <a:p>
            <a:pPr marL="342438" marR="0" lvl="0" indent="-342438" algn="l" defTabSz="914400" rtl="0" eaLnBrk="0" fontAlgn="base" latinLnBrk="0" hangingPunct="0">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128"/>
            </a:endParaRPr>
          </a:p>
        </p:txBody>
      </p:sp>
      <p:sp>
        <p:nvSpPr>
          <p:cNvPr id="7" name="Content Placeholder 4"/>
          <p:cNvSpPr txBox="1">
            <a:spLocks/>
          </p:cNvSpPr>
          <p:nvPr/>
        </p:nvSpPr>
        <p:spPr bwMode="auto">
          <a:xfrm>
            <a:off x="182878" y="3429000"/>
            <a:ext cx="8961122" cy="1828780"/>
          </a:xfrm>
          <a:prstGeom prst="rect">
            <a:avLst/>
          </a:prstGeom>
          <a:noFill/>
          <a:ln w="9525">
            <a:noFill/>
            <a:miter lim="800000"/>
            <a:headEnd/>
            <a:tailEnd/>
          </a:ln>
        </p:spPr>
        <p:txBody>
          <a:bodyPr vert="horz" wrap="square" lIns="91311" tIns="45658" rIns="91311" bIns="45658" numCol="1" anchor="t" anchorCtr="0" compatLnSpc="1">
            <a:prstTxWarp prst="textNoShape">
              <a:avLst/>
            </a:prstTxWarp>
            <a:norm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200" b="1" kern="0" dirty="0" smtClean="0">
                <a:solidFill>
                  <a:srgbClr val="000000"/>
                </a:solidFill>
                <a:latin typeface="Arial" charset="0"/>
                <a:ea typeface="ＭＳ Ｐゴシック" charset="0"/>
                <a:cs typeface="ＭＳ Ｐゴシック" charset="-128"/>
              </a:rPr>
              <a:t>Problems of traditional file-based approach</a:t>
            </a:r>
            <a:endParaRPr kumimoji="0" lang="en-US" sz="2200" b="1" i="0" u="none" strike="noStrike" kern="0" cap="none" spc="0" normalizeH="0" baseline="0" noProof="0" dirty="0" smtClean="0">
              <a:ln>
                <a:noFill/>
              </a:ln>
              <a:solidFill>
                <a:srgbClr val="000000"/>
              </a:solidFill>
              <a:effectLst/>
              <a:uLnTx/>
              <a:uFillTx/>
              <a:latin typeface="Arial" charset="0"/>
              <a:ea typeface="ＭＳ Ｐゴシック" charset="0"/>
              <a:cs typeface="ＭＳ Ｐゴシック" charset="-128"/>
            </a:endParaRPr>
          </a:p>
          <a:p>
            <a:pPr marL="342438" marR="0" lvl="0" indent="-342438" algn="l" defTabSz="914400" rtl="0" eaLnBrk="0" fontAlgn="base" latinLnBrk="0" hangingPunct="0">
              <a:lnSpc>
                <a:spcPct val="100000"/>
              </a:lnSpc>
              <a:spcBef>
                <a:spcPct val="20000"/>
              </a:spcBef>
              <a:spcAft>
                <a:spcPct val="0"/>
              </a:spcAft>
              <a:buClrTx/>
              <a:buSzTx/>
              <a:buFontTx/>
              <a:buChar char="•"/>
              <a:tabLst/>
              <a:defRPr/>
            </a:pPr>
            <a:r>
              <a:rPr lang="en-US" sz="2000" kern="0" noProof="0" dirty="0" smtClean="0">
                <a:solidFill>
                  <a:srgbClr val="000000"/>
                </a:solidFill>
                <a:latin typeface="Arial" charset="0"/>
                <a:ea typeface="ＭＳ Ｐゴシック" charset="0"/>
                <a:cs typeface="ＭＳ Ｐゴシック" charset="-128"/>
              </a:rPr>
              <a:t>Parallel I/O operations become the dominating cost factor, and introduces significant overhead to both index building and query processing</a:t>
            </a:r>
          </a:p>
          <a:p>
            <a:pPr marL="342438" marR="0" lvl="0" indent="-342438"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dirty="0" smtClean="0">
                <a:ln>
                  <a:noFill/>
                </a:ln>
                <a:solidFill>
                  <a:srgbClr val="000000"/>
                </a:solidFill>
                <a:effectLst/>
                <a:uLnTx/>
                <a:uFillTx/>
                <a:latin typeface="Arial" charset="0"/>
                <a:ea typeface="ＭＳ Ｐゴシック" charset="0"/>
                <a:cs typeface="ＭＳ Ｐゴシック" charset="-128"/>
              </a:rPr>
              <a:t>Only data</a:t>
            </a:r>
            <a:r>
              <a:rPr kumimoji="0" lang="en-US" sz="2000" b="0" i="0" u="none" strike="noStrike" kern="0" cap="none" spc="0" normalizeH="0" dirty="0" smtClean="0">
                <a:ln>
                  <a:noFill/>
                </a:ln>
                <a:solidFill>
                  <a:srgbClr val="000000"/>
                </a:solidFill>
                <a:effectLst/>
                <a:uLnTx/>
                <a:uFillTx/>
                <a:latin typeface="Arial" charset="0"/>
                <a:ea typeface="ＭＳ Ｐゴシック" charset="0"/>
                <a:cs typeface="ＭＳ Ｐゴシック" charset="-128"/>
              </a:rPr>
              <a:t> from selected steps is written for post-processing, thus some highly intermittent and transient phenomena could be lost</a:t>
            </a:r>
            <a:endParaRPr kumimoji="0" lang="en-US" sz="2000" b="0" i="0" u="none" strike="noStrike" kern="0" cap="none" spc="0" normalizeH="0" baseline="0" noProof="0" dirty="0" smtClean="0">
              <a:ln>
                <a:noFill/>
              </a:ln>
              <a:solidFill>
                <a:srgbClr val="000000"/>
              </a:solidFill>
              <a:effectLst/>
              <a:uLnTx/>
              <a:uFillTx/>
              <a:latin typeface="Arial" charset="0"/>
              <a:ea typeface="ＭＳ Ｐゴシック" charset="0"/>
              <a:cs typeface="ＭＳ Ｐゴシック" charset="-128"/>
            </a:endParaRPr>
          </a:p>
          <a:p>
            <a:pPr marL="342438" marR="0" lvl="0" indent="-342438" algn="l" defTabSz="914400" rtl="0" eaLnBrk="0" fontAlgn="base" latinLnBrk="0" hangingPunct="0">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128"/>
            </a:endParaRPr>
          </a:p>
        </p:txBody>
      </p:sp>
    </p:spTree>
    <p:extLst>
      <p:ext uri="{BB962C8B-B14F-4D97-AF65-F5344CB8AC3E}">
        <p14:creationId xmlns:p14="http://schemas.microsoft.com/office/powerpoint/2010/main" val="6900114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457200" y="640080"/>
            <a:ext cx="8229600" cy="807900"/>
          </a:xfrm>
          <a:prstGeom prst="rect">
            <a:avLst/>
          </a:prstGeom>
        </p:spPr>
        <p:txBody>
          <a:bodyPr lIns="91425" tIns="91425" rIns="91425" bIns="91425" anchor="ctr" anchorCtr="0">
            <a:noAutofit/>
          </a:bodyPr>
          <a:lstStyle/>
          <a:p>
            <a:pPr>
              <a:spcBef>
                <a:spcPts val="0"/>
              </a:spcBef>
              <a:buNone/>
            </a:pPr>
            <a:r>
              <a:rPr lang="en-US" sz="2600" b="1" dirty="0">
                <a:ea typeface="ＭＳ Ｐゴシック" charset="0"/>
              </a:rPr>
              <a:t>Scalable In-Memory Data Indexing and Querying for Scientific Simulation </a:t>
            </a:r>
            <a:r>
              <a:rPr lang="en-US" sz="2600" b="1" dirty="0" smtClean="0">
                <a:ea typeface="ＭＳ Ｐゴシック" charset="0"/>
              </a:rPr>
              <a:t>Workflows – Motivation</a:t>
            </a:r>
            <a:endParaRPr lang="en" sz="2600" dirty="0"/>
          </a:p>
        </p:txBody>
      </p:sp>
      <p:sp>
        <p:nvSpPr>
          <p:cNvPr id="90" name="Shape 90"/>
          <p:cNvSpPr txBox="1">
            <a:spLocks noGrp="1"/>
          </p:cNvSpPr>
          <p:nvPr>
            <p:ph type="body" idx="1"/>
          </p:nvPr>
        </p:nvSpPr>
        <p:spPr>
          <a:xfrm>
            <a:off x="325120" y="1515530"/>
            <a:ext cx="8686800" cy="5078310"/>
          </a:xfrm>
          <a:prstGeom prst="rect">
            <a:avLst/>
          </a:prstGeom>
        </p:spPr>
        <p:txBody>
          <a:bodyPr lIns="91425" tIns="91425" rIns="91425" bIns="91425" anchor="t" anchorCtr="0">
            <a:noAutofit/>
          </a:bodyPr>
          <a:lstStyle/>
          <a:p>
            <a:pPr marL="457200" lvl="0" indent="-381000" rtl="0">
              <a:spcBef>
                <a:spcPts val="0"/>
              </a:spcBef>
              <a:buClr>
                <a:srgbClr val="5F5F5F"/>
              </a:buClr>
              <a:buSzPct val="100000"/>
              <a:buFont typeface="Arial"/>
              <a:buChar char="●"/>
            </a:pPr>
            <a:r>
              <a:rPr lang="en" dirty="0">
                <a:solidFill>
                  <a:srgbClr val="000000"/>
                </a:solidFill>
              </a:rPr>
              <a:t>Scientific </a:t>
            </a:r>
            <a:r>
              <a:rPr lang="en" dirty="0" smtClean="0">
                <a:solidFill>
                  <a:srgbClr val="000000"/>
                </a:solidFill>
              </a:rPr>
              <a:t>simulations </a:t>
            </a:r>
            <a:r>
              <a:rPr lang="en" dirty="0">
                <a:solidFill>
                  <a:srgbClr val="000000"/>
                </a:solidFill>
              </a:rPr>
              <a:t>running at scale on </a:t>
            </a:r>
            <a:r>
              <a:rPr lang="en-US" dirty="0" smtClean="0">
                <a:solidFill>
                  <a:srgbClr val="000000"/>
                </a:solidFill>
              </a:rPr>
              <a:t>h</a:t>
            </a:r>
            <a:r>
              <a:rPr lang="en" dirty="0" smtClean="0">
                <a:solidFill>
                  <a:srgbClr val="000000"/>
                </a:solidFill>
              </a:rPr>
              <a:t>igh-end </a:t>
            </a:r>
            <a:r>
              <a:rPr lang="en" dirty="0">
                <a:solidFill>
                  <a:srgbClr val="000000"/>
                </a:solidFill>
              </a:rPr>
              <a:t>computing </a:t>
            </a:r>
            <a:r>
              <a:rPr lang="en" dirty="0" smtClean="0">
                <a:solidFill>
                  <a:srgbClr val="000000"/>
                </a:solidFill>
              </a:rPr>
              <a:t>systems</a:t>
            </a:r>
            <a:endParaRPr lang="en" dirty="0">
              <a:solidFill>
                <a:srgbClr val="000000"/>
              </a:solidFill>
            </a:endParaRPr>
          </a:p>
          <a:p>
            <a:pPr marL="914400" lvl="1" indent="-368300" rtl="0">
              <a:spcBef>
                <a:spcPts val="0"/>
              </a:spcBef>
              <a:buClr>
                <a:srgbClr val="5F5F5F"/>
              </a:buClr>
              <a:buSzPct val="100000"/>
              <a:buFont typeface="Arial"/>
              <a:buChar char="○"/>
            </a:pPr>
            <a:r>
              <a:rPr lang="en" sz="2000" dirty="0" smtClean="0">
                <a:solidFill>
                  <a:srgbClr val="000000"/>
                </a:solidFill>
              </a:rPr>
              <a:t>Generate </a:t>
            </a:r>
            <a:r>
              <a:rPr lang="en" sz="2000" dirty="0">
                <a:solidFill>
                  <a:srgbClr val="000000"/>
                </a:solidFill>
              </a:rPr>
              <a:t>tremendous amount of raw </a:t>
            </a:r>
            <a:r>
              <a:rPr lang="en" sz="2000" dirty="0" smtClean="0">
                <a:solidFill>
                  <a:srgbClr val="000000"/>
                </a:solidFill>
              </a:rPr>
              <a:t>data</a:t>
            </a:r>
            <a:endParaRPr lang="en" sz="2000" dirty="0">
              <a:solidFill>
                <a:srgbClr val="000000"/>
              </a:solidFill>
            </a:endParaRPr>
          </a:p>
          <a:p>
            <a:pPr marL="914400" lvl="1" indent="-368300" rtl="0">
              <a:spcBef>
                <a:spcPts val="0"/>
              </a:spcBef>
              <a:buClr>
                <a:srgbClr val="5F5F5F"/>
              </a:buClr>
              <a:buSzPct val="100000"/>
              <a:buFont typeface="Arial"/>
              <a:buChar char="○"/>
            </a:pPr>
            <a:r>
              <a:rPr lang="en" sz="2000" dirty="0">
                <a:solidFill>
                  <a:srgbClr val="000000"/>
                </a:solidFill>
              </a:rPr>
              <a:t>Data has to be translated to insights </a:t>
            </a:r>
            <a:r>
              <a:rPr lang="en" sz="2000" dirty="0" smtClean="0">
                <a:solidFill>
                  <a:srgbClr val="000000"/>
                </a:solidFill>
              </a:rPr>
              <a:t>quickly</a:t>
            </a:r>
          </a:p>
          <a:p>
            <a:pPr marL="76200" lvl="0" indent="0" rtl="0">
              <a:spcBef>
                <a:spcPts val="0"/>
              </a:spcBef>
              <a:buClr>
                <a:srgbClr val="5F5F5F"/>
              </a:buClr>
              <a:buSzPct val="100000"/>
              <a:buNone/>
            </a:pPr>
            <a:endParaRPr lang="en" sz="1200" dirty="0" smtClean="0">
              <a:solidFill>
                <a:srgbClr val="000000"/>
              </a:solidFill>
            </a:endParaRPr>
          </a:p>
          <a:p>
            <a:pPr marL="457200" lvl="0" indent="-381000" rtl="0">
              <a:spcBef>
                <a:spcPts val="0"/>
              </a:spcBef>
              <a:buClr>
                <a:srgbClr val="5F5F5F"/>
              </a:buClr>
              <a:buSzPct val="100000"/>
              <a:buFont typeface="Arial"/>
              <a:buChar char="●"/>
            </a:pPr>
            <a:r>
              <a:rPr lang="en" dirty="0" smtClean="0">
                <a:solidFill>
                  <a:srgbClr val="000000"/>
                </a:solidFill>
              </a:rPr>
              <a:t>Query-driven </a:t>
            </a:r>
            <a:r>
              <a:rPr lang="en" dirty="0">
                <a:solidFill>
                  <a:srgbClr val="000000"/>
                </a:solidFill>
              </a:rPr>
              <a:t>data analysis is an important technique to gain insights from </a:t>
            </a:r>
            <a:r>
              <a:rPr lang="en" dirty="0" smtClean="0">
                <a:solidFill>
                  <a:srgbClr val="000000"/>
                </a:solidFill>
              </a:rPr>
              <a:t>large data sets</a:t>
            </a:r>
            <a:endParaRPr lang="en" dirty="0">
              <a:solidFill>
                <a:srgbClr val="000000"/>
              </a:solidFill>
            </a:endParaRPr>
          </a:p>
          <a:p>
            <a:pPr marL="914400" lvl="1" indent="-368300">
              <a:spcBef>
                <a:spcPts val="0"/>
              </a:spcBef>
              <a:buSzPct val="100000"/>
              <a:buFont typeface="Arial"/>
              <a:buChar char="○"/>
            </a:pPr>
            <a:r>
              <a:rPr lang="en-US" sz="2000" dirty="0" smtClean="0">
                <a:solidFill>
                  <a:srgbClr val="000000"/>
                </a:solidFill>
              </a:rPr>
              <a:t>Execute customized </a:t>
            </a:r>
            <a:r>
              <a:rPr lang="en-US" sz="2000" b="1" dirty="0" smtClean="0">
                <a:solidFill>
                  <a:srgbClr val="000000"/>
                </a:solidFill>
              </a:rPr>
              <a:t>value-based queries </a:t>
            </a:r>
            <a:r>
              <a:rPr lang="en-US" sz="2000" dirty="0" smtClean="0">
                <a:solidFill>
                  <a:srgbClr val="000000"/>
                </a:solidFill>
              </a:rPr>
              <a:t>on data of interest</a:t>
            </a:r>
            <a:endParaRPr lang="en" sz="2000" dirty="0" smtClean="0">
              <a:solidFill>
                <a:srgbClr val="000000"/>
              </a:solidFill>
            </a:endParaRPr>
          </a:p>
          <a:p>
            <a:pPr marL="1314450" lvl="2" indent="-368300">
              <a:spcBef>
                <a:spcPts val="0"/>
              </a:spcBef>
              <a:buClr>
                <a:srgbClr val="5F5F5F"/>
              </a:buClr>
              <a:buSzPct val="100000"/>
              <a:buFont typeface="Arial"/>
              <a:buChar char="○"/>
            </a:pPr>
            <a:r>
              <a:rPr lang="en-US" sz="1800" dirty="0">
                <a:solidFill>
                  <a:srgbClr val="000000"/>
                </a:solidFill>
              </a:rPr>
              <a:t>E</a:t>
            </a:r>
            <a:r>
              <a:rPr lang="en" sz="1800" dirty="0" smtClean="0">
                <a:solidFill>
                  <a:srgbClr val="000000"/>
                </a:solidFill>
              </a:rPr>
              <a:t>xample</a:t>
            </a:r>
            <a:r>
              <a:rPr lang="en-US" sz="1800" dirty="0" smtClean="0">
                <a:solidFill>
                  <a:srgbClr val="000000"/>
                </a:solidFill>
              </a:rPr>
              <a:t>: in combustion simulations, f</a:t>
            </a:r>
            <a:r>
              <a:rPr lang="en" sz="1800" dirty="0" smtClean="0">
                <a:solidFill>
                  <a:srgbClr val="000000"/>
                </a:solidFill>
              </a:rPr>
              <a:t>ind regions in space where the 12&lt;temperature&lt;25 and 100&lt;pressure&lt;200</a:t>
            </a:r>
            <a:endParaRPr lang="en-US" sz="1800" dirty="0" smtClean="0">
              <a:solidFill>
                <a:srgbClr val="000000"/>
              </a:solidFill>
            </a:endParaRPr>
          </a:p>
          <a:p>
            <a:pPr marL="1314450" lvl="2" indent="-368300">
              <a:spcBef>
                <a:spcPts val="0"/>
              </a:spcBef>
              <a:buClr>
                <a:srgbClr val="5F5F5F"/>
              </a:buClr>
              <a:buSzPct val="100000"/>
              <a:buFont typeface="Arial"/>
              <a:buChar char="○"/>
            </a:pPr>
            <a:endParaRPr lang="en-US" sz="1800" dirty="0">
              <a:solidFill>
                <a:srgbClr val="000000"/>
              </a:solidFill>
            </a:endParaRPr>
          </a:p>
          <a:p>
            <a:pPr marL="457200" lvl="0" indent="-381000">
              <a:spcBef>
                <a:spcPts val="0"/>
              </a:spcBef>
              <a:buSzPct val="100000"/>
              <a:buFont typeface="Arial"/>
              <a:buChar char="●"/>
            </a:pPr>
            <a:r>
              <a:rPr lang="en-US" altLang="zh-CN" dirty="0">
                <a:solidFill>
                  <a:srgbClr val="000000"/>
                </a:solidFill>
              </a:rPr>
              <a:t>Runtime query-driven data analysis is essential for large scale simulations</a:t>
            </a:r>
            <a:endParaRPr lang="en" altLang="zh-CN" dirty="0">
              <a:solidFill>
                <a:srgbClr val="000000"/>
              </a:solidFill>
            </a:endParaRPr>
          </a:p>
          <a:p>
            <a:pPr marL="914400" lvl="1" indent="-381000">
              <a:spcBef>
                <a:spcPts val="0"/>
              </a:spcBef>
              <a:buSzPct val="100000"/>
              <a:buFont typeface="Arial"/>
              <a:buChar char="○"/>
            </a:pPr>
            <a:r>
              <a:rPr lang="en-US" altLang="zh-CN" sz="2000" dirty="0">
                <a:solidFill>
                  <a:srgbClr val="000000"/>
                </a:solidFill>
              </a:rPr>
              <a:t>Capture the highly transient phenomena</a:t>
            </a:r>
          </a:p>
          <a:p>
            <a:pPr marL="1314450" lvl="2" indent="-368300">
              <a:spcBef>
                <a:spcPts val="0"/>
              </a:spcBef>
              <a:buSzPct val="100000"/>
              <a:buFont typeface="Arial"/>
              <a:buChar char="○"/>
            </a:pPr>
            <a:r>
              <a:rPr lang="en-US" altLang="zh-CN" sz="1800" dirty="0">
                <a:solidFill>
                  <a:srgbClr val="000000"/>
                </a:solidFill>
              </a:rPr>
              <a:t>E</a:t>
            </a:r>
            <a:r>
              <a:rPr lang="en" altLang="zh-CN" sz="1800" dirty="0" smtClean="0">
                <a:solidFill>
                  <a:srgbClr val="000000"/>
                </a:solidFill>
              </a:rPr>
              <a:t>xample</a:t>
            </a:r>
            <a:r>
              <a:rPr lang="en-US" altLang="zh-CN" sz="1800" dirty="0" smtClean="0">
                <a:solidFill>
                  <a:srgbClr val="000000"/>
                </a:solidFill>
              </a:rPr>
              <a:t>: in</a:t>
            </a:r>
            <a:r>
              <a:rPr lang="en" altLang="zh-CN" sz="1800" dirty="0" smtClean="0">
                <a:solidFill>
                  <a:srgbClr val="000000"/>
                </a:solidFill>
              </a:rPr>
              <a:t> </a:t>
            </a:r>
            <a:r>
              <a:rPr lang="en" altLang="zh-CN" sz="1800" dirty="0">
                <a:solidFill>
                  <a:srgbClr val="000000"/>
                </a:solidFill>
              </a:rPr>
              <a:t>flame-front tracking in </a:t>
            </a:r>
            <a:r>
              <a:rPr lang="en-US" altLang="zh-CN" sz="1800" dirty="0">
                <a:solidFill>
                  <a:srgbClr val="000000"/>
                </a:solidFill>
              </a:rPr>
              <a:t>c</a:t>
            </a:r>
            <a:r>
              <a:rPr lang="en" altLang="zh-CN" sz="1800" dirty="0" smtClean="0">
                <a:solidFill>
                  <a:srgbClr val="000000"/>
                </a:solidFill>
              </a:rPr>
              <a:t>ombustion </a:t>
            </a:r>
            <a:r>
              <a:rPr lang="en-US" altLang="zh-CN" sz="1800" dirty="0" smtClean="0">
                <a:solidFill>
                  <a:srgbClr val="000000"/>
                </a:solidFill>
              </a:rPr>
              <a:t>s</a:t>
            </a:r>
            <a:r>
              <a:rPr lang="en" altLang="zh-CN" sz="1800" dirty="0" smtClean="0">
                <a:solidFill>
                  <a:srgbClr val="000000"/>
                </a:solidFill>
              </a:rPr>
              <a:t>imulations</a:t>
            </a:r>
            <a:r>
              <a:rPr lang="en-US" altLang="zh-CN" sz="1800" dirty="0" smtClean="0">
                <a:solidFill>
                  <a:srgbClr val="000000"/>
                </a:solidFill>
              </a:rPr>
              <a:t>, </a:t>
            </a:r>
            <a:r>
              <a:rPr lang="en" altLang="zh-CN" sz="1800" dirty="0" smtClean="0">
                <a:solidFill>
                  <a:srgbClr val="000000"/>
                </a:solidFill>
              </a:rPr>
              <a:t>perform </a:t>
            </a:r>
            <a:r>
              <a:rPr lang="en" altLang="zh-CN" sz="1800" dirty="0">
                <a:solidFill>
                  <a:srgbClr val="000000"/>
                </a:solidFill>
              </a:rPr>
              <a:t>a set of queries iteratively and </a:t>
            </a:r>
            <a:r>
              <a:rPr lang="en" altLang="zh-CN" sz="1800" dirty="0" smtClean="0">
                <a:solidFill>
                  <a:srgbClr val="000000"/>
                </a:solidFill>
              </a:rPr>
              <a:t>frequently</a:t>
            </a:r>
            <a:endParaRPr lang="en" sz="1800" dirty="0">
              <a:solidFill>
                <a:srgbClr val="000000"/>
              </a:solidFill>
            </a:endParaRPr>
          </a:p>
          <a:p>
            <a:pPr marL="0" lvl="0" indent="0" rtl="0">
              <a:spcBef>
                <a:spcPts val="0"/>
              </a:spcBef>
              <a:buNone/>
            </a:pPr>
            <a:endParaRPr sz="2400" dirty="0"/>
          </a:p>
        </p:txBody>
      </p:sp>
      <p:pic>
        <p:nvPicPr>
          <p:cNvPr id="4" name="Picture 8" descr="feature_tracking.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40335" y="2254558"/>
            <a:ext cx="1371585" cy="876727"/>
          </a:xfrm>
          <a:prstGeom prst="rect">
            <a:avLst/>
          </a:prstGeom>
        </p:spPr>
      </p:pic>
      <p:pic>
        <p:nvPicPr>
          <p:cNvPr id="5" name="Picture 7" descr="full_res_overview.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83140" y="1980241"/>
            <a:ext cx="722776" cy="933585"/>
          </a:xfrm>
          <a:prstGeom prst="rect">
            <a:avLst/>
          </a:prstGeom>
        </p:spPr>
      </p:pic>
      <p:sp>
        <p:nvSpPr>
          <p:cNvPr id="6" name="Right Arrow 9"/>
          <p:cNvSpPr/>
          <p:nvPr/>
        </p:nvSpPr>
        <p:spPr bwMode="auto">
          <a:xfrm flipV="1">
            <a:off x="6654498" y="2397433"/>
            <a:ext cx="514480" cy="131440"/>
          </a:xfrm>
          <a:prstGeom prst="rightArrow">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solidFill>
                  <a:srgbClr val="3366FF"/>
                </a:solidFill>
              </a:ln>
              <a:solidFill>
                <a:srgbClr val="3366FF"/>
              </a:solidFill>
              <a:effectLst/>
              <a:latin typeface="Arial" charset="0"/>
            </a:endParaRPr>
          </a:p>
        </p:txBody>
      </p:sp>
      <p:sp>
        <p:nvSpPr>
          <p:cNvPr id="7" name="TextBox 6"/>
          <p:cNvSpPr txBox="1"/>
          <p:nvPr/>
        </p:nvSpPr>
        <p:spPr>
          <a:xfrm>
            <a:off x="5942790" y="1916158"/>
            <a:ext cx="1400492" cy="523220"/>
          </a:xfrm>
          <a:prstGeom prst="rect">
            <a:avLst/>
          </a:prstGeom>
          <a:noFill/>
        </p:spPr>
        <p:txBody>
          <a:bodyPr wrap="square" rtlCol="0">
            <a:spAutoFit/>
          </a:bodyPr>
          <a:lstStyle/>
          <a:p>
            <a:pPr algn="ctr"/>
            <a:r>
              <a:rPr lang="en-US" sz="1400" dirty="0" smtClean="0"/>
              <a:t>Combustion simulation</a:t>
            </a:r>
            <a:endParaRPr lang="en-US" sz="1400" dirty="0"/>
          </a:p>
        </p:txBody>
      </p:sp>
    </p:spTree>
    <p:extLst>
      <p:ext uri="{BB962C8B-B14F-4D97-AF65-F5344CB8AC3E}">
        <p14:creationId xmlns:p14="http://schemas.microsoft.com/office/powerpoint/2010/main" val="283175299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457200" y="609600"/>
            <a:ext cx="8229600" cy="807900"/>
          </a:xfrm>
          <a:prstGeom prst="rect">
            <a:avLst/>
          </a:prstGeom>
        </p:spPr>
        <p:txBody>
          <a:bodyPr lIns="91425" tIns="91425" rIns="91425" bIns="91425" anchor="ctr" anchorCtr="0">
            <a:noAutofit/>
          </a:bodyPr>
          <a:lstStyle/>
          <a:p>
            <a:pPr>
              <a:spcBef>
                <a:spcPts val="0"/>
              </a:spcBef>
              <a:buNone/>
            </a:pPr>
            <a:r>
              <a:rPr lang="en" sz="2600" b="1" dirty="0" smtClean="0"/>
              <a:t>Problem</a:t>
            </a:r>
            <a:r>
              <a:rPr lang="en-US" sz="2600" b="1" dirty="0" smtClean="0"/>
              <a:t>s of Existing Approaches</a:t>
            </a:r>
            <a:endParaRPr lang="en" sz="2600" b="1" dirty="0"/>
          </a:p>
        </p:txBody>
      </p:sp>
      <p:sp>
        <p:nvSpPr>
          <p:cNvPr id="104" name="Shape 104"/>
          <p:cNvSpPr txBox="1">
            <a:spLocks noGrp="1"/>
          </p:cNvSpPr>
          <p:nvPr>
            <p:ph type="body" idx="1"/>
          </p:nvPr>
        </p:nvSpPr>
        <p:spPr>
          <a:xfrm>
            <a:off x="457200" y="1341120"/>
            <a:ext cx="8686800" cy="5394960"/>
          </a:xfrm>
          <a:prstGeom prst="rect">
            <a:avLst/>
          </a:prstGeom>
        </p:spPr>
        <p:txBody>
          <a:bodyPr lIns="91425" tIns="91425" rIns="91425" bIns="91425" anchor="t" anchorCtr="0">
            <a:noAutofit/>
          </a:bodyPr>
          <a:lstStyle/>
          <a:p>
            <a:pPr marL="457200" lvl="0" indent="-381000">
              <a:spcBef>
                <a:spcPts val="0"/>
              </a:spcBef>
              <a:buSzPct val="100000"/>
              <a:buFont typeface="Arial"/>
              <a:buChar char="●"/>
            </a:pPr>
            <a:r>
              <a:rPr lang="en" altLang="zh-CN" sz="2400" dirty="0" smtClean="0">
                <a:solidFill>
                  <a:srgbClr val="000000"/>
                </a:solidFill>
              </a:rPr>
              <a:t>Post-processing approach is not effective for runtime query-driven data analysis</a:t>
            </a:r>
          </a:p>
          <a:p>
            <a:pPr marL="914400" lvl="1" indent="-355600">
              <a:spcBef>
                <a:spcPts val="0"/>
              </a:spcBef>
              <a:buSzPct val="100000"/>
              <a:buFont typeface="Arial"/>
              <a:buChar char="○"/>
            </a:pPr>
            <a:r>
              <a:rPr lang="en" altLang="zh-CN" sz="2200" dirty="0" smtClean="0">
                <a:solidFill>
                  <a:srgbClr val="000000"/>
                </a:solidFill>
              </a:rPr>
              <a:t>Large I/O overheads (latency and energy)</a:t>
            </a:r>
            <a:endParaRPr lang="en-US" altLang="zh-CN" sz="2200" dirty="0" smtClean="0">
              <a:solidFill>
                <a:srgbClr val="000000"/>
              </a:solidFill>
            </a:endParaRPr>
          </a:p>
          <a:p>
            <a:pPr marL="914400" lvl="1" indent="-355600">
              <a:spcBef>
                <a:spcPts val="0"/>
              </a:spcBef>
              <a:buSzPct val="100000"/>
              <a:buFont typeface="Arial"/>
              <a:buChar char="○"/>
            </a:pPr>
            <a:r>
              <a:rPr lang="en-US" altLang="zh-CN" sz="2200" dirty="0" smtClean="0">
                <a:solidFill>
                  <a:srgbClr val="000000"/>
                </a:solidFill>
              </a:rPr>
              <a:t>Cause key insights to be missed</a:t>
            </a:r>
            <a:endParaRPr lang="en" altLang="zh-CN" sz="2000" dirty="0" smtClean="0">
              <a:solidFill>
                <a:srgbClr val="000000"/>
              </a:solidFill>
            </a:endParaRPr>
          </a:p>
          <a:p>
            <a:pPr marL="1371600" lvl="2" indent="-355600">
              <a:spcBef>
                <a:spcPts val="0"/>
              </a:spcBef>
              <a:buClr>
                <a:schemeClr val="dk1"/>
              </a:buClr>
              <a:buSzPct val="100000"/>
              <a:buFont typeface="Arial"/>
              <a:buChar char="■"/>
            </a:pPr>
            <a:endParaRPr lang="en" altLang="zh-CN" sz="2000" dirty="0" smtClean="0">
              <a:solidFill>
                <a:schemeClr val="dk1"/>
              </a:solidFill>
            </a:endParaRPr>
          </a:p>
          <a:p>
            <a:pPr marL="914400" lvl="1" indent="-355600">
              <a:spcBef>
                <a:spcPts val="0"/>
              </a:spcBef>
              <a:buSzPct val="100000"/>
              <a:buFont typeface="Arial"/>
              <a:buChar char="○"/>
            </a:pPr>
            <a:endParaRPr lang="en" altLang="zh-CN" sz="2000" dirty="0" smtClean="0"/>
          </a:p>
          <a:p>
            <a:pPr marL="457200" lvl="0" indent="-381000">
              <a:spcBef>
                <a:spcPts val="0"/>
              </a:spcBef>
              <a:buSzPct val="100000"/>
              <a:buFont typeface="Arial"/>
              <a:buChar char="●"/>
            </a:pPr>
            <a:endParaRPr lang="en-US" altLang="zh-CN" sz="2400" dirty="0" smtClean="0"/>
          </a:p>
          <a:p>
            <a:pPr marL="457200" lvl="0" indent="-381000">
              <a:spcBef>
                <a:spcPts val="0"/>
              </a:spcBef>
              <a:buSzPct val="100000"/>
              <a:buFont typeface="Arial"/>
              <a:buChar char="●"/>
            </a:pPr>
            <a:endParaRPr lang="en" altLang="zh-CN" sz="2400" dirty="0" smtClean="0"/>
          </a:p>
          <a:p>
            <a:pPr marL="457200" lvl="0" indent="-381000">
              <a:spcBef>
                <a:spcPts val="0"/>
              </a:spcBef>
              <a:buSzPct val="100000"/>
              <a:buFont typeface="Arial"/>
              <a:buChar char="●"/>
            </a:pPr>
            <a:endParaRPr lang="en-US" altLang="zh-CN" sz="2400" dirty="0" smtClean="0"/>
          </a:p>
          <a:p>
            <a:pPr marL="457200" lvl="0" indent="-381000">
              <a:spcBef>
                <a:spcPts val="0"/>
              </a:spcBef>
              <a:buSzPct val="100000"/>
              <a:buFont typeface="Arial"/>
              <a:buChar char="●"/>
            </a:pPr>
            <a:endParaRPr lang="en" altLang="zh-CN" sz="2400" dirty="0" smtClean="0"/>
          </a:p>
          <a:p>
            <a:pPr marL="457200" lvl="0" indent="-381000">
              <a:spcBef>
                <a:spcPts val="0"/>
              </a:spcBef>
              <a:buSzPct val="100000"/>
              <a:buFont typeface="Arial"/>
              <a:buChar char="●"/>
            </a:pPr>
            <a:r>
              <a:rPr lang="en" altLang="zh-CN" sz="2400" dirty="0" smtClean="0">
                <a:solidFill>
                  <a:srgbClr val="000000"/>
                </a:solidFill>
              </a:rPr>
              <a:t>In-situ approach might have impact on the simulations</a:t>
            </a:r>
            <a:endParaRPr lang="en" altLang="zh-CN" sz="2000" dirty="0" smtClean="0">
              <a:solidFill>
                <a:srgbClr val="000000"/>
              </a:solidFill>
            </a:endParaRPr>
          </a:p>
          <a:p>
            <a:pPr marL="914400" lvl="1" indent="-355600">
              <a:spcBef>
                <a:spcPts val="0"/>
              </a:spcBef>
              <a:buSzPct val="100000"/>
              <a:buFont typeface="Arial"/>
              <a:buChar char="○"/>
            </a:pPr>
            <a:r>
              <a:rPr lang="en" altLang="zh-CN" sz="2400" dirty="0" smtClean="0">
                <a:solidFill>
                  <a:srgbClr val="000000"/>
                </a:solidFill>
              </a:rPr>
              <a:t>Query/Index computationally and storage expensive</a:t>
            </a:r>
            <a:endParaRPr lang="en" sz="2400" dirty="0" smtClean="0">
              <a:solidFill>
                <a:srgbClr val="000000"/>
              </a:solidFill>
            </a:endParaRPr>
          </a:p>
          <a:p>
            <a:pPr marL="457200" indent="-381000">
              <a:spcBef>
                <a:spcPts val="0"/>
              </a:spcBef>
              <a:buSzPct val="100000"/>
              <a:buFont typeface="Arial"/>
              <a:buChar char="●"/>
            </a:pPr>
            <a:r>
              <a:rPr lang="en-US" sz="2400" dirty="0" smtClean="0">
                <a:solidFill>
                  <a:srgbClr val="000000"/>
                </a:solidFill>
              </a:rPr>
              <a:t>Require an approach can efficiently support </a:t>
            </a:r>
            <a:r>
              <a:rPr lang="en-US" sz="2400" b="1" dirty="0" smtClean="0">
                <a:solidFill>
                  <a:srgbClr val="000000"/>
                </a:solidFill>
              </a:rPr>
              <a:t>online</a:t>
            </a:r>
            <a:r>
              <a:rPr lang="en-US" sz="2400" dirty="0" smtClean="0">
                <a:solidFill>
                  <a:srgbClr val="000000"/>
                </a:solidFill>
              </a:rPr>
              <a:t> data indexing and querying with </a:t>
            </a:r>
            <a:r>
              <a:rPr lang="en-US" sz="2400" b="1" dirty="0" smtClean="0">
                <a:solidFill>
                  <a:srgbClr val="000000"/>
                </a:solidFill>
              </a:rPr>
              <a:t>minimal impact </a:t>
            </a:r>
            <a:r>
              <a:rPr lang="en-US" sz="2400" dirty="0" smtClean="0">
                <a:solidFill>
                  <a:srgbClr val="000000"/>
                </a:solidFill>
              </a:rPr>
              <a:t>on the simulation</a:t>
            </a:r>
            <a:endParaRPr lang="en" sz="2400" dirty="0">
              <a:solidFill>
                <a:srgbClr val="000000"/>
              </a:solidFill>
            </a:endParaRPr>
          </a:p>
        </p:txBody>
      </p:sp>
      <p:pic>
        <p:nvPicPr>
          <p:cNvPr id="4" name="Picture 1" descr="scientific-workflow.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78311" y="2773680"/>
            <a:ext cx="5633716" cy="1498381"/>
          </a:xfrm>
          <a:prstGeom prst="rect">
            <a:avLst/>
          </a:prstGeom>
        </p:spPr>
      </p:pic>
      <p:sp>
        <p:nvSpPr>
          <p:cNvPr id="5" name="Shape 98"/>
          <p:cNvSpPr txBox="1"/>
          <p:nvPr/>
        </p:nvSpPr>
        <p:spPr>
          <a:xfrm>
            <a:off x="1674080" y="4164308"/>
            <a:ext cx="6098320" cy="735127"/>
          </a:xfrm>
          <a:prstGeom prst="rect">
            <a:avLst/>
          </a:prstGeom>
          <a:noFill/>
          <a:ln>
            <a:noFill/>
          </a:ln>
        </p:spPr>
        <p:txBody>
          <a:bodyPr lIns="91425" tIns="91425" rIns="91425" bIns="91425" anchor="t" anchorCtr="0">
            <a:noAutofit/>
          </a:bodyPr>
          <a:lstStyle/>
          <a:p>
            <a:pPr lvl="0" rtl="0">
              <a:spcBef>
                <a:spcPts val="0"/>
              </a:spcBef>
              <a:buNone/>
            </a:pPr>
            <a:r>
              <a:rPr lang="en" sz="1800" i="1" dirty="0"/>
              <a:t>Fig. : The traditional post-simulation processing approach for scientific simulation </a:t>
            </a:r>
            <a:r>
              <a:rPr lang="en" sz="1800" i="1" dirty="0" smtClean="0"/>
              <a:t>application</a:t>
            </a:r>
            <a:endParaRPr lang="en" sz="1800" i="1" dirty="0"/>
          </a:p>
        </p:txBody>
      </p:sp>
    </p:spTree>
    <p:extLst>
      <p:ext uri="{BB962C8B-B14F-4D97-AF65-F5344CB8AC3E}">
        <p14:creationId xmlns:p14="http://schemas.microsoft.com/office/powerpoint/2010/main" val="209120336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457200" y="609600"/>
            <a:ext cx="8229600" cy="807900"/>
          </a:xfrm>
          <a:prstGeom prst="rect">
            <a:avLst/>
          </a:prstGeom>
        </p:spPr>
        <p:txBody>
          <a:bodyPr lIns="91425" tIns="91425" rIns="91425" bIns="91425" anchor="ctr" anchorCtr="0">
            <a:noAutofit/>
          </a:bodyPr>
          <a:lstStyle/>
          <a:p>
            <a:pPr lvl="0">
              <a:spcBef>
                <a:spcPts val="0"/>
              </a:spcBef>
              <a:buNone/>
            </a:pPr>
            <a:r>
              <a:rPr lang="en-US" sz="2600" b="1" dirty="0" smtClean="0">
                <a:solidFill>
                  <a:schemeClr val="dk1"/>
                </a:solidFill>
              </a:rPr>
              <a:t>Approach</a:t>
            </a:r>
            <a:endParaRPr lang="en" sz="2600" b="1" dirty="0">
              <a:solidFill>
                <a:schemeClr val="dk1"/>
              </a:solidFill>
            </a:endParaRPr>
          </a:p>
        </p:txBody>
      </p:sp>
      <p:sp>
        <p:nvSpPr>
          <p:cNvPr id="110" name="Shape 110"/>
          <p:cNvSpPr txBox="1">
            <a:spLocks noGrp="1"/>
          </p:cNvSpPr>
          <p:nvPr>
            <p:ph type="body" idx="1"/>
          </p:nvPr>
        </p:nvSpPr>
        <p:spPr>
          <a:xfrm>
            <a:off x="457200" y="1224104"/>
            <a:ext cx="8686800" cy="3062698"/>
          </a:xfrm>
          <a:prstGeom prst="rect">
            <a:avLst/>
          </a:prstGeom>
        </p:spPr>
        <p:txBody>
          <a:bodyPr lIns="91425" tIns="91425" rIns="91425" bIns="91425" anchor="t" anchorCtr="0">
            <a:noAutofit/>
          </a:bodyPr>
          <a:lstStyle/>
          <a:p>
            <a:pPr marL="457200" lvl="0" indent="-381000" rtl="0">
              <a:spcBef>
                <a:spcPts val="0"/>
              </a:spcBef>
              <a:buClr>
                <a:srgbClr val="5F5F5F"/>
              </a:buClr>
              <a:buSzPct val="100000"/>
              <a:buFont typeface="Arial"/>
              <a:buChar char="●"/>
            </a:pPr>
            <a:r>
              <a:rPr lang="en" sz="2400" dirty="0">
                <a:solidFill>
                  <a:srgbClr val="000000"/>
                </a:solidFill>
              </a:rPr>
              <a:t>A scalable runtime indexing and querying framework to support query-driven data analysis for large scale scientific simulations</a:t>
            </a:r>
          </a:p>
          <a:p>
            <a:pPr marL="914400" marR="0" lvl="1" indent="-355600" algn="l" rtl="0">
              <a:lnSpc>
                <a:spcPct val="100000"/>
              </a:lnSpc>
              <a:spcBef>
                <a:spcPts val="440"/>
              </a:spcBef>
              <a:spcAft>
                <a:spcPts val="0"/>
              </a:spcAft>
              <a:buClr>
                <a:srgbClr val="5F5F5F"/>
              </a:buClr>
              <a:buSzPct val="100000"/>
              <a:buFont typeface="Arial"/>
              <a:buChar char="○"/>
            </a:pPr>
            <a:r>
              <a:rPr lang="en" sz="2200" dirty="0" smtClean="0">
                <a:solidFill>
                  <a:srgbClr val="000000"/>
                </a:solidFill>
              </a:rPr>
              <a:t>Enable </a:t>
            </a:r>
            <a:r>
              <a:rPr lang="en" sz="2200" dirty="0">
                <a:solidFill>
                  <a:srgbClr val="000000"/>
                </a:solidFill>
              </a:rPr>
              <a:t>value-based querying on live simulation data </a:t>
            </a:r>
            <a:r>
              <a:rPr lang="en" sz="2200" dirty="0" smtClean="0">
                <a:solidFill>
                  <a:srgbClr val="000000"/>
                </a:solidFill>
              </a:rPr>
              <a:t>while </a:t>
            </a:r>
            <a:r>
              <a:rPr lang="en" sz="2200" dirty="0">
                <a:solidFill>
                  <a:srgbClr val="000000"/>
                </a:solidFill>
              </a:rPr>
              <a:t>the simulation is running</a:t>
            </a:r>
          </a:p>
          <a:p>
            <a:pPr marL="914400" lvl="1" indent="-355600" rtl="0">
              <a:spcBef>
                <a:spcPts val="0"/>
              </a:spcBef>
              <a:buClr>
                <a:srgbClr val="5F5F5F"/>
              </a:buClr>
              <a:buSzPct val="100000"/>
              <a:buFont typeface="Arial"/>
              <a:buChar char="○"/>
            </a:pPr>
            <a:r>
              <a:rPr lang="en" sz="2200" dirty="0" smtClean="0">
                <a:solidFill>
                  <a:srgbClr val="000000"/>
                </a:solidFill>
              </a:rPr>
              <a:t>Use data staging</a:t>
            </a:r>
          </a:p>
          <a:p>
            <a:pPr marL="1314450" lvl="2" indent="-355600">
              <a:spcBef>
                <a:spcPts val="0"/>
              </a:spcBef>
              <a:buSzPct val="100000"/>
              <a:buFont typeface="Wingdings" pitchFamily="2" charset="2"/>
              <a:buChar char="n"/>
            </a:pPr>
            <a:r>
              <a:rPr lang="en" sz="2000" dirty="0" smtClean="0">
                <a:solidFill>
                  <a:srgbClr val="000000"/>
                </a:solidFill>
              </a:rPr>
              <a:t>Offload indexing and querying to staging cores</a:t>
            </a:r>
          </a:p>
          <a:p>
            <a:pPr marL="1314450" lvl="2" indent="-355600">
              <a:spcBef>
                <a:spcPts val="0"/>
              </a:spcBef>
              <a:buSzPct val="100000"/>
              <a:buFont typeface="Wingdings" pitchFamily="2" charset="2"/>
              <a:buChar char="n"/>
            </a:pPr>
            <a:r>
              <a:rPr lang="en" sz="2000" dirty="0" smtClean="0">
                <a:solidFill>
                  <a:srgbClr val="000000"/>
                </a:solidFill>
              </a:rPr>
              <a:t>Store data and indexes in memory</a:t>
            </a:r>
            <a:endParaRPr lang="en" sz="2000" dirty="0">
              <a:solidFill>
                <a:srgbClr val="000000"/>
              </a:solidFill>
            </a:endParaRPr>
          </a:p>
        </p:txBody>
      </p:sp>
      <p:pic>
        <p:nvPicPr>
          <p:cNvPr id="111" name="Shape 111"/>
          <p:cNvPicPr preferRelativeResize="0"/>
          <p:nvPr/>
        </p:nvPicPr>
        <p:blipFill>
          <a:blip r:embed="rId3" cstate="print">
            <a:alphaModFix/>
          </a:blip>
          <a:stretch>
            <a:fillRect/>
          </a:stretch>
        </p:blipFill>
        <p:spPr>
          <a:xfrm>
            <a:off x="642910" y="4116756"/>
            <a:ext cx="8162425" cy="2388424"/>
          </a:xfrm>
          <a:prstGeom prst="rect">
            <a:avLst/>
          </a:prstGeom>
          <a:noFill/>
          <a:ln>
            <a:noFill/>
          </a:ln>
        </p:spPr>
      </p:pic>
      <p:sp>
        <p:nvSpPr>
          <p:cNvPr id="112" name="Shape 112"/>
          <p:cNvSpPr txBox="1"/>
          <p:nvPr/>
        </p:nvSpPr>
        <p:spPr>
          <a:xfrm>
            <a:off x="449727" y="5991083"/>
            <a:ext cx="8409793" cy="569699"/>
          </a:xfrm>
          <a:prstGeom prst="rect">
            <a:avLst/>
          </a:prstGeom>
          <a:noFill/>
          <a:ln>
            <a:noFill/>
          </a:ln>
        </p:spPr>
        <p:txBody>
          <a:bodyPr lIns="91425" tIns="91425" rIns="91425" bIns="91425" anchor="t" anchorCtr="0">
            <a:noAutofit/>
          </a:bodyPr>
          <a:lstStyle/>
          <a:p>
            <a:pPr>
              <a:spcBef>
                <a:spcPts val="0"/>
              </a:spcBef>
              <a:buNone/>
            </a:pPr>
            <a:r>
              <a:rPr lang="en" sz="1800" i="1" dirty="0"/>
              <a:t>Fig. A conceptual overview of the runtime data indexing and querying framework</a:t>
            </a:r>
          </a:p>
        </p:txBody>
      </p:sp>
      <p:sp>
        <p:nvSpPr>
          <p:cNvPr id="6" name="矩形 5"/>
          <p:cNvSpPr/>
          <p:nvPr/>
        </p:nvSpPr>
        <p:spPr>
          <a:xfrm>
            <a:off x="2928926" y="4290626"/>
            <a:ext cx="3286148" cy="1428760"/>
          </a:xfrm>
          <a:prstGeom prst="rect">
            <a:avLst/>
          </a:prstGeom>
          <a:noFill/>
          <a:ln w="762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5207012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Title 3"/>
          <p:cNvSpPr>
            <a:spLocks noGrp="1"/>
          </p:cNvSpPr>
          <p:nvPr>
            <p:ph type="title"/>
          </p:nvPr>
        </p:nvSpPr>
        <p:spPr>
          <a:xfrm>
            <a:off x="0" y="700743"/>
            <a:ext cx="9143999" cy="808038"/>
          </a:xfrm>
        </p:spPr>
        <p:txBody>
          <a:bodyPr/>
          <a:lstStyle/>
          <a:p>
            <a:pPr algn="ctr"/>
            <a:r>
              <a:rPr lang="en-US" sz="2600" b="1" dirty="0" smtClean="0">
                <a:ea typeface="ＭＳ Ｐゴシック" charset="0"/>
              </a:rPr>
              <a:t>Scalable In-Memory Data Indexing and Querying for Scientific Simulation Workflows</a:t>
            </a:r>
            <a:endParaRPr lang="en-US" sz="2600" b="1" dirty="0"/>
          </a:p>
        </p:txBody>
      </p:sp>
      <p:sp>
        <p:nvSpPr>
          <p:cNvPr id="7171" name="Content Placeholder 4"/>
          <p:cNvSpPr>
            <a:spLocks noGrp="1"/>
          </p:cNvSpPr>
          <p:nvPr>
            <p:ph idx="1"/>
          </p:nvPr>
        </p:nvSpPr>
        <p:spPr>
          <a:xfrm>
            <a:off x="91489" y="1600226"/>
            <a:ext cx="4023316" cy="5257773"/>
          </a:xfrm>
        </p:spPr>
        <p:txBody>
          <a:bodyPr>
            <a:normAutofit lnSpcReduction="10000"/>
          </a:bodyPr>
          <a:lstStyle/>
          <a:p>
            <a:pPr marL="0" indent="0">
              <a:buNone/>
            </a:pPr>
            <a:r>
              <a:rPr lang="en-US" b="1" dirty="0" smtClean="0">
                <a:solidFill>
                  <a:srgbClr val="000000"/>
                </a:solidFill>
                <a:latin typeface="Arial" charset="0"/>
                <a:ea typeface="ＭＳ Ｐゴシック" charset="0"/>
              </a:rPr>
              <a:t>Highlight</a:t>
            </a:r>
            <a:endParaRPr lang="en-US" b="1" dirty="0">
              <a:solidFill>
                <a:srgbClr val="000000"/>
              </a:solidFill>
              <a:latin typeface="Arial" charset="0"/>
              <a:ea typeface="ＭＳ Ｐゴシック" charset="0"/>
            </a:endParaRPr>
          </a:p>
          <a:p>
            <a:r>
              <a:rPr lang="en-US" sz="2000" dirty="0" smtClean="0">
                <a:solidFill>
                  <a:srgbClr val="000000"/>
                </a:solidFill>
                <a:latin typeface="Arial" charset="0"/>
                <a:ea typeface="ＭＳ Ｐゴシック" charset="0"/>
              </a:rPr>
              <a:t>Parallel in-memory indexing and querying on dedicated staging nodes</a:t>
            </a:r>
          </a:p>
          <a:p>
            <a:endParaRPr lang="en-US" sz="2000" dirty="0" smtClean="0">
              <a:solidFill>
                <a:srgbClr val="000000"/>
              </a:solidFill>
              <a:latin typeface="Arial" charset="0"/>
              <a:ea typeface="ＭＳ Ｐゴシック" charset="0"/>
            </a:endParaRPr>
          </a:p>
          <a:p>
            <a:r>
              <a:rPr lang="en-US" sz="2000" dirty="0" smtClean="0">
                <a:solidFill>
                  <a:srgbClr val="000000"/>
                </a:solidFill>
                <a:latin typeface="Arial" charset="0"/>
                <a:ea typeface="ＭＳ Ｐゴシック" charset="0"/>
              </a:rPr>
              <a:t>Scalable and efficient online indexing/query performance</a:t>
            </a:r>
          </a:p>
          <a:p>
            <a:endParaRPr lang="en-US" sz="2000" dirty="0" smtClean="0">
              <a:solidFill>
                <a:srgbClr val="000000"/>
              </a:solidFill>
              <a:latin typeface="Arial" charset="0"/>
              <a:ea typeface="ＭＳ Ｐゴシック" charset="0"/>
            </a:endParaRPr>
          </a:p>
          <a:p>
            <a:r>
              <a:rPr lang="en-US" sz="2000" dirty="0" smtClean="0">
                <a:solidFill>
                  <a:srgbClr val="000000"/>
                </a:solidFill>
                <a:latin typeface="Arial" charset="0"/>
                <a:ea typeface="ＭＳ Ｐゴシック" charset="0"/>
              </a:rPr>
              <a:t>Support SQL-like query syntax and simple querying APIs</a:t>
            </a:r>
          </a:p>
          <a:p>
            <a:endParaRPr lang="en-US" sz="2000" dirty="0" smtClean="0">
              <a:solidFill>
                <a:srgbClr val="000000"/>
              </a:solidFill>
              <a:latin typeface="Arial" charset="0"/>
              <a:ea typeface="ＭＳ Ｐゴシック" charset="0"/>
            </a:endParaRPr>
          </a:p>
          <a:p>
            <a:r>
              <a:rPr lang="en-US" sz="2000" dirty="0" smtClean="0">
                <a:solidFill>
                  <a:srgbClr val="000000"/>
                </a:solidFill>
                <a:latin typeface="Arial" charset="0"/>
                <a:ea typeface="ＭＳ Ｐゴシック" charset="0"/>
              </a:rPr>
              <a:t>Flexible framework that can be integrated with different index techniques (current implementation uses </a:t>
            </a:r>
            <a:r>
              <a:rPr lang="en-US" sz="2000" dirty="0" err="1" smtClean="0">
                <a:solidFill>
                  <a:srgbClr val="000000"/>
                </a:solidFill>
                <a:latin typeface="Arial" charset="0"/>
                <a:ea typeface="ＭＳ Ｐゴシック" charset="0"/>
              </a:rPr>
              <a:t>FastBit</a:t>
            </a:r>
            <a:r>
              <a:rPr lang="en-US" sz="2000" dirty="0" smtClean="0">
                <a:solidFill>
                  <a:srgbClr val="000000"/>
                </a:solidFill>
                <a:latin typeface="Arial" charset="0"/>
                <a:ea typeface="ＭＳ Ｐゴシック" charset="0"/>
              </a:rPr>
              <a:t> – compressed bitmap index)</a:t>
            </a:r>
          </a:p>
          <a:p>
            <a:pPr>
              <a:buNone/>
            </a:pPr>
            <a:endParaRPr lang="en-US" sz="1600" dirty="0">
              <a:solidFill>
                <a:srgbClr val="000000"/>
              </a:solidFill>
              <a:latin typeface="Arial" charset="0"/>
              <a:ea typeface="ＭＳ Ｐゴシック" charset="0"/>
            </a:endParaRPr>
          </a:p>
        </p:txBody>
      </p:sp>
      <p:graphicFrame>
        <p:nvGraphicFramePr>
          <p:cNvPr id="98306" name="Object 2"/>
          <p:cNvGraphicFramePr>
            <a:graphicFrameLocks noChangeAspect="1"/>
          </p:cNvGraphicFramePr>
          <p:nvPr/>
        </p:nvGraphicFramePr>
        <p:xfrm>
          <a:off x="4023366" y="1965974"/>
          <a:ext cx="5029145" cy="3300375"/>
        </p:xfrm>
        <a:graphic>
          <a:graphicData uri="http://schemas.openxmlformats.org/presentationml/2006/ole">
            <mc:AlternateContent xmlns:mc="http://schemas.openxmlformats.org/markup-compatibility/2006">
              <mc:Choice xmlns:v="urn:schemas-microsoft-com:vml" Requires="v">
                <p:oleObj spid="_x0000_s7342" name="Acrobat Document" r:id="rId4" imgW="7411320" imgH="4707720" progId="">
                  <p:embed/>
                </p:oleObj>
              </mc:Choice>
              <mc:Fallback>
                <p:oleObj name="Acrobat Document" r:id="rId4" imgW="7411320" imgH="4707720" progId="">
                  <p:embed/>
                  <p:pic>
                    <p:nvPicPr>
                      <p:cNvPr id="0" name="Picture 1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3366" y="1965974"/>
                        <a:ext cx="5029145" cy="33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8" name="Rectangle 7"/>
          <p:cNvSpPr/>
          <p:nvPr/>
        </p:nvSpPr>
        <p:spPr>
          <a:xfrm>
            <a:off x="4663439" y="5257780"/>
            <a:ext cx="4206194" cy="738587"/>
          </a:xfrm>
          <a:prstGeom prst="rect">
            <a:avLst/>
          </a:prstGeom>
        </p:spPr>
        <p:txBody>
          <a:bodyPr wrap="square" lIns="91360" tIns="45682" rIns="91360" bIns="45682">
            <a:spAutoFit/>
          </a:bodyPr>
          <a:lstStyle/>
          <a:p>
            <a:pPr algn="just"/>
            <a:r>
              <a:rPr lang="en-US" sz="1400" i="1" dirty="0">
                <a:solidFill>
                  <a:srgbClr val="000000"/>
                </a:solidFill>
                <a:latin typeface="Arial" pitchFamily="34" charset="0"/>
              </a:rPr>
              <a:t>Figure. </a:t>
            </a:r>
            <a:r>
              <a:rPr lang="en-US" sz="1400" i="1" dirty="0" smtClean="0">
                <a:solidFill>
                  <a:srgbClr val="000000"/>
                </a:solidFill>
                <a:latin typeface="Arial" pitchFamily="34" charset="0"/>
              </a:rPr>
              <a:t>Conceptual overview of the presented framework, and interaction between scientific simulations and querying applications</a:t>
            </a:r>
            <a:endParaRPr lang="en-US" sz="1400" i="1" dirty="0"/>
          </a:p>
        </p:txBody>
      </p:sp>
    </p:spTree>
    <p:extLst>
      <p:ext uri="{BB962C8B-B14F-4D97-AF65-F5344CB8AC3E}">
        <p14:creationId xmlns:p14="http://schemas.microsoft.com/office/powerpoint/2010/main" val="171546321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a:xfrm>
            <a:off x="0" y="700743"/>
            <a:ext cx="9143999" cy="808038"/>
          </a:xfrm>
        </p:spPr>
        <p:txBody>
          <a:bodyPr/>
          <a:lstStyle/>
          <a:p>
            <a:pPr algn="ctr"/>
            <a:r>
              <a:rPr lang="en-US" sz="2600" b="1" dirty="0" smtClean="0">
                <a:ea typeface="ＭＳ Ｐゴシック" charset="0"/>
              </a:rPr>
              <a:t>Scalable In-Memory Data Indexing and Querying for Scientific Simulation Workflows</a:t>
            </a:r>
            <a:endParaRPr lang="en-US" sz="2600" b="1" dirty="0"/>
          </a:p>
        </p:txBody>
      </p:sp>
      <p:sp>
        <p:nvSpPr>
          <p:cNvPr id="7171" name="Content Placeholder 4"/>
          <p:cNvSpPr>
            <a:spLocks noGrp="1"/>
          </p:cNvSpPr>
          <p:nvPr>
            <p:ph idx="1"/>
          </p:nvPr>
        </p:nvSpPr>
        <p:spPr>
          <a:xfrm>
            <a:off x="91488" y="1600226"/>
            <a:ext cx="8784498" cy="5257774"/>
          </a:xfrm>
        </p:spPr>
        <p:txBody>
          <a:bodyPr>
            <a:normAutofit fontScale="85000" lnSpcReduction="20000"/>
          </a:bodyPr>
          <a:lstStyle/>
          <a:p>
            <a:pPr marL="0" indent="0">
              <a:buNone/>
            </a:pPr>
            <a:r>
              <a:rPr lang="en-US" sz="3000" b="1" dirty="0" smtClean="0">
                <a:solidFill>
                  <a:srgbClr val="000000"/>
                </a:solidFill>
                <a:latin typeface="Arial" charset="0"/>
                <a:ea typeface="ＭＳ Ｐゴシック" charset="0"/>
              </a:rPr>
              <a:t>Highlights</a:t>
            </a:r>
            <a:endParaRPr lang="en-US" b="1" dirty="0">
              <a:solidFill>
                <a:srgbClr val="000000"/>
              </a:solidFill>
              <a:latin typeface="Arial" charset="0"/>
              <a:ea typeface="ＭＳ Ｐゴシック" charset="0"/>
            </a:endParaRPr>
          </a:p>
          <a:p>
            <a:pPr marL="2628900" lvl="5" indent="-381000">
              <a:spcBef>
                <a:spcPts val="0"/>
              </a:spcBef>
              <a:buClr>
                <a:srgbClr val="5F5F5F"/>
              </a:buClr>
              <a:buSzPct val="100000"/>
              <a:buFont typeface="Arial"/>
              <a:buChar char="●"/>
            </a:pPr>
            <a:endParaRPr lang="en" altLang="zh-CN" dirty="0" smtClean="0"/>
          </a:p>
          <a:p>
            <a:pPr marL="2628900" lvl="5" indent="-381000">
              <a:spcBef>
                <a:spcPts val="0"/>
              </a:spcBef>
              <a:buClr>
                <a:srgbClr val="5F5F5F"/>
              </a:buClr>
              <a:buSzPct val="100000"/>
              <a:buFont typeface="Arial"/>
              <a:buChar char="●"/>
            </a:pPr>
            <a:endParaRPr lang="en" altLang="zh-CN" dirty="0" smtClean="0"/>
          </a:p>
          <a:p>
            <a:pPr marL="457200" lvl="0" indent="-381000">
              <a:spcBef>
                <a:spcPts val="0"/>
              </a:spcBef>
              <a:buClr>
                <a:srgbClr val="5F5F5F"/>
              </a:buClr>
              <a:buSzPct val="100000"/>
              <a:buFont typeface="Arial"/>
              <a:buChar char="●"/>
            </a:pPr>
            <a:r>
              <a:rPr lang="en" altLang="zh-CN" sz="2600" dirty="0" smtClean="0">
                <a:solidFill>
                  <a:schemeClr val="tx1"/>
                </a:solidFill>
              </a:rPr>
              <a:t>Asynchronous data movement</a:t>
            </a:r>
          </a:p>
          <a:p>
            <a:pPr marL="914400" lvl="1" indent="-381000">
              <a:spcBef>
                <a:spcPts val="0"/>
              </a:spcBef>
              <a:buClr>
                <a:srgbClr val="5F5F5F"/>
              </a:buClr>
              <a:buSzPct val="100000"/>
              <a:buFont typeface="Arial"/>
              <a:buChar char="○"/>
            </a:pPr>
            <a:r>
              <a:rPr lang="en" altLang="zh-CN" sz="2600" dirty="0" smtClean="0">
                <a:solidFill>
                  <a:schemeClr val="tx1"/>
                </a:solidFill>
              </a:rPr>
              <a:t>Move data asynchronously using RDMA technology, to hide write latency/minimize CPU interference</a:t>
            </a:r>
          </a:p>
          <a:p>
            <a:pPr marL="1771650" lvl="3" indent="-381000">
              <a:spcBef>
                <a:spcPts val="0"/>
              </a:spcBef>
              <a:buClr>
                <a:srgbClr val="5F5F5F"/>
              </a:buClr>
              <a:buSzPct val="100000"/>
              <a:buFont typeface="Arial"/>
              <a:buChar char="○"/>
            </a:pPr>
            <a:endParaRPr lang="en-US" dirty="0" smtClean="0">
              <a:solidFill>
                <a:schemeClr val="tx1"/>
              </a:solidFill>
              <a:latin typeface="Arial" charset="0"/>
              <a:ea typeface="ＭＳ Ｐゴシック" charset="0"/>
            </a:endParaRPr>
          </a:p>
          <a:p>
            <a:pPr marL="457200" lvl="0" indent="-381000">
              <a:spcBef>
                <a:spcPts val="0"/>
              </a:spcBef>
              <a:buClr>
                <a:srgbClr val="5F5F5F"/>
              </a:buClr>
              <a:buSzPct val="100000"/>
              <a:buFont typeface="Arial"/>
              <a:buChar char="●"/>
            </a:pPr>
            <a:r>
              <a:rPr lang="en" altLang="zh-CN" sz="2600" dirty="0" smtClean="0">
                <a:solidFill>
                  <a:schemeClr val="tx1"/>
                </a:solidFill>
              </a:rPr>
              <a:t>High concurrency of indexing</a:t>
            </a:r>
          </a:p>
          <a:p>
            <a:pPr marL="914400" lvl="1" indent="-381000">
              <a:spcBef>
                <a:spcPts val="0"/>
              </a:spcBef>
              <a:buClr>
                <a:srgbClr val="5F5F5F"/>
              </a:buClr>
              <a:buSzPct val="100000"/>
              <a:buFont typeface="Arial"/>
              <a:buChar char="○"/>
            </a:pPr>
            <a:r>
              <a:rPr lang="en" altLang="zh-CN" sz="2600" dirty="0" smtClean="0">
                <a:solidFill>
                  <a:schemeClr val="tx1"/>
                </a:solidFill>
              </a:rPr>
              <a:t>Using ‘shared-nothing’ approach, to minimize the coordination required among staging nodes</a:t>
            </a:r>
          </a:p>
          <a:p>
            <a:pPr marL="1771650" lvl="3" indent="-381000">
              <a:spcBef>
                <a:spcPts val="0"/>
              </a:spcBef>
              <a:buClr>
                <a:srgbClr val="5F5F5F"/>
              </a:buClr>
              <a:buSzPct val="100000"/>
              <a:buFont typeface="Arial"/>
              <a:buChar char="○"/>
            </a:pPr>
            <a:endParaRPr lang="en-US" dirty="0" smtClean="0">
              <a:solidFill>
                <a:schemeClr val="tx1"/>
              </a:solidFill>
              <a:latin typeface="Arial" charset="0"/>
              <a:ea typeface="ＭＳ Ｐゴシック" charset="0"/>
            </a:endParaRPr>
          </a:p>
          <a:p>
            <a:pPr marL="457200" lvl="0" indent="-381000">
              <a:buSzPct val="100000"/>
              <a:buFont typeface="Arial"/>
              <a:buChar char="●"/>
            </a:pPr>
            <a:r>
              <a:rPr lang="en" altLang="zh-CN" sz="2600" dirty="0" smtClean="0">
                <a:solidFill>
                  <a:schemeClr val="tx1"/>
                </a:solidFill>
              </a:rPr>
              <a:t>Data version control</a:t>
            </a:r>
          </a:p>
          <a:p>
            <a:pPr marL="914400" lvl="1" indent="-381000">
              <a:spcBef>
                <a:spcPts val="440"/>
              </a:spcBef>
              <a:buSzPct val="100000"/>
              <a:buFont typeface="Arial"/>
              <a:buChar char="○"/>
            </a:pPr>
            <a:r>
              <a:rPr lang="en" altLang="zh-CN" sz="2600" dirty="0" smtClean="0">
                <a:solidFill>
                  <a:schemeClr val="tx1"/>
                </a:solidFill>
              </a:rPr>
              <a:t>Store multiple versions of data and indexes, to support temporal query request</a:t>
            </a:r>
          </a:p>
          <a:p>
            <a:pPr lvl="2"/>
            <a:endParaRPr lang="en-US" sz="1400" dirty="0" smtClean="0">
              <a:solidFill>
                <a:schemeClr val="tx1"/>
              </a:solidFill>
              <a:latin typeface="Arial" charset="0"/>
              <a:ea typeface="ＭＳ Ｐゴシック" charset="0"/>
            </a:endParaRPr>
          </a:p>
          <a:p>
            <a:pPr marL="457200" lvl="0" indent="-381000">
              <a:spcBef>
                <a:spcPts val="0"/>
              </a:spcBef>
              <a:buSzPct val="100000"/>
              <a:buFont typeface="Arial"/>
              <a:buChar char="●"/>
            </a:pPr>
            <a:r>
              <a:rPr lang="en" altLang="zh-CN" sz="2600" dirty="0" smtClean="0">
                <a:solidFill>
                  <a:schemeClr val="tx1"/>
                </a:solidFill>
              </a:rPr>
              <a:t>Parallel query processing</a:t>
            </a:r>
          </a:p>
          <a:p>
            <a:pPr marL="914400" lvl="1" indent="-381000">
              <a:spcBef>
                <a:spcPts val="0"/>
              </a:spcBef>
              <a:buSzPct val="100000"/>
              <a:buFont typeface="Arial"/>
              <a:buChar char="○"/>
            </a:pPr>
            <a:r>
              <a:rPr lang="en" altLang="zh-CN" sz="2600" dirty="0" smtClean="0">
                <a:solidFill>
                  <a:schemeClr val="tx1"/>
                </a:solidFill>
              </a:rPr>
              <a:t>Perform query locally using its local data and indexes, to reduce synchronization, achieve high degree of parallelism</a:t>
            </a:r>
          </a:p>
          <a:p>
            <a:pPr marL="1771650" lvl="3" indent="-381000">
              <a:spcBef>
                <a:spcPts val="0"/>
              </a:spcBef>
              <a:buSzPct val="100000"/>
              <a:buFont typeface="Arial"/>
              <a:buChar char="○"/>
            </a:pPr>
            <a:endParaRPr lang="en-US" dirty="0" smtClean="0">
              <a:solidFill>
                <a:schemeClr val="tx1"/>
              </a:solidFill>
              <a:latin typeface="Arial" charset="0"/>
              <a:ea typeface="ＭＳ Ｐゴシック" charset="0"/>
            </a:endParaRPr>
          </a:p>
          <a:p>
            <a:pPr marL="457200" lvl="0" indent="-381000">
              <a:spcBef>
                <a:spcPts val="0"/>
              </a:spcBef>
              <a:buClr>
                <a:srgbClr val="5F5F5F"/>
              </a:buClr>
              <a:buSzPct val="100000"/>
              <a:buFont typeface="Arial"/>
              <a:buChar char="●"/>
            </a:pPr>
            <a:r>
              <a:rPr lang="en" altLang="zh-CN" sz="2600" dirty="0" smtClean="0">
                <a:solidFill>
                  <a:schemeClr val="tx1"/>
                </a:solidFill>
              </a:rPr>
              <a:t>Value-based range queries</a:t>
            </a:r>
          </a:p>
          <a:p>
            <a:pPr marL="914400" lvl="1" indent="-381000">
              <a:spcBef>
                <a:spcPts val="0"/>
              </a:spcBef>
              <a:buClr>
                <a:srgbClr val="5F5F5F"/>
              </a:buClr>
              <a:buSzPct val="100000"/>
              <a:buFont typeface="Arial"/>
              <a:buChar char="○"/>
            </a:pPr>
            <a:r>
              <a:rPr lang="en" altLang="zh-CN" sz="2600" dirty="0" smtClean="0">
                <a:solidFill>
                  <a:schemeClr val="tx1"/>
                </a:solidFill>
              </a:rPr>
              <a:t>Customized SQL-like selection statement</a:t>
            </a:r>
            <a:endParaRPr lang="en-US" dirty="0">
              <a:solidFill>
                <a:schemeClr val="tx1"/>
              </a:solidFill>
              <a:latin typeface="Arial" charset="0"/>
              <a:ea typeface="ＭＳ Ｐゴシック" charset="0"/>
            </a:endParaRPr>
          </a:p>
        </p:txBody>
      </p:sp>
      <p:pic>
        <p:nvPicPr>
          <p:cNvPr id="6" name="Shape 124"/>
          <p:cNvPicPr preferRelativeResize="0"/>
          <p:nvPr/>
        </p:nvPicPr>
        <p:blipFill>
          <a:blip r:embed="rId3" cstate="print">
            <a:alphaModFix/>
          </a:blip>
          <a:stretch>
            <a:fillRect/>
          </a:stretch>
        </p:blipFill>
        <p:spPr>
          <a:xfrm>
            <a:off x="4389424" y="1431195"/>
            <a:ext cx="4754576" cy="1059757"/>
          </a:xfrm>
          <a:prstGeom prst="rect">
            <a:avLst/>
          </a:prstGeom>
          <a:noFill/>
          <a:ln>
            <a:noFill/>
          </a:ln>
        </p:spPr>
      </p:pic>
    </p:spTree>
    <p:extLst>
      <p:ext uri="{BB962C8B-B14F-4D97-AF65-F5344CB8AC3E}">
        <p14:creationId xmlns:p14="http://schemas.microsoft.com/office/powerpoint/2010/main" val="1715463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457200" y="609600"/>
            <a:ext cx="8229600" cy="807900"/>
          </a:xfrm>
          <a:prstGeom prst="rect">
            <a:avLst/>
          </a:prstGeom>
        </p:spPr>
        <p:txBody>
          <a:bodyPr lIns="91425" tIns="91425" rIns="91425" bIns="91425" anchor="ctr" anchorCtr="0">
            <a:noAutofit/>
          </a:bodyPr>
          <a:lstStyle/>
          <a:p>
            <a:pPr>
              <a:spcBef>
                <a:spcPts val="0"/>
              </a:spcBef>
              <a:buNone/>
            </a:pPr>
            <a:r>
              <a:rPr lang="en" sz="2800" b="1" dirty="0"/>
              <a:t>Experiments Setup</a:t>
            </a:r>
          </a:p>
        </p:txBody>
      </p:sp>
      <p:sp>
        <p:nvSpPr>
          <p:cNvPr id="158" name="Shape 158"/>
          <p:cNvSpPr txBox="1">
            <a:spLocks noGrp="1"/>
          </p:cNvSpPr>
          <p:nvPr>
            <p:ph type="body" idx="1"/>
          </p:nvPr>
        </p:nvSpPr>
        <p:spPr>
          <a:xfrm>
            <a:off x="457200" y="1524000"/>
            <a:ext cx="8229600" cy="4533899"/>
          </a:xfrm>
          <a:prstGeom prst="rect">
            <a:avLst/>
          </a:prstGeom>
        </p:spPr>
        <p:txBody>
          <a:bodyPr lIns="91425" tIns="91425" rIns="91425" bIns="91425" anchor="t" anchorCtr="0">
            <a:noAutofit/>
          </a:bodyPr>
          <a:lstStyle/>
          <a:p>
            <a:pPr marL="457200" lvl="0" indent="-381000" rtl="0">
              <a:spcBef>
                <a:spcPts val="0"/>
              </a:spcBef>
              <a:buClr>
                <a:srgbClr val="5F5F5F"/>
              </a:buClr>
              <a:buSzPct val="100000"/>
              <a:buFont typeface="Arial"/>
              <a:buChar char="●"/>
            </a:pPr>
            <a:r>
              <a:rPr lang="en" sz="2400" dirty="0">
                <a:solidFill>
                  <a:srgbClr val="000000"/>
                </a:solidFill>
              </a:rPr>
              <a:t>Platform: NERSC Hopper Cray XE6 system</a:t>
            </a:r>
          </a:p>
          <a:p>
            <a:pPr marL="457200" lvl="0" indent="-381000" rtl="0">
              <a:spcBef>
                <a:spcPts val="0"/>
              </a:spcBef>
              <a:buClr>
                <a:srgbClr val="5F5F5F"/>
              </a:buClr>
              <a:buSzPct val="100000"/>
              <a:buFont typeface="Arial"/>
              <a:buChar char="●"/>
            </a:pPr>
            <a:r>
              <a:rPr lang="en" sz="2400" dirty="0">
                <a:solidFill>
                  <a:srgbClr val="000000"/>
                </a:solidFill>
              </a:rPr>
              <a:t>Application</a:t>
            </a:r>
          </a:p>
          <a:p>
            <a:pPr marL="914400" lvl="1" indent="-381000" rtl="0">
              <a:spcBef>
                <a:spcPts val="0"/>
              </a:spcBef>
              <a:buClr>
                <a:srgbClr val="5F5F5F"/>
              </a:buClr>
              <a:buSzPct val="100000"/>
              <a:buFont typeface="Arial"/>
              <a:buChar char="○"/>
            </a:pPr>
            <a:r>
              <a:rPr lang="en" sz="2400" dirty="0">
                <a:solidFill>
                  <a:srgbClr val="000000"/>
                </a:solidFill>
              </a:rPr>
              <a:t>S3D: parallel turbulent combustion code.</a:t>
            </a:r>
          </a:p>
          <a:p>
            <a:pPr marL="457200" lvl="0" indent="-381000" rtl="0">
              <a:spcBef>
                <a:spcPts val="0"/>
              </a:spcBef>
              <a:buClr>
                <a:srgbClr val="5F5F5F"/>
              </a:buClr>
              <a:buSzPct val="100000"/>
              <a:buFont typeface="Arial"/>
              <a:buChar char="●"/>
            </a:pPr>
            <a:r>
              <a:rPr lang="en" sz="2400" dirty="0">
                <a:solidFill>
                  <a:srgbClr val="000000"/>
                </a:solidFill>
              </a:rPr>
              <a:t>Analysis</a:t>
            </a:r>
          </a:p>
          <a:p>
            <a:pPr marL="914400" lvl="1" indent="-381000" rtl="0">
              <a:spcBef>
                <a:spcPts val="0"/>
              </a:spcBef>
              <a:buClr>
                <a:srgbClr val="5F5F5F"/>
              </a:buClr>
              <a:buSzPct val="100000"/>
              <a:buFont typeface="Arial"/>
              <a:buChar char="○"/>
            </a:pPr>
            <a:r>
              <a:rPr lang="en" sz="2400" dirty="0">
                <a:solidFill>
                  <a:srgbClr val="000000"/>
                </a:solidFill>
              </a:rPr>
              <a:t>Flame-front tracking for combustion </a:t>
            </a:r>
            <a:r>
              <a:rPr lang="en" sz="2400" dirty="0" smtClean="0">
                <a:solidFill>
                  <a:srgbClr val="000000"/>
                </a:solidFill>
              </a:rPr>
              <a:t>simulation</a:t>
            </a:r>
          </a:p>
          <a:p>
            <a:pPr marL="914400" lvl="1" indent="-381000" rtl="0">
              <a:spcBef>
                <a:spcPts val="0"/>
              </a:spcBef>
              <a:buClr>
                <a:srgbClr val="5F5F5F"/>
              </a:buClr>
              <a:buSzPct val="100000"/>
              <a:buNone/>
            </a:pPr>
            <a:endParaRPr lang="en" sz="2400" dirty="0">
              <a:solidFill>
                <a:srgbClr val="000000"/>
              </a:solidFill>
            </a:endParaRPr>
          </a:p>
          <a:p>
            <a:pPr marL="457200" lvl="0" indent="-381000" rtl="0">
              <a:spcBef>
                <a:spcPts val="0"/>
              </a:spcBef>
              <a:buClr>
                <a:srgbClr val="5F5F5F"/>
              </a:buClr>
              <a:buSzPct val="100000"/>
              <a:buFont typeface="Arial"/>
              <a:buChar char="●"/>
            </a:pPr>
            <a:r>
              <a:rPr lang="en" sz="2400" dirty="0">
                <a:solidFill>
                  <a:srgbClr val="000000"/>
                </a:solidFill>
              </a:rPr>
              <a:t>Two sets of experiments</a:t>
            </a:r>
          </a:p>
          <a:p>
            <a:pPr marL="914400" lvl="1" indent="-381000" rtl="0">
              <a:spcBef>
                <a:spcPts val="0"/>
              </a:spcBef>
              <a:buClr>
                <a:srgbClr val="5F5F5F"/>
              </a:buClr>
              <a:buSzPct val="100000"/>
              <a:buFont typeface="Arial"/>
              <a:buChar char="○"/>
            </a:pPr>
            <a:r>
              <a:rPr lang="en" sz="2400" dirty="0">
                <a:solidFill>
                  <a:srgbClr val="000000"/>
                </a:solidFill>
              </a:rPr>
              <a:t>Evaluation of performance and scalability of our framework</a:t>
            </a:r>
          </a:p>
          <a:p>
            <a:pPr marL="914400" lvl="1" indent="-381000" rtl="0">
              <a:spcBef>
                <a:spcPts val="0"/>
              </a:spcBef>
              <a:buClr>
                <a:srgbClr val="5F5F5F"/>
              </a:buClr>
              <a:buSzPct val="100000"/>
              <a:buFont typeface="Arial"/>
              <a:buChar char="○"/>
            </a:pPr>
            <a:r>
              <a:rPr lang="en" sz="2400" dirty="0">
                <a:solidFill>
                  <a:srgbClr val="000000"/>
                </a:solidFill>
              </a:rPr>
              <a:t>Comparison of query performance with other approaches</a:t>
            </a:r>
          </a:p>
          <a:p>
            <a:pPr marL="0" lvl="0" indent="0" rtl="0">
              <a:spcBef>
                <a:spcPts val="0"/>
              </a:spcBef>
              <a:buNone/>
            </a:pPr>
            <a:endParaRPr sz="2400" dirty="0"/>
          </a:p>
          <a:p>
            <a:pPr marL="0" lvl="0" indent="0">
              <a:spcBef>
                <a:spcPts val="0"/>
              </a:spcBef>
              <a:buNone/>
            </a:pPr>
            <a:endParaRPr sz="2400" dirty="0"/>
          </a:p>
        </p:txBody>
      </p:sp>
    </p:spTree>
    <p:extLst>
      <p:ext uri="{BB962C8B-B14F-4D97-AF65-F5344CB8AC3E}">
        <p14:creationId xmlns:p14="http://schemas.microsoft.com/office/powerpoint/2010/main" val="13316283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457200" y="609600"/>
            <a:ext cx="8229600" cy="807900"/>
          </a:xfrm>
          <a:prstGeom prst="rect">
            <a:avLst/>
          </a:prstGeom>
        </p:spPr>
        <p:txBody>
          <a:bodyPr lIns="91425" tIns="91425" rIns="91425" bIns="91425" anchor="ctr" anchorCtr="0">
            <a:noAutofit/>
          </a:bodyPr>
          <a:lstStyle/>
          <a:p>
            <a:pPr>
              <a:spcBef>
                <a:spcPts val="0"/>
              </a:spcBef>
              <a:buNone/>
            </a:pPr>
            <a:r>
              <a:rPr lang="en" sz="2800" b="1" dirty="0"/>
              <a:t>Evaluation - </a:t>
            </a:r>
            <a:r>
              <a:rPr lang="en" sz="2800" b="1" dirty="0">
                <a:solidFill>
                  <a:schemeClr val="dk1"/>
                </a:solidFill>
              </a:rPr>
              <a:t>Scalability of runtime indexing and querying</a:t>
            </a:r>
          </a:p>
        </p:txBody>
      </p:sp>
      <p:sp>
        <p:nvSpPr>
          <p:cNvPr id="164" name="Shape 164"/>
          <p:cNvSpPr txBox="1">
            <a:spLocks noGrp="1"/>
          </p:cNvSpPr>
          <p:nvPr>
            <p:ph type="body" idx="1"/>
          </p:nvPr>
        </p:nvSpPr>
        <p:spPr>
          <a:xfrm>
            <a:off x="457200" y="1500174"/>
            <a:ext cx="8258204" cy="4557725"/>
          </a:xfrm>
          <a:prstGeom prst="rect">
            <a:avLst/>
          </a:prstGeom>
        </p:spPr>
        <p:txBody>
          <a:bodyPr lIns="91425" tIns="91425" rIns="91425" bIns="91425" anchor="t" anchorCtr="0">
            <a:noAutofit/>
          </a:bodyPr>
          <a:lstStyle/>
          <a:p>
            <a:pPr marL="457200" lvl="0" indent="-381000">
              <a:spcBef>
                <a:spcPts val="0"/>
              </a:spcBef>
              <a:buSzPct val="100000"/>
              <a:buFont typeface="Arial"/>
              <a:buChar char="●"/>
            </a:pPr>
            <a:r>
              <a:rPr lang="en" sz="2400" dirty="0" smtClean="0">
                <a:solidFill>
                  <a:srgbClr val="000000"/>
                </a:solidFill>
              </a:rPr>
              <a:t>Indexing</a:t>
            </a:r>
            <a:endParaRPr lang="en" altLang="zh-CN" sz="2400" dirty="0" smtClean="0">
              <a:solidFill>
                <a:srgbClr val="000000"/>
              </a:solidFill>
            </a:endParaRPr>
          </a:p>
          <a:p>
            <a:pPr marL="914400" lvl="1" indent="-355600">
              <a:spcBef>
                <a:spcPts val="0"/>
              </a:spcBef>
              <a:buSzPct val="100000"/>
              <a:buFont typeface="Arial"/>
              <a:buChar char="○"/>
            </a:pPr>
            <a:r>
              <a:rPr lang="en" altLang="zh-CN" sz="2000" dirty="0" smtClean="0">
                <a:solidFill>
                  <a:srgbClr val="000000"/>
                </a:solidFill>
              </a:rPr>
              <a:t>Three S3D data sets: 2GB, 16GB, 128GB</a:t>
            </a:r>
          </a:p>
          <a:p>
            <a:pPr marL="914400" lvl="1" indent="-355600">
              <a:spcBef>
                <a:spcPts val="0"/>
              </a:spcBef>
              <a:buSzPct val="100000"/>
              <a:buFont typeface="Arial"/>
              <a:buChar char="○"/>
            </a:pPr>
            <a:r>
              <a:rPr lang="en" altLang="zh-CN" sz="2000" dirty="0" smtClean="0">
                <a:solidFill>
                  <a:srgbClr val="000000"/>
                </a:solidFill>
              </a:rPr>
              <a:t>Simulation cores: 256-8k, staging servers: 32-1k</a:t>
            </a:r>
            <a:endParaRPr lang="en" sz="2400" dirty="0" smtClean="0">
              <a:solidFill>
                <a:srgbClr val="000000"/>
              </a:solidFill>
            </a:endParaRPr>
          </a:p>
          <a:p>
            <a:pPr marL="457200" lvl="0" indent="-381000" rtl="0">
              <a:spcBef>
                <a:spcPts val="0"/>
              </a:spcBef>
              <a:buClr>
                <a:srgbClr val="5F5F5F"/>
              </a:buClr>
              <a:buSzPct val="100000"/>
              <a:buFont typeface="Arial"/>
              <a:buChar char="●"/>
            </a:pPr>
            <a:r>
              <a:rPr lang="en" sz="2400" dirty="0" smtClean="0">
                <a:solidFill>
                  <a:srgbClr val="000000"/>
                </a:solidFill>
              </a:rPr>
              <a:t>Results</a:t>
            </a:r>
            <a:endParaRPr lang="en" sz="2400" dirty="0">
              <a:solidFill>
                <a:srgbClr val="000000"/>
              </a:solidFill>
            </a:endParaRPr>
          </a:p>
          <a:p>
            <a:pPr marL="914400" lvl="1" indent="-355600" rtl="0">
              <a:spcBef>
                <a:spcPts val="0"/>
              </a:spcBef>
              <a:buClr>
                <a:srgbClr val="5F5F5F"/>
              </a:buClr>
              <a:buSzPct val="100000"/>
              <a:buFont typeface="Arial"/>
              <a:buChar char="○"/>
            </a:pPr>
            <a:r>
              <a:rPr lang="en" sz="2000" dirty="0">
                <a:solidFill>
                  <a:srgbClr val="000000"/>
                </a:solidFill>
              </a:rPr>
              <a:t>The indexing time decreases as we add more staging servers</a:t>
            </a:r>
          </a:p>
          <a:p>
            <a:pPr marL="914400" lvl="1" indent="-355600">
              <a:spcBef>
                <a:spcPts val="0"/>
              </a:spcBef>
              <a:buClr>
                <a:srgbClr val="5F5F5F"/>
              </a:buClr>
              <a:buSzPct val="100000"/>
              <a:buFont typeface="Arial"/>
              <a:buChar char="○"/>
            </a:pPr>
            <a:r>
              <a:rPr lang="en" sz="2000" dirty="0">
                <a:solidFill>
                  <a:srgbClr val="000000"/>
                </a:solidFill>
              </a:rPr>
              <a:t>The indexing time is almost linear to data size</a:t>
            </a:r>
          </a:p>
        </p:txBody>
      </p:sp>
      <p:pic>
        <p:nvPicPr>
          <p:cNvPr id="165" name="Shape 165"/>
          <p:cNvPicPr preferRelativeResize="0"/>
          <p:nvPr/>
        </p:nvPicPr>
        <p:blipFill>
          <a:blip r:embed="rId3" cstate="print">
            <a:alphaModFix/>
          </a:blip>
          <a:stretch>
            <a:fillRect/>
          </a:stretch>
        </p:blipFill>
        <p:spPr>
          <a:xfrm>
            <a:off x="428596" y="3571876"/>
            <a:ext cx="4786346" cy="3286124"/>
          </a:xfrm>
          <a:prstGeom prst="rect">
            <a:avLst/>
          </a:prstGeom>
          <a:noFill/>
          <a:ln>
            <a:noFill/>
          </a:ln>
        </p:spPr>
      </p:pic>
      <p:sp>
        <p:nvSpPr>
          <p:cNvPr id="168" name="Shape 168"/>
          <p:cNvSpPr txBox="1"/>
          <p:nvPr/>
        </p:nvSpPr>
        <p:spPr>
          <a:xfrm>
            <a:off x="5439416" y="4275460"/>
            <a:ext cx="3359144" cy="1210940"/>
          </a:xfrm>
          <a:prstGeom prst="rect">
            <a:avLst/>
          </a:prstGeom>
          <a:noFill/>
          <a:ln>
            <a:noFill/>
          </a:ln>
        </p:spPr>
        <p:txBody>
          <a:bodyPr lIns="91425" tIns="91425" rIns="91425" bIns="91425" anchor="t" anchorCtr="0">
            <a:noAutofit/>
          </a:bodyPr>
          <a:lstStyle/>
          <a:p>
            <a:pPr>
              <a:spcBef>
                <a:spcPts val="0"/>
              </a:spcBef>
              <a:buNone/>
            </a:pPr>
            <a:r>
              <a:rPr lang="en" sz="1800" i="1" dirty="0"/>
              <a:t>Fig. Index building time for three S3D data sets. X asix represents </a:t>
            </a:r>
            <a:r>
              <a:rPr lang="en" sz="1800" i="1" dirty="0" smtClean="0"/>
              <a:t>num</a:t>
            </a:r>
            <a:r>
              <a:rPr lang="en-US" sz="1800" i="1" dirty="0" smtClean="0"/>
              <a:t>b</a:t>
            </a:r>
            <a:r>
              <a:rPr lang="en" sz="1800" i="1" dirty="0" smtClean="0"/>
              <a:t>er </a:t>
            </a:r>
            <a:r>
              <a:rPr lang="en" sz="1800" i="1" dirty="0"/>
              <a:t>of S3D cores/number of servers cores</a:t>
            </a:r>
          </a:p>
        </p:txBody>
      </p:sp>
      <p:sp>
        <p:nvSpPr>
          <p:cNvPr id="9" name="椭圆 8"/>
          <p:cNvSpPr/>
          <p:nvPr/>
        </p:nvSpPr>
        <p:spPr>
          <a:xfrm>
            <a:off x="785786" y="3643314"/>
            <a:ext cx="357190" cy="35719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714876" y="6143644"/>
            <a:ext cx="357190" cy="35719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278156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457200" y="609600"/>
            <a:ext cx="8229600" cy="807900"/>
          </a:xfrm>
          <a:prstGeom prst="rect">
            <a:avLst/>
          </a:prstGeom>
        </p:spPr>
        <p:txBody>
          <a:bodyPr lIns="91425" tIns="91425" rIns="91425" bIns="91425" anchor="ctr" anchorCtr="0">
            <a:noAutofit/>
          </a:bodyPr>
          <a:lstStyle/>
          <a:p>
            <a:pPr>
              <a:spcBef>
                <a:spcPts val="0"/>
              </a:spcBef>
              <a:buNone/>
            </a:pPr>
            <a:r>
              <a:rPr lang="en" sz="2800" b="1" dirty="0"/>
              <a:t>Evaluation - </a:t>
            </a:r>
            <a:r>
              <a:rPr lang="en" sz="2800" b="1" dirty="0">
                <a:solidFill>
                  <a:schemeClr val="dk1"/>
                </a:solidFill>
              </a:rPr>
              <a:t>Scalability of runtime indexing and querying</a:t>
            </a:r>
          </a:p>
        </p:txBody>
      </p:sp>
      <p:sp>
        <p:nvSpPr>
          <p:cNvPr id="166" name="Shape 166"/>
          <p:cNvSpPr txBox="1">
            <a:spLocks noGrp="1"/>
          </p:cNvSpPr>
          <p:nvPr>
            <p:ph type="body" idx="4294967295"/>
          </p:nvPr>
        </p:nvSpPr>
        <p:spPr>
          <a:xfrm>
            <a:off x="500034" y="1388096"/>
            <a:ext cx="8643965" cy="4629163"/>
          </a:xfrm>
          <a:prstGeom prst="rect">
            <a:avLst/>
          </a:prstGeom>
        </p:spPr>
        <p:txBody>
          <a:bodyPr lIns="91425" tIns="91425" rIns="91425" bIns="91425" anchor="t" anchorCtr="0">
            <a:noAutofit/>
          </a:bodyPr>
          <a:lstStyle/>
          <a:p>
            <a:pPr marL="457200" lvl="0" indent="-381000" rtl="0">
              <a:spcBef>
                <a:spcPts val="0"/>
              </a:spcBef>
              <a:buClr>
                <a:srgbClr val="5F5F5F"/>
              </a:buClr>
              <a:buSzPct val="100000"/>
              <a:buFont typeface="Arial"/>
              <a:buChar char="●"/>
            </a:pPr>
            <a:r>
              <a:rPr lang="en" sz="2400" dirty="0" smtClean="0">
                <a:solidFill>
                  <a:srgbClr val="000000"/>
                </a:solidFill>
              </a:rPr>
              <a:t>Querying</a:t>
            </a:r>
          </a:p>
          <a:p>
            <a:pPr marL="914400" lvl="1" indent="-355600">
              <a:buClr>
                <a:srgbClr val="5F5F5F"/>
              </a:buClr>
              <a:buSzPct val="100000"/>
              <a:buFont typeface="Arial"/>
              <a:buChar char="○"/>
            </a:pPr>
            <a:r>
              <a:rPr lang="en" altLang="zh-CN" sz="2000" dirty="0" smtClean="0">
                <a:solidFill>
                  <a:srgbClr val="000000"/>
                </a:solidFill>
              </a:rPr>
              <a:t>Data set: 16GB</a:t>
            </a:r>
          </a:p>
          <a:p>
            <a:pPr marL="914400" lvl="1" indent="-355600">
              <a:buClr>
                <a:srgbClr val="5F5F5F"/>
              </a:buClr>
              <a:buSzPct val="100000"/>
              <a:buFont typeface="Arial"/>
              <a:buChar char="○"/>
            </a:pPr>
            <a:r>
              <a:rPr lang="en" altLang="zh-CN" sz="2000" dirty="0" smtClean="0">
                <a:solidFill>
                  <a:srgbClr val="000000"/>
                </a:solidFill>
              </a:rPr>
              <a:t>Query selectivities: 1%, 0.1%, 0.01%</a:t>
            </a:r>
            <a:endParaRPr lang="en" sz="2400" dirty="0" smtClean="0">
              <a:solidFill>
                <a:srgbClr val="000000"/>
              </a:solidFill>
            </a:endParaRPr>
          </a:p>
          <a:p>
            <a:pPr marL="457200" lvl="0" indent="-381000" rtl="0">
              <a:spcBef>
                <a:spcPts val="0"/>
              </a:spcBef>
              <a:buClr>
                <a:srgbClr val="5F5F5F"/>
              </a:buClr>
              <a:buSzPct val="100000"/>
              <a:buFont typeface="Arial"/>
              <a:buChar char="●"/>
            </a:pPr>
            <a:r>
              <a:rPr lang="en" sz="2400" dirty="0" smtClean="0">
                <a:solidFill>
                  <a:srgbClr val="000000"/>
                </a:solidFill>
              </a:rPr>
              <a:t>Results</a:t>
            </a:r>
            <a:endParaRPr lang="en" sz="2400" dirty="0">
              <a:solidFill>
                <a:srgbClr val="000000"/>
              </a:solidFill>
            </a:endParaRPr>
          </a:p>
          <a:p>
            <a:pPr marL="914400" lvl="1" indent="-355600" rtl="0">
              <a:spcBef>
                <a:spcPts val="0"/>
              </a:spcBef>
              <a:buClr>
                <a:srgbClr val="5F5F5F"/>
              </a:buClr>
              <a:buSzPct val="100000"/>
              <a:buFont typeface="Arial"/>
              <a:buChar char="○"/>
            </a:pPr>
            <a:r>
              <a:rPr lang="en-US" sz="2000" dirty="0">
                <a:solidFill>
                  <a:srgbClr val="000000"/>
                </a:solidFill>
              </a:rPr>
              <a:t>Q</a:t>
            </a:r>
            <a:r>
              <a:rPr lang="en" sz="2000" dirty="0" smtClean="0">
                <a:solidFill>
                  <a:srgbClr val="000000"/>
                </a:solidFill>
              </a:rPr>
              <a:t>uery </a:t>
            </a:r>
            <a:r>
              <a:rPr lang="en" sz="2000" dirty="0">
                <a:solidFill>
                  <a:srgbClr val="000000"/>
                </a:solidFill>
              </a:rPr>
              <a:t>time decrease as the number of staging servers increases</a:t>
            </a:r>
          </a:p>
          <a:p>
            <a:pPr marL="914400" lvl="1" indent="-355600" rtl="0">
              <a:spcBef>
                <a:spcPts val="0"/>
              </a:spcBef>
              <a:buClr>
                <a:srgbClr val="5F5F5F"/>
              </a:buClr>
              <a:buSzPct val="100000"/>
              <a:buFont typeface="Arial"/>
              <a:buChar char="○"/>
            </a:pPr>
            <a:r>
              <a:rPr lang="en" sz="2000" dirty="0">
                <a:solidFill>
                  <a:srgbClr val="000000"/>
                </a:solidFill>
              </a:rPr>
              <a:t>Larger values of selectivity result in longer query times</a:t>
            </a:r>
          </a:p>
        </p:txBody>
      </p:sp>
      <p:pic>
        <p:nvPicPr>
          <p:cNvPr id="167" name="Shape 167"/>
          <p:cNvPicPr preferRelativeResize="0"/>
          <p:nvPr/>
        </p:nvPicPr>
        <p:blipFill>
          <a:blip r:embed="rId3" cstate="print">
            <a:alphaModFix/>
          </a:blip>
          <a:stretch>
            <a:fillRect/>
          </a:stretch>
        </p:blipFill>
        <p:spPr>
          <a:xfrm>
            <a:off x="714348" y="3864235"/>
            <a:ext cx="4143404" cy="3000372"/>
          </a:xfrm>
          <a:prstGeom prst="rect">
            <a:avLst/>
          </a:prstGeom>
          <a:noFill/>
          <a:ln>
            <a:noFill/>
          </a:ln>
        </p:spPr>
      </p:pic>
      <p:sp>
        <p:nvSpPr>
          <p:cNvPr id="169" name="Shape 169"/>
          <p:cNvSpPr txBox="1"/>
          <p:nvPr/>
        </p:nvSpPr>
        <p:spPr>
          <a:xfrm>
            <a:off x="5225738" y="4408590"/>
            <a:ext cx="3694742" cy="1249955"/>
          </a:xfrm>
          <a:prstGeom prst="rect">
            <a:avLst/>
          </a:prstGeom>
          <a:noFill/>
          <a:ln>
            <a:noFill/>
          </a:ln>
        </p:spPr>
        <p:txBody>
          <a:bodyPr lIns="91425" tIns="91425" rIns="91425" bIns="91425" anchor="t" anchorCtr="0">
            <a:noAutofit/>
          </a:bodyPr>
          <a:lstStyle/>
          <a:p>
            <a:pPr lvl="0" rtl="0">
              <a:spcBef>
                <a:spcPts val="0"/>
              </a:spcBef>
              <a:buNone/>
            </a:pPr>
            <a:r>
              <a:rPr lang="en" sz="1800" i="1" dirty="0"/>
              <a:t>Fig</a:t>
            </a:r>
            <a:r>
              <a:rPr lang="en" sz="1800" i="1" dirty="0" smtClean="0"/>
              <a:t>.</a:t>
            </a:r>
            <a:r>
              <a:rPr lang="en-US" sz="1800" i="1" dirty="0" smtClean="0"/>
              <a:t> </a:t>
            </a:r>
            <a:r>
              <a:rPr lang="en" sz="1800" i="1" dirty="0" smtClean="0"/>
              <a:t>Evaluation </a:t>
            </a:r>
            <a:r>
              <a:rPr lang="en" sz="1800" i="1" dirty="0"/>
              <a:t>of query execution times (and its breakdown) for varying query selectivity and core counts for a 16GB S3D data set.</a:t>
            </a:r>
          </a:p>
        </p:txBody>
      </p:sp>
      <p:sp>
        <p:nvSpPr>
          <p:cNvPr id="11" name="椭圆 10"/>
          <p:cNvSpPr/>
          <p:nvPr/>
        </p:nvSpPr>
        <p:spPr>
          <a:xfrm>
            <a:off x="1643042" y="3929066"/>
            <a:ext cx="357190" cy="35719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500562" y="5572140"/>
            <a:ext cx="357190" cy="35719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2882426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6244" y="1325903"/>
            <a:ext cx="4846267" cy="1005829"/>
          </a:xfrm>
        </p:spPr>
        <p:txBody>
          <a:bodyPr/>
          <a:lstStyle/>
          <a:p>
            <a:r>
              <a:rPr lang="en-US" sz="2000" dirty="0" smtClean="0">
                <a:solidFill>
                  <a:schemeClr val="tx1"/>
                </a:solidFill>
              </a:rPr>
              <a:t>The energy cost of moving data is a significant concern</a:t>
            </a:r>
          </a:p>
          <a:p>
            <a:endParaRPr lang="en-US" dirty="0"/>
          </a:p>
        </p:txBody>
      </p:sp>
      <p:sp>
        <p:nvSpPr>
          <p:cNvPr id="7" name="TextBox 6"/>
          <p:cNvSpPr txBox="1"/>
          <p:nvPr/>
        </p:nvSpPr>
        <p:spPr>
          <a:xfrm>
            <a:off x="3749049" y="6537926"/>
            <a:ext cx="5222673" cy="230822"/>
          </a:xfrm>
          <a:prstGeom prst="rect">
            <a:avLst/>
          </a:prstGeom>
          <a:solidFill>
            <a:schemeClr val="bg1"/>
          </a:solidFill>
          <a:ln>
            <a:noFill/>
          </a:ln>
        </p:spPr>
        <p:txBody>
          <a:bodyPr wrap="square" lIns="91301" tIns="45653" rIns="91301" bIns="45653">
            <a:spAutoFit/>
          </a:bodyPr>
          <a:lstStyle/>
          <a:p>
            <a:pPr fontAlgn="auto">
              <a:spcBef>
                <a:spcPts val="0"/>
              </a:spcBef>
              <a:spcAft>
                <a:spcPts val="0"/>
              </a:spcAft>
              <a:defRPr/>
            </a:pPr>
            <a:r>
              <a:rPr lang="en-US" sz="900" kern="0" dirty="0">
                <a:solidFill>
                  <a:sysClr val="windowText" lastClr="000000"/>
                </a:solidFill>
                <a:latin typeface="Helvetica" pitchFamily="34" charset="0"/>
                <a:cs typeface="+mn-cs"/>
              </a:rPr>
              <a:t>From K. </a:t>
            </a:r>
            <a:r>
              <a:rPr lang="en-US" sz="900" kern="0" dirty="0" err="1">
                <a:solidFill>
                  <a:sysClr val="windowText" lastClr="000000"/>
                </a:solidFill>
                <a:latin typeface="Helvetica" pitchFamily="34" charset="0"/>
                <a:cs typeface="+mn-cs"/>
              </a:rPr>
              <a:t>Yelick</a:t>
            </a:r>
            <a:r>
              <a:rPr lang="en-US" sz="900" kern="0" dirty="0">
                <a:solidFill>
                  <a:sysClr val="windowText" lastClr="000000"/>
                </a:solidFill>
                <a:latin typeface="Helvetica" pitchFamily="34" charset="0"/>
                <a:cs typeface="+mn-cs"/>
              </a:rPr>
              <a:t>, “Software and Algorithms for </a:t>
            </a:r>
            <a:r>
              <a:rPr lang="en-US" sz="900" kern="0" dirty="0" err="1">
                <a:solidFill>
                  <a:sysClr val="windowText" lastClr="000000"/>
                </a:solidFill>
                <a:latin typeface="Helvetica" pitchFamily="34" charset="0"/>
                <a:cs typeface="+mn-cs"/>
              </a:rPr>
              <a:t>Exascale</a:t>
            </a:r>
            <a:r>
              <a:rPr lang="en-US" sz="900" kern="0" dirty="0">
                <a:solidFill>
                  <a:sysClr val="windowText" lastClr="000000"/>
                </a:solidFill>
                <a:latin typeface="Helvetica" pitchFamily="34" charset="0"/>
                <a:cs typeface="+mn-cs"/>
              </a:rPr>
              <a:t>: Ten Ways to Waste an </a:t>
            </a:r>
            <a:r>
              <a:rPr lang="en-US" sz="900" kern="0" dirty="0" err="1">
                <a:solidFill>
                  <a:sysClr val="windowText" lastClr="000000"/>
                </a:solidFill>
                <a:latin typeface="Helvetica" pitchFamily="34" charset="0"/>
                <a:cs typeface="+mn-cs"/>
              </a:rPr>
              <a:t>Exascale</a:t>
            </a:r>
            <a:r>
              <a:rPr lang="en-US" sz="900" kern="0" dirty="0">
                <a:solidFill>
                  <a:sysClr val="windowText" lastClr="000000"/>
                </a:solidFill>
                <a:latin typeface="Helvetica" pitchFamily="34" charset="0"/>
                <a:cs typeface="+mn-cs"/>
              </a:rPr>
              <a:t> Computer”</a:t>
            </a:r>
          </a:p>
        </p:txBody>
      </p:sp>
      <p:sp>
        <p:nvSpPr>
          <p:cNvPr id="8" name="Title 1"/>
          <p:cNvSpPr txBox="1">
            <a:spLocks/>
          </p:cNvSpPr>
          <p:nvPr/>
        </p:nvSpPr>
        <p:spPr bwMode="auto">
          <a:xfrm>
            <a:off x="457200" y="426426"/>
            <a:ext cx="8229600" cy="808038"/>
          </a:xfrm>
          <a:prstGeom prst="rect">
            <a:avLst/>
          </a:prstGeom>
          <a:noFill/>
          <a:ln w="9525">
            <a:noFill/>
            <a:miter lim="800000"/>
            <a:headEnd/>
            <a:tailEnd/>
          </a:ln>
        </p:spPr>
        <p:txBody>
          <a:bodyPr vert="horz" wrap="square" lIns="91271" tIns="45638" rIns="91271" bIns="45638" numCol="1" anchor="ctr" anchorCtr="0" compatLnSpc="1">
            <a:prstTxWarp prst="textNoShape">
              <a:avLst/>
            </a:prstTxWarp>
          </a:bodyPr>
          <a:lstStyle>
            <a:lvl1pPr algn="l" rtl="0" eaLnBrk="0" fontAlgn="base" hangingPunct="0">
              <a:spcBef>
                <a:spcPct val="0"/>
              </a:spcBef>
              <a:spcAft>
                <a:spcPct val="0"/>
              </a:spcAft>
              <a:defRPr sz="3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2pPr>
            <a:lvl3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3pPr>
            <a:lvl4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4pPr>
            <a:lvl5pPr algn="l" rtl="0" eaLnBrk="0" fontAlgn="base" hangingPunct="0">
              <a:spcBef>
                <a:spcPct val="0"/>
              </a:spcBef>
              <a:spcAft>
                <a:spcPct val="0"/>
              </a:spcAft>
              <a:defRPr sz="3000">
                <a:solidFill>
                  <a:schemeClr val="tx2"/>
                </a:solidFill>
                <a:latin typeface="Formata BQ Regular" pitchFamily="50" charset="0"/>
                <a:ea typeface="ＭＳ Ｐゴシック" charset="-128"/>
                <a:cs typeface="ＭＳ Ｐゴシック" charset="-128"/>
              </a:defRPr>
            </a:lvl5pPr>
            <a:lvl6pPr marL="456583" algn="l" rtl="0" fontAlgn="base">
              <a:spcBef>
                <a:spcPct val="0"/>
              </a:spcBef>
              <a:spcAft>
                <a:spcPct val="0"/>
              </a:spcAft>
              <a:defRPr sz="3000">
                <a:solidFill>
                  <a:schemeClr val="tx2"/>
                </a:solidFill>
                <a:latin typeface="Formata BQ Regular" pitchFamily="50" charset="0"/>
              </a:defRPr>
            </a:lvl6pPr>
            <a:lvl7pPr marL="913169" algn="l" rtl="0" fontAlgn="base">
              <a:spcBef>
                <a:spcPct val="0"/>
              </a:spcBef>
              <a:spcAft>
                <a:spcPct val="0"/>
              </a:spcAft>
              <a:defRPr sz="3000">
                <a:solidFill>
                  <a:schemeClr val="tx2"/>
                </a:solidFill>
                <a:latin typeface="Formata BQ Regular" pitchFamily="50" charset="0"/>
              </a:defRPr>
            </a:lvl7pPr>
            <a:lvl8pPr marL="1369754" algn="l" rtl="0" fontAlgn="base">
              <a:spcBef>
                <a:spcPct val="0"/>
              </a:spcBef>
              <a:spcAft>
                <a:spcPct val="0"/>
              </a:spcAft>
              <a:defRPr sz="3000">
                <a:solidFill>
                  <a:schemeClr val="tx2"/>
                </a:solidFill>
                <a:latin typeface="Formata BQ Regular" pitchFamily="50" charset="0"/>
              </a:defRPr>
            </a:lvl8pPr>
            <a:lvl9pPr marL="1826337" algn="l" rtl="0" fontAlgn="base">
              <a:spcBef>
                <a:spcPct val="0"/>
              </a:spcBef>
              <a:spcAft>
                <a:spcPct val="0"/>
              </a:spcAft>
              <a:defRPr sz="3000">
                <a:solidFill>
                  <a:schemeClr val="tx2"/>
                </a:solidFill>
                <a:latin typeface="Formata BQ Regular" pitchFamily="50" charset="0"/>
              </a:defRPr>
            </a:lvl9pPr>
          </a:lstStyle>
          <a:p>
            <a:r>
              <a:rPr lang="en-US" sz="2800" b="1" dirty="0" smtClean="0">
                <a:latin typeface="Trebuchet MS"/>
                <a:cs typeface="Trebuchet MS"/>
              </a:rPr>
              <a:t>The Cost of Data Movement</a:t>
            </a:r>
            <a:endParaRPr lang="en-US" sz="2800" b="1" dirty="0">
              <a:latin typeface="Trebuchet MS"/>
              <a:cs typeface="Trebuchet MS"/>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2000838815"/>
              </p:ext>
            </p:extLst>
          </p:nvPr>
        </p:nvGraphicFramePr>
        <p:xfrm>
          <a:off x="3931927" y="5760868"/>
          <a:ext cx="5120584" cy="661977"/>
        </p:xfrm>
        <a:graphic>
          <a:graphicData uri="http://schemas.openxmlformats.org/presentationml/2006/ole">
            <mc:AlternateContent xmlns:mc="http://schemas.openxmlformats.org/markup-compatibility/2006">
              <mc:Choice xmlns:v="urn:schemas-microsoft-com:vml" Requires="v">
                <p:oleObj spid="_x0000_s1175" name="Equation" r:id="rId4" imgW="3327840" imgH="420480" progId="Equation.3">
                  <p:embed/>
                </p:oleObj>
              </mc:Choice>
              <mc:Fallback>
                <p:oleObj name="Equation" r:id="rId4" imgW="3327840" imgH="420480" progId="Equation.3">
                  <p:embed/>
                  <p:pic>
                    <p:nvPicPr>
                      <p:cNvPr id="0" name="Picture 1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1927" y="5760868"/>
                        <a:ext cx="5120584" cy="6619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1489" y="2880366"/>
            <a:ext cx="3484286" cy="2926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ight Brace 11"/>
          <p:cNvSpPr/>
          <p:nvPr/>
        </p:nvSpPr>
        <p:spPr bwMode="auto">
          <a:xfrm>
            <a:off x="3147725" y="3646469"/>
            <a:ext cx="500035" cy="1919383"/>
          </a:xfrm>
          <a:prstGeom prst="rightBrace">
            <a:avLst>
              <a:gd name="adj1" fmla="val 4657"/>
              <a:gd name="adj2" fmla="val 48556"/>
            </a:avLst>
          </a:prstGeom>
          <a:solidFill>
            <a:schemeClr val="accent1">
              <a:lumMod val="50000"/>
              <a:alpha val="13000"/>
            </a:schemeClr>
          </a:solidFill>
          <a:ln w="12700" cap="flat" cmpd="sng" algn="ctr">
            <a:solidFill>
              <a:schemeClr val="accent1">
                <a:lumMod val="50000"/>
              </a:schemeClr>
            </a:solidFill>
            <a:prstDash val="solid"/>
            <a:round/>
            <a:headEnd type="none" w="med" len="med"/>
            <a:tailEnd type="none" w="med" len="med"/>
          </a:ln>
          <a:effectLst/>
        </p:spPr>
        <p:txBody>
          <a:bodyPr vert="horz" wrap="square" lIns="91301" tIns="45653" rIns="91301" bIns="45653" numCol="1" rtlCol="0" anchor="t" anchorCtr="0" compatLnSpc="1">
            <a:prstTxWarp prst="textNoShape">
              <a:avLst/>
            </a:prstTxWarp>
          </a:bodyPr>
          <a:lstStyle/>
          <a:p>
            <a:pPr defTabSz="913074" eaLnBrk="0" hangingPunct="0"/>
            <a:endParaRPr lang="en-US" sz="3200">
              <a:solidFill>
                <a:schemeClr val="bg1"/>
              </a:solidFill>
              <a:latin typeface="Calibri"/>
              <a:cs typeface="Calibri"/>
            </a:endParaRPr>
          </a:p>
        </p:txBody>
      </p:sp>
      <p:sp>
        <p:nvSpPr>
          <p:cNvPr id="13" name="TextBox 12"/>
          <p:cNvSpPr txBox="1"/>
          <p:nvPr/>
        </p:nvSpPr>
        <p:spPr>
          <a:xfrm>
            <a:off x="2528987" y="2282052"/>
            <a:ext cx="2142958" cy="830861"/>
          </a:xfrm>
          <a:prstGeom prst="rect">
            <a:avLst/>
          </a:prstGeom>
          <a:noFill/>
        </p:spPr>
        <p:txBody>
          <a:bodyPr wrap="square" lIns="91301" tIns="45653" rIns="91301" bIns="45653" rtlCol="0">
            <a:spAutoFit/>
          </a:bodyPr>
          <a:lstStyle/>
          <a:p>
            <a:r>
              <a:rPr lang="en-US" dirty="0" smtClean="0"/>
              <a:t>performance gap</a:t>
            </a:r>
            <a:endParaRPr lang="en-US" dirty="0"/>
          </a:p>
        </p:txBody>
      </p:sp>
      <p:cxnSp>
        <p:nvCxnSpPr>
          <p:cNvPr id="14" name="Straight Arrow Connector 13"/>
          <p:cNvCxnSpPr>
            <a:endCxn id="12" idx="1"/>
          </p:cNvCxnSpPr>
          <p:nvPr/>
        </p:nvCxnSpPr>
        <p:spPr bwMode="auto">
          <a:xfrm>
            <a:off x="3402054" y="2728304"/>
            <a:ext cx="245706" cy="18501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Content Placeholder 1"/>
          <p:cNvSpPr txBox="1">
            <a:spLocks/>
          </p:cNvSpPr>
          <p:nvPr/>
        </p:nvSpPr>
        <p:spPr bwMode="auto">
          <a:xfrm>
            <a:off x="91490" y="1325903"/>
            <a:ext cx="4000381" cy="1005829"/>
          </a:xfrm>
          <a:prstGeom prst="rect">
            <a:avLst/>
          </a:prstGeom>
          <a:noFill/>
          <a:ln w="9525">
            <a:noFill/>
            <a:miter lim="800000"/>
            <a:headEnd/>
            <a:tailEnd/>
          </a:ln>
        </p:spPr>
        <p:txBody>
          <a:bodyPr vert="horz" wrap="square" lIns="91271" tIns="45638" rIns="91271" bIns="45638" numCol="1" anchor="t" anchorCtr="0" compatLnSpc="1">
            <a:prstTxWarp prst="textNoShape">
              <a:avLst/>
            </a:prstTxWarp>
          </a:bodyPr>
          <a:lstStyle>
            <a:lvl1pPr marL="342295" indent="-342295" algn="l" rtl="0" eaLnBrk="0" fontAlgn="base" hangingPunct="0">
              <a:spcBef>
                <a:spcPct val="20000"/>
              </a:spcBef>
              <a:spcAft>
                <a:spcPct val="0"/>
              </a:spcAft>
              <a:buChar char="•"/>
              <a:defRPr sz="2200">
                <a:solidFill>
                  <a:srgbClr val="5F5F5F"/>
                </a:solidFill>
                <a:latin typeface="+mn-lt"/>
                <a:ea typeface="ＭＳ Ｐゴシック" charset="-128"/>
                <a:cs typeface="ＭＳ Ｐゴシック" charset="-128"/>
              </a:defRPr>
            </a:lvl1pPr>
            <a:lvl2pPr marL="741642" indent="-285248" algn="l" rtl="0" eaLnBrk="0" fontAlgn="base" hangingPunct="0">
              <a:spcBef>
                <a:spcPct val="20000"/>
              </a:spcBef>
              <a:spcAft>
                <a:spcPct val="0"/>
              </a:spcAft>
              <a:buChar char="–"/>
              <a:defRPr>
                <a:solidFill>
                  <a:srgbClr val="5F5F5F"/>
                </a:solidFill>
                <a:latin typeface="+mn-lt"/>
                <a:ea typeface="ＭＳ Ｐゴシック" charset="-128"/>
                <a:cs typeface="ＭＳ Ｐゴシック"/>
              </a:defRPr>
            </a:lvl2pPr>
            <a:lvl3pPr marL="1140990" indent="-228197" algn="l" rtl="0" eaLnBrk="0" fontAlgn="base" hangingPunct="0">
              <a:spcBef>
                <a:spcPct val="20000"/>
              </a:spcBef>
              <a:spcAft>
                <a:spcPct val="0"/>
              </a:spcAft>
              <a:buChar char="•"/>
              <a:defRPr sz="1600">
                <a:solidFill>
                  <a:srgbClr val="5F5F5F"/>
                </a:solidFill>
                <a:latin typeface="+mn-lt"/>
                <a:ea typeface="ＭＳ Ｐゴシック" charset="-128"/>
                <a:cs typeface="ＭＳ Ｐゴシック"/>
              </a:defRPr>
            </a:lvl3pPr>
            <a:lvl4pPr marL="1597380" indent="-228197"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4pPr>
            <a:lvl5pPr marL="2053778" indent="-228197" algn="l" rtl="0" eaLnBrk="0" fontAlgn="base" hangingPunct="0">
              <a:spcBef>
                <a:spcPct val="20000"/>
              </a:spcBef>
              <a:spcAft>
                <a:spcPct val="0"/>
              </a:spcAft>
              <a:buChar char="»"/>
              <a:defRPr sz="1400">
                <a:solidFill>
                  <a:srgbClr val="5F5F5F"/>
                </a:solidFill>
                <a:latin typeface="+mn-lt"/>
                <a:ea typeface="ＭＳ Ｐゴシック" charset="-128"/>
                <a:cs typeface="ＭＳ Ｐゴシック"/>
              </a:defRPr>
            </a:lvl5pPr>
            <a:lvl6pPr marL="2510172" indent="-228197" algn="l" rtl="0" fontAlgn="base">
              <a:spcBef>
                <a:spcPct val="20000"/>
              </a:spcBef>
              <a:spcAft>
                <a:spcPct val="0"/>
              </a:spcAft>
              <a:buChar char="»"/>
              <a:defRPr sz="1400">
                <a:solidFill>
                  <a:srgbClr val="5F5F5F"/>
                </a:solidFill>
                <a:latin typeface="+mn-lt"/>
                <a:ea typeface="ＭＳ Ｐゴシック" charset="-128"/>
              </a:defRPr>
            </a:lvl6pPr>
            <a:lvl7pPr marL="2966568" indent="-228197" algn="l" rtl="0" fontAlgn="base">
              <a:spcBef>
                <a:spcPct val="20000"/>
              </a:spcBef>
              <a:spcAft>
                <a:spcPct val="0"/>
              </a:spcAft>
              <a:buChar char="»"/>
              <a:defRPr sz="1400">
                <a:solidFill>
                  <a:srgbClr val="5F5F5F"/>
                </a:solidFill>
                <a:latin typeface="+mn-lt"/>
                <a:ea typeface="ＭＳ Ｐゴシック" charset="-128"/>
              </a:defRPr>
            </a:lvl7pPr>
            <a:lvl8pPr marL="3422963" indent="-228197" algn="l" rtl="0" fontAlgn="base">
              <a:spcBef>
                <a:spcPct val="20000"/>
              </a:spcBef>
              <a:spcAft>
                <a:spcPct val="0"/>
              </a:spcAft>
              <a:buChar char="»"/>
              <a:defRPr sz="1400">
                <a:solidFill>
                  <a:srgbClr val="5F5F5F"/>
                </a:solidFill>
                <a:latin typeface="+mn-lt"/>
                <a:ea typeface="ＭＳ Ｐゴシック" charset="-128"/>
              </a:defRPr>
            </a:lvl8pPr>
            <a:lvl9pPr marL="3879357" indent="-228197" algn="l" rtl="0" fontAlgn="base">
              <a:spcBef>
                <a:spcPct val="20000"/>
              </a:spcBef>
              <a:spcAft>
                <a:spcPct val="0"/>
              </a:spcAft>
              <a:buChar char="»"/>
              <a:defRPr sz="1400">
                <a:solidFill>
                  <a:srgbClr val="5F5F5F"/>
                </a:solidFill>
                <a:latin typeface="+mn-lt"/>
                <a:ea typeface="ＭＳ Ｐゴシック" charset="-128"/>
              </a:defRPr>
            </a:lvl9pPr>
          </a:lstStyle>
          <a:p>
            <a:r>
              <a:rPr lang="en-US" sz="2000" dirty="0" smtClean="0">
                <a:solidFill>
                  <a:schemeClr val="tx1"/>
                </a:solidFill>
                <a:latin typeface="Trebuchet MS"/>
                <a:cs typeface="Trebuchet MS"/>
              </a:rPr>
              <a:t>Moving data between </a:t>
            </a:r>
            <a:r>
              <a:rPr lang="en-US" sz="2000" dirty="0">
                <a:solidFill>
                  <a:schemeClr val="tx1"/>
                </a:solidFill>
                <a:latin typeface="Trebuchet MS"/>
                <a:cs typeface="Trebuchet MS"/>
              </a:rPr>
              <a:t>node memory </a:t>
            </a:r>
            <a:r>
              <a:rPr lang="en-US" sz="2000" dirty="0" smtClean="0">
                <a:solidFill>
                  <a:schemeClr val="tx1"/>
                </a:solidFill>
                <a:latin typeface="Trebuchet MS"/>
                <a:cs typeface="Trebuchet MS"/>
              </a:rPr>
              <a:t>and persistent </a:t>
            </a:r>
            <a:r>
              <a:rPr lang="en-US" sz="2000" dirty="0">
                <a:solidFill>
                  <a:schemeClr val="tx1"/>
                </a:solidFill>
                <a:latin typeface="Trebuchet MS"/>
                <a:cs typeface="Trebuchet MS"/>
              </a:rPr>
              <a:t>storage is slow!</a:t>
            </a:r>
            <a:endParaRPr lang="en-US" dirty="0">
              <a:latin typeface="Trebuchet MS"/>
              <a:cs typeface="Trebuchet MS"/>
            </a:endParaRPr>
          </a:p>
        </p:txBody>
      </p:sp>
      <p:pic>
        <p:nvPicPr>
          <p:cNvPr id="3" name="Picture 2" descr="datamovement-costs.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271232" y="2615164"/>
            <a:ext cx="4872718" cy="2916933"/>
          </a:xfrm>
          <a:prstGeom prst="rect">
            <a:avLst/>
          </a:prstGeom>
        </p:spPr>
      </p:pic>
    </p:spTree>
    <p:extLst>
      <p:ext uri="{BB962C8B-B14F-4D97-AF65-F5344CB8AC3E}">
        <p14:creationId xmlns:p14="http://schemas.microsoft.com/office/powerpoint/2010/main" val="435445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457200" y="609600"/>
            <a:ext cx="8229600" cy="807900"/>
          </a:xfrm>
          <a:prstGeom prst="rect">
            <a:avLst/>
          </a:prstGeom>
        </p:spPr>
        <p:txBody>
          <a:bodyPr lIns="91425" tIns="91425" rIns="91425" bIns="91425" anchor="ctr" anchorCtr="0">
            <a:noAutofit/>
          </a:bodyPr>
          <a:lstStyle/>
          <a:p>
            <a:pPr>
              <a:spcBef>
                <a:spcPts val="0"/>
              </a:spcBef>
              <a:buNone/>
            </a:pPr>
            <a:r>
              <a:rPr lang="en" sz="2800" b="1" dirty="0">
                <a:solidFill>
                  <a:schemeClr val="dk1"/>
                </a:solidFill>
              </a:rPr>
              <a:t>Evaluation - Scalability of runtime indexing and querying</a:t>
            </a:r>
          </a:p>
        </p:txBody>
      </p:sp>
      <p:sp>
        <p:nvSpPr>
          <p:cNvPr id="175" name="Shape 175"/>
          <p:cNvSpPr txBox="1">
            <a:spLocks noGrp="1"/>
          </p:cNvSpPr>
          <p:nvPr>
            <p:ph type="body" idx="1"/>
          </p:nvPr>
        </p:nvSpPr>
        <p:spPr>
          <a:xfrm>
            <a:off x="457200" y="1524000"/>
            <a:ext cx="8229600" cy="4533899"/>
          </a:xfrm>
          <a:prstGeom prst="rect">
            <a:avLst/>
          </a:prstGeom>
        </p:spPr>
        <p:txBody>
          <a:bodyPr lIns="91425" tIns="91425" rIns="91425" bIns="91425" anchor="t" anchorCtr="0">
            <a:noAutofit/>
          </a:bodyPr>
          <a:lstStyle/>
          <a:p>
            <a:pPr marL="457200" lvl="0" indent="-381000" rtl="0">
              <a:spcBef>
                <a:spcPts val="0"/>
              </a:spcBef>
              <a:buClr>
                <a:srgbClr val="5F5F5F"/>
              </a:buClr>
              <a:buSzPct val="100000"/>
              <a:buFont typeface="Arial"/>
              <a:buChar char="●"/>
            </a:pPr>
            <a:r>
              <a:rPr lang="en" sz="2400" dirty="0">
                <a:solidFill>
                  <a:srgbClr val="000000"/>
                </a:solidFill>
              </a:rPr>
              <a:t>Weak scaling</a:t>
            </a:r>
          </a:p>
          <a:p>
            <a:pPr marL="914400" lvl="1" indent="-355600" rtl="0">
              <a:spcBef>
                <a:spcPts val="0"/>
              </a:spcBef>
              <a:buClr>
                <a:srgbClr val="5F5F5F"/>
              </a:buClr>
              <a:buSzPct val="100000"/>
              <a:buFont typeface="Arial"/>
              <a:buChar char="○"/>
            </a:pPr>
            <a:r>
              <a:rPr lang="en" sz="2000" dirty="0">
                <a:solidFill>
                  <a:srgbClr val="000000"/>
                </a:solidFill>
              </a:rPr>
              <a:t>The query time for high selectivity is larger than for low selectivity</a:t>
            </a:r>
          </a:p>
          <a:p>
            <a:pPr marL="914400" lvl="1" indent="-355600">
              <a:spcBef>
                <a:spcPts val="0"/>
              </a:spcBef>
              <a:buClr>
                <a:srgbClr val="5F5F5F"/>
              </a:buClr>
              <a:buSzPct val="100000"/>
              <a:buFont typeface="Arial"/>
              <a:buChar char="○"/>
            </a:pPr>
            <a:r>
              <a:rPr lang="en" sz="2000" dirty="0">
                <a:solidFill>
                  <a:srgbClr val="000000"/>
                </a:solidFill>
              </a:rPr>
              <a:t>Query time only increases by less than a factor of 3, while the size of the entire data set is increased by a factor of 32</a:t>
            </a:r>
          </a:p>
        </p:txBody>
      </p:sp>
      <p:pic>
        <p:nvPicPr>
          <p:cNvPr id="176" name="Shape 176"/>
          <p:cNvPicPr preferRelativeResize="0"/>
          <p:nvPr/>
        </p:nvPicPr>
        <p:blipFill>
          <a:blip r:embed="rId3" cstate="print">
            <a:alphaModFix/>
          </a:blip>
          <a:stretch>
            <a:fillRect/>
          </a:stretch>
        </p:blipFill>
        <p:spPr>
          <a:xfrm>
            <a:off x="457200" y="3368612"/>
            <a:ext cx="4286250" cy="3000375"/>
          </a:xfrm>
          <a:prstGeom prst="rect">
            <a:avLst/>
          </a:prstGeom>
          <a:noFill/>
          <a:ln>
            <a:noFill/>
          </a:ln>
        </p:spPr>
      </p:pic>
      <p:sp>
        <p:nvSpPr>
          <p:cNvPr id="177" name="Shape 177"/>
          <p:cNvSpPr txBox="1"/>
          <p:nvPr/>
        </p:nvSpPr>
        <p:spPr>
          <a:xfrm>
            <a:off x="4950766" y="3687967"/>
            <a:ext cx="4081474" cy="1974899"/>
          </a:xfrm>
          <a:prstGeom prst="rect">
            <a:avLst/>
          </a:prstGeom>
          <a:noFill/>
          <a:ln>
            <a:noFill/>
          </a:ln>
        </p:spPr>
        <p:txBody>
          <a:bodyPr lIns="91425" tIns="91425" rIns="91425" bIns="91425" anchor="t" anchorCtr="0">
            <a:noAutofit/>
          </a:bodyPr>
          <a:lstStyle/>
          <a:p>
            <a:pPr>
              <a:spcBef>
                <a:spcPts val="0"/>
              </a:spcBef>
              <a:buNone/>
            </a:pPr>
            <a:r>
              <a:rPr lang="en" sz="1800" i="1" dirty="0"/>
              <a:t>Fig. End-to-End query execution times for S3D data sets with varying query selectivity, varying core counts (simulation and staging) and varying data sizes. X axis represents number of S3D cores/number of server cores.</a:t>
            </a:r>
          </a:p>
        </p:txBody>
      </p:sp>
      <p:sp>
        <p:nvSpPr>
          <p:cNvPr id="6" name="椭圆 5"/>
          <p:cNvSpPr/>
          <p:nvPr/>
        </p:nvSpPr>
        <p:spPr>
          <a:xfrm>
            <a:off x="857224" y="5500702"/>
            <a:ext cx="4000528" cy="571504"/>
          </a:xfrm>
          <a:prstGeom prst="ellipse">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6599391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457200" y="609600"/>
            <a:ext cx="8229600" cy="807900"/>
          </a:xfrm>
          <a:prstGeom prst="rect">
            <a:avLst/>
          </a:prstGeom>
        </p:spPr>
        <p:txBody>
          <a:bodyPr lIns="91425" tIns="91425" rIns="91425" bIns="91425" anchor="ctr" anchorCtr="0">
            <a:noAutofit/>
          </a:bodyPr>
          <a:lstStyle/>
          <a:p>
            <a:pPr lvl="0">
              <a:spcBef>
                <a:spcPts val="0"/>
              </a:spcBef>
              <a:buNone/>
            </a:pPr>
            <a:r>
              <a:rPr lang="en" sz="2800" b="1" dirty="0">
                <a:solidFill>
                  <a:schemeClr val="dk1"/>
                </a:solidFill>
              </a:rPr>
              <a:t>Evaluation - Query performance comparison</a:t>
            </a:r>
          </a:p>
        </p:txBody>
      </p:sp>
      <p:sp>
        <p:nvSpPr>
          <p:cNvPr id="183" name="Shape 183"/>
          <p:cNvSpPr txBox="1">
            <a:spLocks noGrp="1"/>
          </p:cNvSpPr>
          <p:nvPr>
            <p:ph type="body" idx="1"/>
          </p:nvPr>
        </p:nvSpPr>
        <p:spPr>
          <a:xfrm>
            <a:off x="457200" y="1417500"/>
            <a:ext cx="8686800" cy="4648199"/>
          </a:xfrm>
          <a:prstGeom prst="rect">
            <a:avLst/>
          </a:prstGeom>
        </p:spPr>
        <p:txBody>
          <a:bodyPr lIns="91425" tIns="91425" rIns="91425" bIns="91425" anchor="t" anchorCtr="0">
            <a:noAutofit/>
          </a:bodyPr>
          <a:lstStyle/>
          <a:p>
            <a:pPr marL="457200" lvl="0" indent="-381000" rtl="0">
              <a:spcBef>
                <a:spcPts val="0"/>
              </a:spcBef>
              <a:buClr>
                <a:srgbClr val="5F5F5F"/>
              </a:buClr>
              <a:buSzPct val="100000"/>
              <a:buFont typeface="Arial"/>
              <a:buChar char="●"/>
            </a:pPr>
            <a:r>
              <a:rPr lang="en" sz="2400" dirty="0">
                <a:solidFill>
                  <a:srgbClr val="000000"/>
                </a:solidFill>
              </a:rPr>
              <a:t>Comparison approaches</a:t>
            </a:r>
          </a:p>
          <a:p>
            <a:pPr marL="914400" lvl="1" indent="-355600" rtl="0">
              <a:spcBef>
                <a:spcPts val="0"/>
              </a:spcBef>
              <a:buClr>
                <a:srgbClr val="5F5F5F"/>
              </a:buClr>
              <a:buSzPct val="100000"/>
              <a:buFont typeface="Arial"/>
              <a:buChar char="○"/>
            </a:pPr>
            <a:r>
              <a:rPr lang="en" sz="2000" dirty="0">
                <a:solidFill>
                  <a:srgbClr val="000000"/>
                </a:solidFill>
              </a:rPr>
              <a:t>In-mem Index: our runtime in-memory indexing and querying </a:t>
            </a:r>
          </a:p>
          <a:p>
            <a:pPr marL="914400" lvl="1" indent="-355600" rtl="0">
              <a:spcBef>
                <a:spcPts val="0"/>
              </a:spcBef>
              <a:buClr>
                <a:srgbClr val="5F5F5F"/>
              </a:buClr>
              <a:buSzPct val="100000"/>
              <a:buFont typeface="Arial"/>
              <a:buChar char="○"/>
            </a:pPr>
            <a:r>
              <a:rPr lang="en" sz="2000" dirty="0">
                <a:solidFill>
                  <a:srgbClr val="000000"/>
                </a:solidFill>
              </a:rPr>
              <a:t>In-mem Scan: in memory sequential scan without index</a:t>
            </a:r>
          </a:p>
          <a:p>
            <a:pPr marL="914400" lvl="1" indent="-355600" rtl="0">
              <a:spcBef>
                <a:spcPts val="0"/>
              </a:spcBef>
              <a:buClr>
                <a:srgbClr val="5F5F5F"/>
              </a:buClr>
              <a:buSzPct val="100000"/>
              <a:buFont typeface="Arial"/>
              <a:buChar char="○"/>
            </a:pPr>
            <a:r>
              <a:rPr lang="en" sz="2000" dirty="0" smtClean="0">
                <a:solidFill>
                  <a:srgbClr val="000000"/>
                </a:solidFill>
              </a:rPr>
              <a:t>FastQuery: utilize FastBit</a:t>
            </a:r>
            <a:endParaRPr lang="en" sz="2000" dirty="0">
              <a:solidFill>
                <a:srgbClr val="000000"/>
              </a:solidFill>
            </a:endParaRPr>
          </a:p>
          <a:p>
            <a:pPr marL="457200" lvl="0" indent="-381000" rtl="0">
              <a:spcBef>
                <a:spcPts val="0"/>
              </a:spcBef>
              <a:buClr>
                <a:srgbClr val="5F5F5F"/>
              </a:buClr>
              <a:buSzPct val="100000"/>
              <a:buFont typeface="Arial"/>
              <a:buChar char="●"/>
            </a:pPr>
            <a:r>
              <a:rPr lang="en" sz="2400" dirty="0">
                <a:solidFill>
                  <a:srgbClr val="000000"/>
                </a:solidFill>
              </a:rPr>
              <a:t>Results</a:t>
            </a:r>
          </a:p>
          <a:p>
            <a:pPr marL="914400" lvl="1" indent="-355600">
              <a:spcBef>
                <a:spcPts val="0"/>
              </a:spcBef>
              <a:buSzPct val="100000"/>
              <a:buFont typeface="Arial"/>
              <a:buChar char="○"/>
            </a:pPr>
            <a:r>
              <a:rPr lang="en" altLang="zh-CN" sz="2000" dirty="0" smtClean="0">
                <a:solidFill>
                  <a:srgbClr val="000000"/>
                </a:solidFill>
              </a:rPr>
              <a:t>FastQuery performs better than In-mem Scan for larger data size </a:t>
            </a:r>
          </a:p>
          <a:p>
            <a:pPr marL="914400" lvl="1" indent="-355600">
              <a:spcBef>
                <a:spcPts val="0"/>
              </a:spcBef>
              <a:buSzPct val="100000"/>
              <a:buFont typeface="Arial"/>
              <a:buChar char="○"/>
            </a:pPr>
            <a:r>
              <a:rPr lang="en" altLang="zh-CN" sz="2000" dirty="0" smtClean="0">
                <a:solidFill>
                  <a:srgbClr val="000000"/>
                </a:solidFill>
              </a:rPr>
              <a:t>In-mem Scan outperforms FastQuery due to eliminating I/O</a:t>
            </a:r>
            <a:endParaRPr lang="en" sz="2000" dirty="0" smtClean="0">
              <a:solidFill>
                <a:srgbClr val="000000"/>
              </a:solidFill>
            </a:endParaRPr>
          </a:p>
          <a:p>
            <a:pPr marL="914400" lvl="1" indent="-381000" rtl="0">
              <a:spcBef>
                <a:spcPts val="0"/>
              </a:spcBef>
              <a:buClr>
                <a:srgbClr val="5F5F5F"/>
              </a:buClr>
              <a:buSzPct val="120000"/>
              <a:buFont typeface="Arial"/>
              <a:buChar char="○"/>
            </a:pPr>
            <a:r>
              <a:rPr lang="en" sz="2000" dirty="0" smtClean="0">
                <a:solidFill>
                  <a:srgbClr val="000000"/>
                </a:solidFill>
              </a:rPr>
              <a:t>In-mem Index achieve 10 times speedup than In-mem Scan</a:t>
            </a:r>
            <a:endParaRPr lang="en" sz="2000" dirty="0">
              <a:solidFill>
                <a:srgbClr val="000000"/>
              </a:solidFill>
            </a:endParaRPr>
          </a:p>
        </p:txBody>
      </p:sp>
      <p:pic>
        <p:nvPicPr>
          <p:cNvPr id="184" name="Shape 184"/>
          <p:cNvPicPr preferRelativeResize="0"/>
          <p:nvPr/>
        </p:nvPicPr>
        <p:blipFill>
          <a:blip r:embed="rId3" cstate="print">
            <a:alphaModFix/>
          </a:blip>
          <a:stretch>
            <a:fillRect/>
          </a:stretch>
        </p:blipFill>
        <p:spPr>
          <a:xfrm>
            <a:off x="642910" y="4143380"/>
            <a:ext cx="4000528" cy="2714620"/>
          </a:xfrm>
          <a:prstGeom prst="rect">
            <a:avLst/>
          </a:prstGeom>
          <a:noFill/>
          <a:ln>
            <a:noFill/>
          </a:ln>
        </p:spPr>
      </p:pic>
      <p:sp>
        <p:nvSpPr>
          <p:cNvPr id="185" name="Shape 185"/>
          <p:cNvSpPr txBox="1"/>
          <p:nvPr/>
        </p:nvSpPr>
        <p:spPr>
          <a:xfrm>
            <a:off x="4627400" y="4766461"/>
            <a:ext cx="4213800" cy="1413900"/>
          </a:xfrm>
          <a:prstGeom prst="rect">
            <a:avLst/>
          </a:prstGeom>
          <a:noFill/>
          <a:ln>
            <a:noFill/>
          </a:ln>
        </p:spPr>
        <p:txBody>
          <a:bodyPr lIns="91425" tIns="91425" rIns="91425" bIns="91425" anchor="t" anchorCtr="0">
            <a:noAutofit/>
          </a:bodyPr>
          <a:lstStyle/>
          <a:p>
            <a:pPr>
              <a:spcBef>
                <a:spcPts val="0"/>
              </a:spcBef>
              <a:buNone/>
            </a:pPr>
            <a:r>
              <a:rPr lang="en" sz="1800" i="1" dirty="0"/>
              <a:t>Fig. End-to-end query execution time compared with FastQuery and In memory Scan for a 128GB S3D dataset.</a:t>
            </a:r>
          </a:p>
        </p:txBody>
      </p:sp>
      <p:sp>
        <p:nvSpPr>
          <p:cNvPr id="6" name="椭圆 5"/>
          <p:cNvSpPr/>
          <p:nvPr/>
        </p:nvSpPr>
        <p:spPr>
          <a:xfrm>
            <a:off x="1571604" y="4143380"/>
            <a:ext cx="357190" cy="235745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2143108" y="5143512"/>
            <a:ext cx="285752" cy="128588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2643174" y="5572140"/>
            <a:ext cx="285752" cy="85725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3143240" y="5715016"/>
            <a:ext cx="285752" cy="714380"/>
          </a:xfrm>
          <a:prstGeom prst="ellipse">
            <a:avLst/>
          </a:prstGeom>
          <a:noFill/>
          <a:ln w="50800">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3643306" y="5715016"/>
            <a:ext cx="285752" cy="714380"/>
          </a:xfrm>
          <a:prstGeom prst="ellipse">
            <a:avLst/>
          </a:prstGeom>
          <a:noFill/>
          <a:ln w="50800">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0607051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8"/>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9"/>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30947"/>
          </a:xfrm>
        </p:spPr>
        <p:txBody>
          <a:bodyPr/>
          <a:lstStyle/>
          <a:p>
            <a:r>
              <a:rPr lang="en-US" sz="2800" b="1" dirty="0" smtClean="0"/>
              <a:t>Related Publications</a:t>
            </a:r>
            <a:endParaRPr lang="en-US" sz="2800" b="1" dirty="0"/>
          </a:p>
        </p:txBody>
      </p:sp>
      <p:sp>
        <p:nvSpPr>
          <p:cNvPr id="12" name="Content Placeholder 4"/>
          <p:cNvSpPr txBox="1">
            <a:spLocks/>
          </p:cNvSpPr>
          <p:nvPr/>
        </p:nvSpPr>
        <p:spPr bwMode="auto">
          <a:xfrm>
            <a:off x="66347" y="1442964"/>
            <a:ext cx="9144000" cy="230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rgbClr val="5F5F5F"/>
                </a:solidFill>
                <a:latin typeface="Trebuchet MS"/>
                <a:ea typeface="ヒラギノ角ゴ Pro W3" charset="0"/>
                <a:cs typeface="Trebuchet MS"/>
              </a:defRPr>
            </a:lvl1pPr>
            <a:lvl2pPr marL="742950" indent="-285750" algn="l" rtl="0" eaLnBrk="0" fontAlgn="base" hangingPunct="0">
              <a:spcBef>
                <a:spcPct val="20000"/>
              </a:spcBef>
              <a:spcAft>
                <a:spcPct val="0"/>
              </a:spcAft>
              <a:buChar char="–"/>
              <a:defRPr>
                <a:solidFill>
                  <a:srgbClr val="5F5F5F"/>
                </a:solidFill>
                <a:latin typeface="Trebuchet MS"/>
                <a:ea typeface="Geneva" charset="0"/>
                <a:cs typeface="Trebuchet MS"/>
              </a:defRPr>
            </a:lvl2pPr>
            <a:lvl3pPr marL="1143000" indent="-228600" algn="l" rtl="0" eaLnBrk="0" fontAlgn="base" hangingPunct="0">
              <a:spcBef>
                <a:spcPct val="20000"/>
              </a:spcBef>
              <a:spcAft>
                <a:spcPct val="0"/>
              </a:spcAft>
              <a:buChar char="•"/>
              <a:defRPr sz="1600">
                <a:solidFill>
                  <a:srgbClr val="5F5F5F"/>
                </a:solidFill>
                <a:latin typeface="Trebuchet MS"/>
                <a:ea typeface="Geneva" charset="0"/>
                <a:cs typeface="Trebuchet MS"/>
              </a:defRPr>
            </a:lvl3pPr>
            <a:lvl4pPr marL="16002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4pPr>
            <a:lvl5pPr marL="20574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r>
              <a:rPr lang="en-US" sz="2000" dirty="0" smtClean="0">
                <a:solidFill>
                  <a:srgbClr val="000000"/>
                </a:solidFill>
              </a:rPr>
              <a:t>Q. </a:t>
            </a:r>
            <a:r>
              <a:rPr lang="en-US" sz="2000" dirty="0">
                <a:solidFill>
                  <a:srgbClr val="000000"/>
                </a:solidFill>
              </a:rPr>
              <a:t>Sun, </a:t>
            </a:r>
            <a:r>
              <a:rPr lang="en-US" sz="2000" dirty="0" smtClean="0">
                <a:solidFill>
                  <a:srgbClr val="000000"/>
                </a:solidFill>
              </a:rPr>
              <a:t>F. </a:t>
            </a:r>
            <a:r>
              <a:rPr lang="en-US" sz="2000" dirty="0">
                <a:solidFill>
                  <a:srgbClr val="000000"/>
                </a:solidFill>
              </a:rPr>
              <a:t>Zhang, </a:t>
            </a:r>
            <a:r>
              <a:rPr lang="en-US" sz="2000" dirty="0" smtClean="0">
                <a:solidFill>
                  <a:srgbClr val="000000"/>
                </a:solidFill>
              </a:rPr>
              <a:t>T. </a:t>
            </a:r>
            <a:r>
              <a:rPr lang="en-US" sz="2000" dirty="0">
                <a:solidFill>
                  <a:srgbClr val="000000"/>
                </a:solidFill>
              </a:rPr>
              <a:t>Jin, </a:t>
            </a:r>
            <a:r>
              <a:rPr lang="en-US" sz="2000" dirty="0" smtClean="0">
                <a:solidFill>
                  <a:srgbClr val="000000"/>
                </a:solidFill>
              </a:rPr>
              <a:t>H. </a:t>
            </a:r>
            <a:r>
              <a:rPr lang="en-US" sz="2000" dirty="0">
                <a:solidFill>
                  <a:srgbClr val="000000"/>
                </a:solidFill>
              </a:rPr>
              <a:t>Bui, </a:t>
            </a:r>
            <a:r>
              <a:rPr lang="en-US" sz="2000" dirty="0" smtClean="0">
                <a:solidFill>
                  <a:srgbClr val="000000"/>
                </a:solidFill>
              </a:rPr>
              <a:t>K. </a:t>
            </a:r>
            <a:r>
              <a:rPr lang="en-US" sz="2000" dirty="0">
                <a:solidFill>
                  <a:srgbClr val="000000"/>
                </a:solidFill>
              </a:rPr>
              <a:t>Wu, </a:t>
            </a:r>
            <a:r>
              <a:rPr lang="en-US" sz="2000" dirty="0" smtClean="0">
                <a:solidFill>
                  <a:srgbClr val="000000"/>
                </a:solidFill>
              </a:rPr>
              <a:t>A. </a:t>
            </a:r>
            <a:r>
              <a:rPr lang="en-US" sz="2000" dirty="0" err="1">
                <a:solidFill>
                  <a:srgbClr val="000000"/>
                </a:solidFill>
              </a:rPr>
              <a:t>Shoshani</a:t>
            </a:r>
            <a:r>
              <a:rPr lang="en-US" sz="2000" dirty="0">
                <a:solidFill>
                  <a:srgbClr val="000000"/>
                </a:solidFill>
              </a:rPr>
              <a:t>, </a:t>
            </a:r>
            <a:r>
              <a:rPr lang="en-US" sz="2000" dirty="0" smtClean="0">
                <a:solidFill>
                  <a:srgbClr val="000000"/>
                </a:solidFill>
              </a:rPr>
              <a:t>H. </a:t>
            </a:r>
            <a:r>
              <a:rPr lang="en-US" sz="2000" dirty="0" err="1">
                <a:solidFill>
                  <a:srgbClr val="000000"/>
                </a:solidFill>
              </a:rPr>
              <a:t>Kolla</a:t>
            </a:r>
            <a:r>
              <a:rPr lang="en-US" sz="2000" dirty="0">
                <a:solidFill>
                  <a:srgbClr val="000000"/>
                </a:solidFill>
              </a:rPr>
              <a:t>, </a:t>
            </a:r>
            <a:r>
              <a:rPr lang="en-US" sz="2000" dirty="0" smtClean="0">
                <a:solidFill>
                  <a:srgbClr val="000000"/>
                </a:solidFill>
              </a:rPr>
              <a:t>S. </a:t>
            </a:r>
            <a:r>
              <a:rPr lang="en-US" sz="2000" dirty="0" err="1">
                <a:solidFill>
                  <a:srgbClr val="000000"/>
                </a:solidFill>
              </a:rPr>
              <a:t>Klasky</a:t>
            </a:r>
            <a:r>
              <a:rPr lang="en-US" sz="2000" dirty="0">
                <a:solidFill>
                  <a:srgbClr val="000000"/>
                </a:solidFill>
              </a:rPr>
              <a:t>, </a:t>
            </a:r>
            <a:r>
              <a:rPr lang="en-US" sz="2000" dirty="0" smtClean="0">
                <a:solidFill>
                  <a:srgbClr val="000000"/>
                </a:solidFill>
              </a:rPr>
              <a:t>J. </a:t>
            </a:r>
            <a:r>
              <a:rPr lang="en-US" sz="2000" dirty="0">
                <a:solidFill>
                  <a:srgbClr val="000000"/>
                </a:solidFill>
              </a:rPr>
              <a:t>Chen, </a:t>
            </a:r>
            <a:r>
              <a:rPr lang="en-US" sz="2000" dirty="0" smtClean="0">
                <a:solidFill>
                  <a:srgbClr val="000000"/>
                </a:solidFill>
              </a:rPr>
              <a:t>M. </a:t>
            </a:r>
            <a:r>
              <a:rPr lang="en-US" sz="2000" dirty="0" err="1">
                <a:solidFill>
                  <a:srgbClr val="000000"/>
                </a:solidFill>
              </a:rPr>
              <a:t>Parashar</a:t>
            </a:r>
            <a:r>
              <a:rPr lang="en-US" sz="2000" dirty="0">
                <a:solidFill>
                  <a:srgbClr val="000000"/>
                </a:solidFill>
              </a:rPr>
              <a:t>, “</a:t>
            </a:r>
            <a:r>
              <a:rPr lang="en-US" sz="2000" b="1" dirty="0">
                <a:solidFill>
                  <a:srgbClr val="000000"/>
                </a:solidFill>
              </a:rPr>
              <a:t>Scalable Run-time Data Indexing and Querying for Scientific Simulations</a:t>
            </a:r>
            <a:r>
              <a:rPr lang="en-US" sz="2000" dirty="0">
                <a:solidFill>
                  <a:srgbClr val="000000"/>
                </a:solidFill>
              </a:rPr>
              <a:t>”, In Big Data Analytics: Challenges and Opportunities (BDAC-14) Workshop at Supercomputing Conference , New Orleans, Louisiana, U.S.A., November, 2014.</a:t>
            </a:r>
            <a:endParaRPr lang="en-US" sz="2000" dirty="0" smtClean="0">
              <a:solidFill>
                <a:srgbClr val="000000"/>
              </a:solidFill>
            </a:endParaRPr>
          </a:p>
        </p:txBody>
      </p:sp>
    </p:spTree>
    <p:extLst>
      <p:ext uri="{BB962C8B-B14F-4D97-AF65-F5344CB8AC3E}">
        <p14:creationId xmlns:p14="http://schemas.microsoft.com/office/powerpoint/2010/main" val="3361119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Arial"/>
                <a:cs typeface="Arial"/>
              </a:rPr>
              <a:t>Index and Query Challenges</a:t>
            </a:r>
            <a:endParaRPr lang="en-US" sz="2800" b="1" dirty="0">
              <a:latin typeface="Arial"/>
              <a:cs typeface="Arial"/>
            </a:endParaRPr>
          </a:p>
        </p:txBody>
      </p:sp>
      <p:sp>
        <p:nvSpPr>
          <p:cNvPr id="3" name="Content Placeholder 2"/>
          <p:cNvSpPr>
            <a:spLocks noGrp="1"/>
          </p:cNvSpPr>
          <p:nvPr>
            <p:ph idx="1"/>
          </p:nvPr>
        </p:nvSpPr>
        <p:spPr/>
        <p:txBody>
          <a:bodyPr/>
          <a:lstStyle/>
          <a:p>
            <a:r>
              <a:rPr lang="en-US" sz="2000" dirty="0">
                <a:solidFill>
                  <a:schemeClr val="tx1"/>
                </a:solidFill>
                <a:latin typeface="Arial"/>
                <a:cs typeface="Arial"/>
              </a:rPr>
              <a:t>Scientific simulations running at scale on high-</a:t>
            </a:r>
            <a:r>
              <a:rPr lang="en-US" sz="2000" dirty="0" smtClean="0">
                <a:solidFill>
                  <a:schemeClr val="tx1"/>
                </a:solidFill>
                <a:latin typeface="Arial"/>
                <a:cs typeface="Arial"/>
              </a:rPr>
              <a:t>end computing </a:t>
            </a:r>
            <a:r>
              <a:rPr lang="en-US" sz="2000" dirty="0">
                <a:solidFill>
                  <a:schemeClr val="tx1"/>
                </a:solidFill>
                <a:latin typeface="Arial"/>
                <a:cs typeface="Arial"/>
              </a:rPr>
              <a:t>systems are generating tremendous amounts </a:t>
            </a:r>
            <a:r>
              <a:rPr lang="en-US" sz="2000" dirty="0" smtClean="0">
                <a:solidFill>
                  <a:schemeClr val="tx1"/>
                </a:solidFill>
                <a:latin typeface="Arial"/>
                <a:cs typeface="Arial"/>
              </a:rPr>
              <a:t>of raw </a:t>
            </a:r>
            <a:r>
              <a:rPr lang="en-US" sz="2000" dirty="0">
                <a:solidFill>
                  <a:schemeClr val="tx1"/>
                </a:solidFill>
                <a:latin typeface="Arial"/>
                <a:cs typeface="Arial"/>
              </a:rPr>
              <a:t>data, which has to be carefully analyzed before </a:t>
            </a:r>
            <a:r>
              <a:rPr lang="en-US" sz="2000" dirty="0" smtClean="0">
                <a:solidFill>
                  <a:schemeClr val="tx1"/>
                </a:solidFill>
                <a:latin typeface="Arial"/>
                <a:cs typeface="Arial"/>
              </a:rPr>
              <a:t>scientists can </a:t>
            </a:r>
            <a:r>
              <a:rPr lang="en-US" sz="2000" dirty="0">
                <a:solidFill>
                  <a:schemeClr val="tx1"/>
                </a:solidFill>
                <a:latin typeface="Arial"/>
                <a:cs typeface="Arial"/>
              </a:rPr>
              <a:t>derive insights from simulations and better understand the phenomena being modeled. It presents new challenges</a:t>
            </a:r>
            <a:r>
              <a:rPr lang="en-US" sz="2000" dirty="0" smtClean="0">
                <a:solidFill>
                  <a:schemeClr val="tx1"/>
                </a:solidFill>
                <a:latin typeface="Arial"/>
                <a:cs typeface="Arial"/>
              </a:rPr>
              <a:t>:</a:t>
            </a:r>
          </a:p>
          <a:p>
            <a:pPr lvl="1"/>
            <a:r>
              <a:rPr lang="en-US" sz="2000" dirty="0">
                <a:solidFill>
                  <a:schemeClr val="tx1"/>
                </a:solidFill>
                <a:latin typeface="Arial"/>
                <a:cs typeface="Arial"/>
              </a:rPr>
              <a:t>Need online data analysis approach to acquire highly intermittent and transient phenomena </a:t>
            </a:r>
          </a:p>
          <a:p>
            <a:pPr lvl="1"/>
            <a:r>
              <a:rPr lang="en-US" sz="2000" dirty="0">
                <a:solidFill>
                  <a:schemeClr val="tx1"/>
                </a:solidFill>
                <a:latin typeface="Arial"/>
                <a:cs typeface="Arial"/>
              </a:rPr>
              <a:t>Require efficient data indexing and querying</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001" y="4251951"/>
            <a:ext cx="7232482" cy="1737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19680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1" name="Content Placeholder 4"/>
          <p:cNvSpPr>
            <a:spLocks noGrp="1"/>
          </p:cNvSpPr>
          <p:nvPr>
            <p:ph idx="1"/>
          </p:nvPr>
        </p:nvSpPr>
        <p:spPr>
          <a:xfrm>
            <a:off x="182929" y="1600227"/>
            <a:ext cx="8961071" cy="2377407"/>
          </a:xfrm>
        </p:spPr>
        <p:txBody>
          <a:bodyPr>
            <a:normAutofit/>
          </a:bodyPr>
          <a:lstStyle/>
          <a:p>
            <a:pPr marL="0" indent="0">
              <a:buNone/>
            </a:pPr>
            <a:r>
              <a:rPr lang="en-US" sz="2200" b="1" dirty="0" smtClean="0">
                <a:solidFill>
                  <a:srgbClr val="000000"/>
                </a:solidFill>
                <a:latin typeface="Arial" charset="0"/>
                <a:ea typeface="ＭＳ Ｐゴシック" charset="0"/>
              </a:rPr>
              <a:t>Motivation</a:t>
            </a:r>
            <a:endParaRPr lang="en-US" sz="2200" b="1" dirty="0">
              <a:solidFill>
                <a:srgbClr val="000000"/>
              </a:solidFill>
              <a:latin typeface="Arial" charset="0"/>
              <a:ea typeface="ＭＳ Ｐゴシック" charset="0"/>
            </a:endParaRPr>
          </a:p>
          <a:p>
            <a:r>
              <a:rPr lang="en-US" sz="2000" dirty="0" smtClean="0">
                <a:solidFill>
                  <a:srgbClr val="000000"/>
                </a:solidFill>
                <a:latin typeface="Arial" charset="0"/>
                <a:ea typeface="ＭＳ Ｐゴシック" charset="0"/>
              </a:rPr>
              <a:t>Query-driven data analysis is an important technique for analyzing the enormous amounts of data produced by large-scale scientific simulations</a:t>
            </a:r>
          </a:p>
          <a:p>
            <a:pPr lvl="1"/>
            <a:r>
              <a:rPr lang="en-US" sz="1600" dirty="0" smtClean="0">
                <a:solidFill>
                  <a:srgbClr val="000000"/>
                </a:solidFill>
                <a:latin typeface="Arial" charset="0"/>
                <a:ea typeface="ＭＳ Ｐゴシック" charset="0"/>
              </a:rPr>
              <a:t>Flame front tracking in combustion simulations: scientists need to formulate a set of queries to discover the data points whose values lie within a certain range</a:t>
            </a:r>
          </a:p>
          <a:p>
            <a:pPr>
              <a:buNone/>
            </a:pPr>
            <a:endParaRPr lang="en-US" sz="1600" dirty="0">
              <a:solidFill>
                <a:srgbClr val="000000"/>
              </a:solidFill>
              <a:latin typeface="Arial" charset="0"/>
              <a:ea typeface="ＭＳ Ｐゴシック" charset="0"/>
            </a:endParaRPr>
          </a:p>
        </p:txBody>
      </p:sp>
      <p:sp>
        <p:nvSpPr>
          <p:cNvPr id="6" name="Content Placeholder 4"/>
          <p:cNvSpPr txBox="1">
            <a:spLocks/>
          </p:cNvSpPr>
          <p:nvPr/>
        </p:nvSpPr>
        <p:spPr bwMode="auto">
          <a:xfrm>
            <a:off x="182928" y="5349219"/>
            <a:ext cx="8686755" cy="1417342"/>
          </a:xfrm>
          <a:prstGeom prst="rect">
            <a:avLst/>
          </a:prstGeom>
          <a:noFill/>
          <a:ln w="9525">
            <a:noFill/>
            <a:miter lim="800000"/>
            <a:headEnd/>
            <a:tailEnd/>
          </a:ln>
        </p:spPr>
        <p:txBody>
          <a:bodyPr vert="horz" wrap="square" lIns="91311" tIns="45658" rIns="91311" bIns="45658" numCol="1" anchor="t" anchorCtr="0" compatLnSpc="1">
            <a:prstTxWarp prst="textNoShape">
              <a:avLst/>
            </a:prstTxWarp>
            <a:norm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200" b="1" i="0" u="none" strike="noStrike" kern="0" cap="none" spc="0" normalizeH="0" baseline="0" noProof="0" dirty="0" smtClean="0">
                <a:ln>
                  <a:noFill/>
                </a:ln>
                <a:solidFill>
                  <a:srgbClr val="000000"/>
                </a:solidFill>
                <a:effectLst/>
                <a:uLnTx/>
                <a:uFillTx/>
                <a:latin typeface="Arial" charset="0"/>
                <a:ea typeface="ＭＳ Ｐゴシック" charset="0"/>
                <a:cs typeface="ＭＳ Ｐゴシック" charset="-128"/>
              </a:rPr>
              <a:t>Goal</a:t>
            </a:r>
          </a:p>
          <a:p>
            <a:pPr marL="342438" marR="0" lvl="0" indent="-342438"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000000"/>
                </a:solidFill>
                <a:effectLst/>
                <a:uLnTx/>
                <a:uFillTx/>
                <a:latin typeface="Arial" charset="0"/>
                <a:ea typeface="ＭＳ Ｐゴシック" charset="0"/>
                <a:cs typeface="ＭＳ Ｐゴシック" charset="-128"/>
              </a:rPr>
              <a:t>Enable </a:t>
            </a:r>
            <a:r>
              <a:rPr kumimoji="0" lang="en-US" sz="2000" b="0" i="0" u="none" strike="noStrike" kern="0" cap="none" spc="0" normalizeH="0" noProof="0" dirty="0" smtClean="0">
                <a:ln>
                  <a:noFill/>
                </a:ln>
                <a:solidFill>
                  <a:srgbClr val="000000"/>
                </a:solidFill>
                <a:effectLst/>
                <a:uLnTx/>
                <a:uFillTx/>
                <a:latin typeface="Arial" charset="0"/>
                <a:ea typeface="ＭＳ Ｐゴシック" charset="0"/>
                <a:cs typeface="ＭＳ Ｐゴシック" charset="-128"/>
              </a:rPr>
              <a:t>frequent runtime data indexing and querying </a:t>
            </a:r>
            <a:r>
              <a:rPr lang="en-US" sz="2000" kern="0" dirty="0" smtClean="0">
                <a:solidFill>
                  <a:srgbClr val="000000"/>
                </a:solidFill>
                <a:latin typeface="Arial" charset="0"/>
                <a:ea typeface="ＭＳ Ｐゴシック" charset="0"/>
                <a:cs typeface="ＭＳ Ｐゴシック" charset="-128"/>
              </a:rPr>
              <a:t>with minimal impact on the simulation to support online query-driven analysis</a:t>
            </a:r>
            <a:endParaRPr kumimoji="0" lang="en-US" sz="2000" b="0" i="0" u="none" strike="noStrike" kern="0" cap="none" spc="0" normalizeH="0" baseline="0" noProof="0" dirty="0" smtClean="0">
              <a:ln>
                <a:noFill/>
              </a:ln>
              <a:solidFill>
                <a:srgbClr val="000000"/>
              </a:solidFill>
              <a:effectLst/>
              <a:uLnTx/>
              <a:uFillTx/>
              <a:latin typeface="Arial" charset="0"/>
              <a:ea typeface="ＭＳ Ｐゴシック" charset="0"/>
              <a:cs typeface="ＭＳ Ｐゴシック" charset="-128"/>
            </a:endParaRPr>
          </a:p>
          <a:p>
            <a:pPr marL="342438" marR="0" lvl="0" indent="-342438" algn="l" defTabSz="914400" rtl="0" eaLnBrk="0" fontAlgn="base" latinLnBrk="0" hangingPunct="0">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128"/>
            </a:endParaRPr>
          </a:p>
        </p:txBody>
      </p:sp>
      <p:sp>
        <p:nvSpPr>
          <p:cNvPr id="7" name="Content Placeholder 4"/>
          <p:cNvSpPr txBox="1">
            <a:spLocks/>
          </p:cNvSpPr>
          <p:nvPr/>
        </p:nvSpPr>
        <p:spPr bwMode="auto">
          <a:xfrm>
            <a:off x="182878" y="3429000"/>
            <a:ext cx="8961122" cy="1828780"/>
          </a:xfrm>
          <a:prstGeom prst="rect">
            <a:avLst/>
          </a:prstGeom>
          <a:noFill/>
          <a:ln w="9525">
            <a:noFill/>
            <a:miter lim="800000"/>
            <a:headEnd/>
            <a:tailEnd/>
          </a:ln>
        </p:spPr>
        <p:txBody>
          <a:bodyPr vert="horz" wrap="square" lIns="91311" tIns="45658" rIns="91311" bIns="45658" numCol="1" anchor="t" anchorCtr="0" compatLnSpc="1">
            <a:prstTxWarp prst="textNoShape">
              <a:avLst/>
            </a:prstTxWarp>
            <a:norm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200" b="1" kern="0" dirty="0" smtClean="0">
                <a:solidFill>
                  <a:srgbClr val="000000"/>
                </a:solidFill>
                <a:latin typeface="Arial" charset="0"/>
                <a:ea typeface="ＭＳ Ｐゴシック" charset="0"/>
                <a:cs typeface="ＭＳ Ｐゴシック" charset="-128"/>
              </a:rPr>
              <a:t>Problems of traditional post-processing approach</a:t>
            </a:r>
            <a:endParaRPr kumimoji="0" lang="en-US" sz="2200" b="1" i="0" u="none" strike="noStrike" kern="0" cap="none" spc="0" normalizeH="0" baseline="0" noProof="0" dirty="0" smtClean="0">
              <a:ln>
                <a:noFill/>
              </a:ln>
              <a:solidFill>
                <a:srgbClr val="000000"/>
              </a:solidFill>
              <a:effectLst/>
              <a:uLnTx/>
              <a:uFillTx/>
              <a:latin typeface="Arial" charset="0"/>
              <a:ea typeface="ＭＳ Ｐゴシック" charset="0"/>
              <a:cs typeface="ＭＳ Ｐゴシック" charset="-128"/>
            </a:endParaRPr>
          </a:p>
          <a:p>
            <a:pPr marL="342438" marR="0" lvl="0" indent="-342438" algn="l" defTabSz="914400" rtl="0" eaLnBrk="0" fontAlgn="base" latinLnBrk="0" hangingPunct="0">
              <a:lnSpc>
                <a:spcPct val="100000"/>
              </a:lnSpc>
              <a:spcBef>
                <a:spcPct val="20000"/>
              </a:spcBef>
              <a:spcAft>
                <a:spcPct val="0"/>
              </a:spcAft>
              <a:buClrTx/>
              <a:buSzTx/>
              <a:buFontTx/>
              <a:buChar char="•"/>
              <a:tabLst/>
              <a:defRPr/>
            </a:pPr>
            <a:r>
              <a:rPr lang="en-US" sz="2000" kern="0" noProof="0" dirty="0" smtClean="0">
                <a:solidFill>
                  <a:srgbClr val="000000"/>
                </a:solidFill>
                <a:latin typeface="Arial" charset="0"/>
                <a:ea typeface="ＭＳ Ｐゴシック" charset="0"/>
                <a:cs typeface="ＭＳ Ｐゴシック" charset="-128"/>
              </a:rPr>
              <a:t>Parallel I/O operations become the dominating cost factor, and introduces significant overhead to both index building and query processing</a:t>
            </a:r>
          </a:p>
          <a:p>
            <a:pPr marL="342438" marR="0" lvl="0" indent="-342438"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dirty="0" smtClean="0">
                <a:ln>
                  <a:noFill/>
                </a:ln>
                <a:solidFill>
                  <a:srgbClr val="000000"/>
                </a:solidFill>
                <a:effectLst/>
                <a:uLnTx/>
                <a:uFillTx/>
                <a:latin typeface="Arial" charset="0"/>
                <a:ea typeface="ＭＳ Ｐゴシック" charset="0"/>
                <a:cs typeface="ＭＳ Ｐゴシック" charset="-128"/>
              </a:rPr>
              <a:t>Only data</a:t>
            </a:r>
            <a:r>
              <a:rPr kumimoji="0" lang="en-US" sz="2000" b="0" i="0" u="none" strike="noStrike" kern="0" cap="none" spc="0" normalizeH="0" dirty="0" smtClean="0">
                <a:ln>
                  <a:noFill/>
                </a:ln>
                <a:solidFill>
                  <a:srgbClr val="000000"/>
                </a:solidFill>
                <a:effectLst/>
                <a:uLnTx/>
                <a:uFillTx/>
                <a:latin typeface="Arial" charset="0"/>
                <a:ea typeface="ＭＳ Ｐゴシック" charset="0"/>
                <a:cs typeface="ＭＳ Ｐゴシック" charset="-128"/>
              </a:rPr>
              <a:t> from selected steps is written for post-processing, thus some highly intermittent and transient phenomena could be lost</a:t>
            </a:r>
            <a:endParaRPr kumimoji="0" lang="en-US" sz="2000" b="0" i="0" u="none" strike="noStrike" kern="0" cap="none" spc="0" normalizeH="0" baseline="0" noProof="0" dirty="0" smtClean="0">
              <a:ln>
                <a:noFill/>
              </a:ln>
              <a:solidFill>
                <a:srgbClr val="000000"/>
              </a:solidFill>
              <a:effectLst/>
              <a:uLnTx/>
              <a:uFillTx/>
              <a:latin typeface="Arial" charset="0"/>
              <a:ea typeface="ＭＳ Ｐゴシック" charset="0"/>
              <a:cs typeface="ＭＳ Ｐゴシック" charset="-128"/>
            </a:endParaRPr>
          </a:p>
          <a:p>
            <a:pPr marL="342438" marR="0" lvl="0" indent="-342438" algn="l" defTabSz="914400" rtl="0" eaLnBrk="0" fontAlgn="base" latinLnBrk="0" hangingPunct="0">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128"/>
            </a:endParaRPr>
          </a:p>
        </p:txBody>
      </p:sp>
      <p:sp>
        <p:nvSpPr>
          <p:cNvPr id="8" name="Title 3"/>
          <p:cNvSpPr txBox="1">
            <a:spLocks/>
          </p:cNvSpPr>
          <p:nvPr/>
        </p:nvSpPr>
        <p:spPr bwMode="auto">
          <a:xfrm>
            <a:off x="50" y="700743"/>
            <a:ext cx="9143999"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a:solidFill>
                  <a:schemeClr val="tx2"/>
                </a:solidFill>
                <a:latin typeface="+mj-lt"/>
                <a:ea typeface="ヒラギノ角ゴ Pro W3" charset="0"/>
                <a:cs typeface="Geneva" charset="0"/>
              </a:defRPr>
            </a:lvl1pPr>
            <a:lvl2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pPr algn="ctr"/>
            <a:r>
              <a:rPr lang="en-US" sz="2800" b="1" dirty="0">
                <a:solidFill>
                  <a:srgbClr val="000000"/>
                </a:solidFill>
                <a:latin typeface="Arial"/>
                <a:ea typeface="ＭＳ Ｐゴシック" charset="0"/>
                <a:cs typeface="Arial"/>
              </a:rPr>
              <a:t>Scalable Runtime Data Indexing and Querying for Scientific Simulation Workflows</a:t>
            </a:r>
            <a:endParaRPr lang="en-US" sz="2800" b="1" dirty="0">
              <a:solidFill>
                <a:srgbClr val="000000"/>
              </a:solidFill>
              <a:latin typeface="Arial"/>
              <a:cs typeface="Arial"/>
            </a:endParaRPr>
          </a:p>
        </p:txBody>
      </p:sp>
    </p:spTree>
    <p:extLst>
      <p:ext uri="{BB962C8B-B14F-4D97-AF65-F5344CB8AC3E}">
        <p14:creationId xmlns:p14="http://schemas.microsoft.com/office/powerpoint/2010/main" val="15775219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Shape 108"/>
        <p:cNvGrpSpPr/>
        <p:nvPr/>
      </p:nvGrpSpPr>
      <p:grpSpPr>
        <a:xfrm>
          <a:off x="0" y="0"/>
          <a:ext cx="0" cy="0"/>
          <a:chOff x="0" y="0"/>
          <a:chExt cx="0" cy="0"/>
        </a:xfrm>
      </p:grpSpPr>
      <p:pic>
        <p:nvPicPr>
          <p:cNvPr id="111" name="Shape 111"/>
          <p:cNvPicPr preferRelativeResize="0"/>
          <p:nvPr/>
        </p:nvPicPr>
        <p:blipFill>
          <a:blip r:embed="rId3" cstate="print">
            <a:alphaModFix/>
          </a:blip>
          <a:stretch>
            <a:fillRect/>
          </a:stretch>
        </p:blipFill>
        <p:spPr>
          <a:xfrm>
            <a:off x="520700" y="3613150"/>
            <a:ext cx="8162425" cy="2388424"/>
          </a:xfrm>
          <a:prstGeom prst="rect">
            <a:avLst/>
          </a:prstGeom>
          <a:noFill/>
          <a:ln>
            <a:noFill/>
          </a:ln>
        </p:spPr>
      </p:pic>
      <p:sp>
        <p:nvSpPr>
          <p:cNvPr id="112" name="Shape 112"/>
          <p:cNvSpPr txBox="1"/>
          <p:nvPr/>
        </p:nvSpPr>
        <p:spPr>
          <a:xfrm>
            <a:off x="612774" y="5638801"/>
            <a:ext cx="8531225" cy="368300"/>
          </a:xfrm>
          <a:prstGeom prst="rect">
            <a:avLst/>
          </a:prstGeom>
          <a:noFill/>
          <a:ln>
            <a:noFill/>
          </a:ln>
        </p:spPr>
        <p:txBody>
          <a:bodyPr lIns="91425" tIns="91425" rIns="91425" bIns="91425" anchor="t" anchorCtr="0">
            <a:noAutofit/>
          </a:bodyPr>
          <a:lstStyle/>
          <a:p>
            <a:pPr>
              <a:spcBef>
                <a:spcPts val="0"/>
              </a:spcBef>
              <a:buNone/>
            </a:pPr>
            <a:r>
              <a:rPr lang="en" sz="1600" i="1" dirty="0"/>
              <a:t>Fig. A conceptual overview of the runtime data indexing and querying framework</a:t>
            </a:r>
          </a:p>
        </p:txBody>
      </p:sp>
      <p:sp>
        <p:nvSpPr>
          <p:cNvPr id="7" name="Title 3"/>
          <p:cNvSpPr txBox="1">
            <a:spLocks/>
          </p:cNvSpPr>
          <p:nvPr/>
        </p:nvSpPr>
        <p:spPr bwMode="auto">
          <a:xfrm>
            <a:off x="50" y="700743"/>
            <a:ext cx="9143999"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a:solidFill>
                  <a:schemeClr val="tx2"/>
                </a:solidFill>
                <a:latin typeface="+mj-lt"/>
                <a:ea typeface="ヒラギノ角ゴ Pro W3" charset="0"/>
                <a:cs typeface="Geneva" charset="0"/>
              </a:defRPr>
            </a:lvl1pPr>
            <a:lvl2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pPr algn="ctr"/>
            <a:r>
              <a:rPr lang="en-US" sz="2800" b="1" dirty="0">
                <a:solidFill>
                  <a:srgbClr val="000000"/>
                </a:solidFill>
                <a:latin typeface="Arial"/>
                <a:ea typeface="ＭＳ Ｐゴシック" charset="0"/>
                <a:cs typeface="Arial"/>
              </a:rPr>
              <a:t>Scalable Runtime Data Indexing and Querying for Scientific Simulation Workflows</a:t>
            </a:r>
            <a:endParaRPr lang="en-US" sz="2800" b="1" dirty="0">
              <a:solidFill>
                <a:srgbClr val="000000"/>
              </a:solidFill>
              <a:latin typeface="Arial"/>
              <a:cs typeface="Arial"/>
            </a:endParaRPr>
          </a:p>
        </p:txBody>
      </p:sp>
      <p:sp>
        <p:nvSpPr>
          <p:cNvPr id="8" name="Content Placeholder 4"/>
          <p:cNvSpPr txBox="1">
            <a:spLocks/>
          </p:cNvSpPr>
          <p:nvPr/>
        </p:nvSpPr>
        <p:spPr bwMode="auto">
          <a:xfrm>
            <a:off x="182929" y="1587500"/>
            <a:ext cx="8961071" cy="2377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200" b="1" kern="0" dirty="0" smtClean="0">
                <a:solidFill>
                  <a:srgbClr val="000000"/>
                </a:solidFill>
                <a:latin typeface="Arial" charset="0"/>
                <a:ea typeface="ＭＳ Ｐゴシック" charset="0"/>
                <a:cs typeface="Geneva" charset="0"/>
              </a:rPr>
              <a:t>Solution</a:t>
            </a:r>
            <a:endParaRPr kumimoji="0" lang="en-US" sz="2200" b="1" i="0" u="none" strike="noStrike" kern="0" cap="none" spc="0" normalizeH="0" baseline="0" noProof="0" dirty="0" smtClean="0">
              <a:ln>
                <a:noFill/>
              </a:ln>
              <a:solidFill>
                <a:srgbClr val="000000"/>
              </a:solidFill>
              <a:effectLst/>
              <a:uLnTx/>
              <a:uFillTx/>
              <a:latin typeface="Arial" charset="0"/>
              <a:ea typeface="ＭＳ Ｐゴシック" charset="0"/>
              <a:cs typeface="Geneva" charset="0"/>
            </a:endParaRPr>
          </a:p>
          <a:p>
            <a:pPr marL="342900" indent="-342900" eaLnBrk="0" hangingPunct="0">
              <a:spcBef>
                <a:spcPct val="20000"/>
              </a:spcBef>
              <a:buFontTx/>
              <a:buChar char="•"/>
            </a:pPr>
            <a:r>
              <a:rPr lang="en-US" sz="2000" kern="0" dirty="0" smtClean="0">
                <a:solidFill>
                  <a:srgbClr val="000000"/>
                </a:solidFill>
                <a:latin typeface="Arial" charset="0"/>
                <a:ea typeface="ＭＳ Ｐゴシック" charset="0"/>
                <a:cs typeface="Geneva" charset="0"/>
              </a:rPr>
              <a:t>Enable efficient value-based querying on live simulation data to fetch intermittent information while the simulation is running</a:t>
            </a:r>
          </a:p>
          <a:p>
            <a:pPr marL="342900" indent="-342900" eaLnBrk="0" hangingPunct="0">
              <a:spcBef>
                <a:spcPct val="20000"/>
              </a:spcBef>
              <a:buFontTx/>
              <a:buChar char="•"/>
            </a:pPr>
            <a:r>
              <a:rPr lang="en-US" sz="2000" kern="0" dirty="0" smtClean="0">
                <a:solidFill>
                  <a:srgbClr val="000000"/>
                </a:solidFill>
                <a:latin typeface="Arial" charset="0"/>
                <a:ea typeface="ＭＳ Ｐゴシック" charset="0"/>
                <a:cs typeface="Geneva" charset="0"/>
              </a:rPr>
              <a:t>Using Data staging – storing both data and indexes in memory within an on-system data staging area</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rial" charset="0"/>
              <a:ea typeface="ＭＳ Ｐゴシック" charset="0"/>
              <a:cs typeface="Geneva" charset="0"/>
            </a:endParaRPr>
          </a:p>
        </p:txBody>
      </p:sp>
    </p:spTree>
    <p:extLst>
      <p:ext uri="{BB962C8B-B14F-4D97-AF65-F5344CB8AC3E}">
        <p14:creationId xmlns:p14="http://schemas.microsoft.com/office/powerpoint/2010/main" val="233660696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1" name="Content Placeholder 4"/>
          <p:cNvSpPr>
            <a:spLocks noGrp="1"/>
          </p:cNvSpPr>
          <p:nvPr>
            <p:ph idx="1"/>
          </p:nvPr>
        </p:nvSpPr>
        <p:spPr>
          <a:xfrm>
            <a:off x="152400" y="1587500"/>
            <a:ext cx="6721475" cy="4972050"/>
          </a:xfrm>
        </p:spPr>
        <p:txBody>
          <a:bodyPr>
            <a:normAutofit/>
          </a:bodyPr>
          <a:lstStyle/>
          <a:p>
            <a:pPr marL="0" indent="0">
              <a:buNone/>
            </a:pPr>
            <a:r>
              <a:rPr lang="en-US" sz="2200" b="1" dirty="0" smtClean="0">
                <a:solidFill>
                  <a:srgbClr val="000000"/>
                </a:solidFill>
                <a:latin typeface="Arial" charset="0"/>
                <a:ea typeface="ＭＳ Ｐゴシック" charset="0"/>
              </a:rPr>
              <a:t>Highlight</a:t>
            </a:r>
            <a:endParaRPr lang="en-US" sz="2200" b="1" dirty="0">
              <a:solidFill>
                <a:srgbClr val="000000"/>
              </a:solidFill>
              <a:latin typeface="Arial" charset="0"/>
              <a:ea typeface="ＭＳ Ｐゴシック" charset="0"/>
            </a:endParaRPr>
          </a:p>
          <a:p>
            <a:r>
              <a:rPr lang="en-US" sz="2000" dirty="0" smtClean="0">
                <a:solidFill>
                  <a:srgbClr val="000000"/>
                </a:solidFill>
                <a:latin typeface="Arial" charset="0"/>
                <a:ea typeface="ＭＳ Ｐゴシック" charset="0"/>
              </a:rPr>
              <a:t>Asynchronous data movement</a:t>
            </a:r>
          </a:p>
          <a:p>
            <a:r>
              <a:rPr lang="en-US" sz="2000" dirty="0" smtClean="0">
                <a:solidFill>
                  <a:srgbClr val="000000"/>
                </a:solidFill>
                <a:latin typeface="Arial" charset="0"/>
                <a:ea typeface="ＭＳ Ｐゴシック" charset="0"/>
              </a:rPr>
              <a:t>High concurrency of indexing</a:t>
            </a:r>
          </a:p>
          <a:p>
            <a:r>
              <a:rPr lang="en-US" sz="2000" dirty="0" smtClean="0">
                <a:solidFill>
                  <a:srgbClr val="000000"/>
                </a:solidFill>
                <a:latin typeface="Arial" charset="0"/>
                <a:ea typeface="ＭＳ Ｐゴシック" charset="0"/>
              </a:rPr>
              <a:t>Parallel query processing</a:t>
            </a:r>
          </a:p>
          <a:p>
            <a:r>
              <a:rPr lang="en-US" sz="2000" dirty="0" smtClean="0">
                <a:solidFill>
                  <a:srgbClr val="000000"/>
                </a:solidFill>
                <a:latin typeface="Arial" charset="0"/>
                <a:ea typeface="ＭＳ Ｐゴシック" charset="0"/>
              </a:rPr>
              <a:t>Data version control</a:t>
            </a:r>
          </a:p>
          <a:p>
            <a:r>
              <a:rPr lang="en-US" sz="2000" dirty="0" smtClean="0">
                <a:solidFill>
                  <a:srgbClr val="000000"/>
                </a:solidFill>
                <a:latin typeface="Arial" charset="0"/>
                <a:ea typeface="ＭＳ Ｐゴシック" charset="0"/>
              </a:rPr>
              <a:t>Supporting value-based range </a:t>
            </a:r>
          </a:p>
          <a:p>
            <a:pPr>
              <a:buNone/>
            </a:pPr>
            <a:r>
              <a:rPr lang="en-US" sz="2000" dirty="0" smtClean="0">
                <a:solidFill>
                  <a:srgbClr val="000000"/>
                </a:solidFill>
                <a:latin typeface="Arial" charset="0"/>
                <a:ea typeface="ＭＳ Ｐゴシック" charset="0"/>
              </a:rPr>
              <a:t>	queries</a:t>
            </a:r>
          </a:p>
          <a:p>
            <a:endParaRPr lang="en-US" sz="2000" dirty="0" smtClean="0">
              <a:solidFill>
                <a:srgbClr val="000000"/>
              </a:solidFill>
              <a:latin typeface="Arial" charset="0"/>
              <a:ea typeface="ＭＳ Ｐゴシック" charset="0"/>
            </a:endParaRPr>
          </a:p>
          <a:p>
            <a:r>
              <a:rPr lang="en-US" sz="2000" dirty="0" smtClean="0">
                <a:solidFill>
                  <a:srgbClr val="000000"/>
                </a:solidFill>
                <a:latin typeface="Arial" charset="0"/>
                <a:ea typeface="ＭＳ Ｐゴシック" charset="0"/>
              </a:rPr>
              <a:t>Builds on </a:t>
            </a:r>
            <a:r>
              <a:rPr lang="en-US" sz="2000" dirty="0" err="1" smtClean="0">
                <a:solidFill>
                  <a:srgbClr val="000000"/>
                </a:solidFill>
                <a:latin typeface="Arial" charset="0"/>
                <a:ea typeface="ＭＳ Ｐゴシック" charset="0"/>
              </a:rPr>
              <a:t>DataSpaces</a:t>
            </a:r>
            <a:endParaRPr lang="en-US" sz="2000" dirty="0" smtClean="0">
              <a:solidFill>
                <a:srgbClr val="000000"/>
              </a:solidFill>
              <a:latin typeface="Arial" charset="0"/>
              <a:ea typeface="ＭＳ Ｐゴシック" charset="0"/>
            </a:endParaRPr>
          </a:p>
          <a:p>
            <a:pPr lvl="1"/>
            <a:r>
              <a:rPr lang="en-US" sz="1600" dirty="0" smtClean="0">
                <a:solidFill>
                  <a:srgbClr val="000000"/>
                </a:solidFill>
                <a:latin typeface="Arial" charset="0"/>
                <a:ea typeface="ＭＳ Ｐゴシック" charset="0"/>
              </a:rPr>
              <a:t>An in-memory data staging substrate</a:t>
            </a:r>
          </a:p>
          <a:p>
            <a:r>
              <a:rPr lang="en-US" sz="2000" dirty="0" smtClean="0">
                <a:solidFill>
                  <a:srgbClr val="000000"/>
                </a:solidFill>
                <a:latin typeface="Arial" charset="0"/>
                <a:ea typeface="ＭＳ Ｐゴシック" charset="0"/>
              </a:rPr>
              <a:t>Integrates </a:t>
            </a:r>
            <a:r>
              <a:rPr lang="en-US" sz="2000" dirty="0" err="1" smtClean="0">
                <a:solidFill>
                  <a:srgbClr val="000000"/>
                </a:solidFill>
                <a:latin typeface="Arial" charset="0"/>
                <a:ea typeface="ＭＳ Ｐゴシック" charset="0"/>
              </a:rPr>
              <a:t>FastBit</a:t>
            </a:r>
            <a:endParaRPr lang="en-US" sz="2000" dirty="0" smtClean="0">
              <a:solidFill>
                <a:srgbClr val="000000"/>
              </a:solidFill>
              <a:latin typeface="Arial" charset="0"/>
              <a:ea typeface="ＭＳ Ｐゴシック" charset="0"/>
            </a:endParaRPr>
          </a:p>
          <a:p>
            <a:pPr lvl="1"/>
            <a:r>
              <a:rPr lang="en-US" sz="1600" dirty="0" smtClean="0">
                <a:solidFill>
                  <a:srgbClr val="000000"/>
                </a:solidFill>
                <a:latin typeface="Arial" charset="0"/>
                <a:ea typeface="ＭＳ Ｐゴシック" charset="0"/>
              </a:rPr>
              <a:t>An efficient compressed bitmap indexing </a:t>
            </a:r>
          </a:p>
          <a:p>
            <a:pPr lvl="1">
              <a:buNone/>
            </a:pPr>
            <a:r>
              <a:rPr lang="en-US" sz="1600" dirty="0" smtClean="0">
                <a:solidFill>
                  <a:srgbClr val="000000"/>
                </a:solidFill>
                <a:latin typeface="Arial" charset="0"/>
                <a:ea typeface="ＭＳ Ｐゴシック" charset="0"/>
              </a:rPr>
              <a:t>technology</a:t>
            </a:r>
          </a:p>
          <a:p>
            <a:endParaRPr lang="en-US" sz="2000" dirty="0" smtClean="0">
              <a:solidFill>
                <a:srgbClr val="000000"/>
              </a:solidFill>
              <a:latin typeface="Arial" charset="0"/>
              <a:ea typeface="ＭＳ Ｐゴシック" charset="0"/>
            </a:endParaRPr>
          </a:p>
          <a:p>
            <a:pPr>
              <a:buNone/>
            </a:pPr>
            <a:endParaRPr lang="en-US" sz="1600" dirty="0">
              <a:solidFill>
                <a:srgbClr val="000000"/>
              </a:solidFill>
              <a:latin typeface="Arial" charset="0"/>
              <a:ea typeface="ＭＳ Ｐゴシック" charset="0"/>
            </a:endParaRPr>
          </a:p>
        </p:txBody>
      </p:sp>
      <p:sp>
        <p:nvSpPr>
          <p:cNvPr id="9" name="Title 3"/>
          <p:cNvSpPr txBox="1">
            <a:spLocks/>
          </p:cNvSpPr>
          <p:nvPr/>
        </p:nvSpPr>
        <p:spPr bwMode="auto">
          <a:xfrm>
            <a:off x="50" y="700743"/>
            <a:ext cx="9143999"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a:solidFill>
                  <a:schemeClr val="tx2"/>
                </a:solidFill>
                <a:latin typeface="+mj-lt"/>
                <a:ea typeface="ヒラギノ角ゴ Pro W3" charset="0"/>
                <a:cs typeface="Geneva" charset="0"/>
              </a:defRPr>
            </a:lvl1pPr>
            <a:lvl2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pPr algn="ctr"/>
            <a:r>
              <a:rPr lang="en-US" sz="2800" b="1" dirty="0">
                <a:solidFill>
                  <a:srgbClr val="000000"/>
                </a:solidFill>
                <a:latin typeface="Arial"/>
                <a:ea typeface="ＭＳ Ｐゴシック" charset="0"/>
                <a:cs typeface="Arial"/>
              </a:rPr>
              <a:t>Scalable Runtime Data Indexing and Querying for Scientific Simulation Workflows</a:t>
            </a:r>
            <a:endParaRPr lang="en-US" sz="2800" b="1" dirty="0">
              <a:solidFill>
                <a:srgbClr val="000000"/>
              </a:solidFill>
              <a:latin typeface="Arial"/>
              <a:cs typeface="Arial"/>
            </a:endParaRPr>
          </a:p>
        </p:txBody>
      </p:sp>
      <p:pic>
        <p:nvPicPr>
          <p:cNvPr id="10" name="Shape 145"/>
          <p:cNvPicPr preferRelativeResize="0"/>
          <p:nvPr/>
        </p:nvPicPr>
        <p:blipFill>
          <a:blip r:embed="rId3" cstate="print">
            <a:alphaModFix/>
          </a:blip>
          <a:stretch>
            <a:fillRect/>
          </a:stretch>
        </p:blipFill>
        <p:spPr>
          <a:xfrm>
            <a:off x="4664075" y="2784475"/>
            <a:ext cx="4174663" cy="2408750"/>
          </a:xfrm>
          <a:prstGeom prst="rect">
            <a:avLst/>
          </a:prstGeom>
          <a:noFill/>
          <a:ln>
            <a:noFill/>
          </a:ln>
        </p:spPr>
      </p:pic>
      <p:sp>
        <p:nvSpPr>
          <p:cNvPr id="11" name="Shape 146"/>
          <p:cNvSpPr txBox="1"/>
          <p:nvPr/>
        </p:nvSpPr>
        <p:spPr>
          <a:xfrm>
            <a:off x="5251600" y="5362575"/>
            <a:ext cx="3892400" cy="381625"/>
          </a:xfrm>
          <a:prstGeom prst="rect">
            <a:avLst/>
          </a:prstGeom>
          <a:noFill/>
          <a:ln>
            <a:noFill/>
          </a:ln>
        </p:spPr>
        <p:txBody>
          <a:bodyPr lIns="91425" tIns="91425" rIns="91425" bIns="91425" anchor="t" anchorCtr="0">
            <a:noAutofit/>
          </a:bodyPr>
          <a:lstStyle/>
          <a:p>
            <a:pPr>
              <a:spcBef>
                <a:spcPts val="0"/>
              </a:spcBef>
              <a:buNone/>
            </a:pPr>
            <a:r>
              <a:rPr lang="en" sz="1600" i="1" dirty="0"/>
              <a:t>Fig. Framework architecture</a:t>
            </a:r>
          </a:p>
        </p:txBody>
      </p:sp>
    </p:spTree>
    <p:extLst>
      <p:ext uri="{BB962C8B-B14F-4D97-AF65-F5344CB8AC3E}">
        <p14:creationId xmlns:p14="http://schemas.microsoft.com/office/powerpoint/2010/main" val="8731238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9" name="TextShape 2"/>
          <p:cNvSpPr txBox="1"/>
          <p:nvPr/>
        </p:nvSpPr>
        <p:spPr>
          <a:xfrm>
            <a:off x="91440" y="1600200"/>
            <a:ext cx="8961071" cy="1554483"/>
          </a:xfrm>
          <a:prstGeom prst="rect">
            <a:avLst/>
          </a:prstGeom>
        </p:spPr>
        <p:txBody>
          <a:bodyPr/>
          <a:lstStyle/>
          <a:p>
            <a:pPr>
              <a:lnSpc>
                <a:spcPct val="100000"/>
              </a:lnSpc>
            </a:pPr>
            <a:r>
              <a:rPr lang="en-US" sz="2200" b="1" dirty="0">
                <a:solidFill>
                  <a:srgbClr val="000000"/>
                </a:solidFill>
                <a:latin typeface="Arial"/>
                <a:ea typeface="ＭＳ Ｐゴシック"/>
              </a:rPr>
              <a:t>Performance with increasing number of cores</a:t>
            </a:r>
            <a:endParaRPr dirty="0"/>
          </a:p>
          <a:p>
            <a:pPr>
              <a:lnSpc>
                <a:spcPct val="100000"/>
              </a:lnSpc>
              <a:buFont typeface="StarSymbol"/>
              <a:buChar char=""/>
            </a:pPr>
            <a:r>
              <a:rPr lang="en-US" sz="2000" dirty="0" smtClean="0">
                <a:solidFill>
                  <a:srgbClr val="000000"/>
                </a:solidFill>
                <a:latin typeface="Arial"/>
                <a:ea typeface="ＭＳ Ｐゴシック"/>
              </a:rPr>
              <a:t> Increase </a:t>
            </a:r>
            <a:r>
              <a:rPr lang="en-US" sz="2000" dirty="0">
                <a:solidFill>
                  <a:srgbClr val="000000"/>
                </a:solidFill>
                <a:latin typeface="Arial"/>
                <a:ea typeface="ＭＳ Ｐゴシック"/>
              </a:rPr>
              <a:t>the number of index/query servers from 32 to 1k</a:t>
            </a:r>
            <a:endParaRPr dirty="0"/>
          </a:p>
          <a:p>
            <a:pPr>
              <a:lnSpc>
                <a:spcPct val="100000"/>
              </a:lnSpc>
              <a:buFont typeface="StarSymbol"/>
              <a:buChar char=""/>
            </a:pPr>
            <a:r>
              <a:rPr lang="en-US" sz="2000" dirty="0" smtClean="0">
                <a:solidFill>
                  <a:srgbClr val="000000"/>
                </a:solidFill>
                <a:latin typeface="Arial"/>
                <a:ea typeface="ＭＳ Ｐゴシック"/>
              </a:rPr>
              <a:t> The </a:t>
            </a:r>
            <a:r>
              <a:rPr lang="en-US" sz="2000" dirty="0">
                <a:solidFill>
                  <a:srgbClr val="000000"/>
                </a:solidFill>
                <a:latin typeface="Arial"/>
                <a:ea typeface="ＭＳ Ｐゴシック"/>
              </a:rPr>
              <a:t>index building time reduces from 30.7s to 2.1s for 128GB data set.</a:t>
            </a:r>
            <a:endParaRPr dirty="0"/>
          </a:p>
          <a:p>
            <a:pPr>
              <a:lnSpc>
                <a:spcPct val="100000"/>
              </a:lnSpc>
              <a:buFont typeface="StarSymbol"/>
              <a:buChar char=""/>
            </a:pPr>
            <a:r>
              <a:rPr lang="en-US" sz="2000" dirty="0" smtClean="0">
                <a:solidFill>
                  <a:srgbClr val="000000"/>
                </a:solidFill>
                <a:latin typeface="Arial"/>
                <a:ea typeface="ＭＳ Ｐゴシック"/>
              </a:rPr>
              <a:t> The </a:t>
            </a:r>
            <a:r>
              <a:rPr lang="en-US" sz="2000" dirty="0">
                <a:solidFill>
                  <a:srgbClr val="000000"/>
                </a:solidFill>
                <a:latin typeface="Arial"/>
                <a:ea typeface="ＭＳ Ｐゴシック"/>
              </a:rPr>
              <a:t>query processing time decreases significantly for different </a:t>
            </a:r>
            <a:r>
              <a:rPr lang="en-US" sz="2000" dirty="0" err="1">
                <a:solidFill>
                  <a:srgbClr val="000000"/>
                </a:solidFill>
                <a:latin typeface="Arial"/>
                <a:ea typeface="ＭＳ Ｐゴシック"/>
              </a:rPr>
              <a:t>selectivities</a:t>
            </a:r>
            <a:r>
              <a:rPr lang="en-US" sz="2000" dirty="0">
                <a:solidFill>
                  <a:srgbClr val="000000"/>
                </a:solidFill>
                <a:latin typeface="Arial"/>
                <a:ea typeface="ＭＳ Ｐゴシック"/>
              </a:rPr>
              <a:t>. </a:t>
            </a:r>
            <a:endParaRPr dirty="0"/>
          </a:p>
          <a:p>
            <a:pPr>
              <a:lnSpc>
                <a:spcPct val="100000"/>
              </a:lnSpc>
            </a:pPr>
            <a:endParaRPr dirty="0"/>
          </a:p>
        </p:txBody>
      </p:sp>
      <p:sp>
        <p:nvSpPr>
          <p:cNvPr id="1020" name="CustomShape 3"/>
          <p:cNvSpPr/>
          <p:nvPr/>
        </p:nvSpPr>
        <p:spPr>
          <a:xfrm>
            <a:off x="823286" y="6263609"/>
            <a:ext cx="6857640" cy="517320"/>
          </a:xfrm>
          <a:prstGeom prst="rect">
            <a:avLst/>
          </a:prstGeom>
        </p:spPr>
        <p:txBody>
          <a:bodyPr/>
          <a:lstStyle/>
          <a:p>
            <a:pPr algn="just">
              <a:lnSpc>
                <a:spcPct val="100000"/>
              </a:lnSpc>
            </a:pPr>
            <a:r>
              <a:rPr lang="en-US" sz="1600" i="1" dirty="0">
                <a:solidFill>
                  <a:srgbClr val="000000"/>
                </a:solidFill>
                <a:latin typeface="Arial"/>
              </a:rPr>
              <a:t>Figure. (Left) Index building time for different data size; (Right) Breakdown of query processing time for different query </a:t>
            </a:r>
            <a:r>
              <a:rPr lang="en-US" sz="1600" i="1" dirty="0" err="1">
                <a:solidFill>
                  <a:srgbClr val="000000"/>
                </a:solidFill>
                <a:latin typeface="Arial"/>
              </a:rPr>
              <a:t>selectivities</a:t>
            </a:r>
            <a:endParaRPr sz="1600" dirty="0"/>
          </a:p>
        </p:txBody>
      </p:sp>
      <p:pic>
        <p:nvPicPr>
          <p:cNvPr id="1021" name="Picture 1020"/>
          <p:cNvPicPr/>
          <p:nvPr/>
        </p:nvPicPr>
        <p:blipFill>
          <a:blip r:embed="rId3" cstate="print"/>
          <a:stretch>
            <a:fillRect/>
          </a:stretch>
        </p:blipFill>
        <p:spPr>
          <a:xfrm>
            <a:off x="10080" y="2971805"/>
            <a:ext cx="4470480" cy="3108960"/>
          </a:xfrm>
          <a:prstGeom prst="rect">
            <a:avLst/>
          </a:prstGeom>
        </p:spPr>
      </p:pic>
      <p:pic>
        <p:nvPicPr>
          <p:cNvPr id="7" name="Picture 6"/>
          <p:cNvPicPr/>
          <p:nvPr/>
        </p:nvPicPr>
        <p:blipFill>
          <a:blip r:embed="rId4" cstate="print"/>
          <a:stretch>
            <a:fillRect/>
          </a:stretch>
        </p:blipFill>
        <p:spPr>
          <a:xfrm>
            <a:off x="4468320" y="3063244"/>
            <a:ext cx="4584240" cy="3212640"/>
          </a:xfrm>
          <a:prstGeom prst="rect">
            <a:avLst/>
          </a:prstGeom>
        </p:spPr>
      </p:pic>
      <p:sp>
        <p:nvSpPr>
          <p:cNvPr id="8" name="Title 3"/>
          <p:cNvSpPr txBox="1">
            <a:spLocks/>
          </p:cNvSpPr>
          <p:nvPr/>
        </p:nvSpPr>
        <p:spPr bwMode="auto">
          <a:xfrm>
            <a:off x="50" y="700743"/>
            <a:ext cx="9143999"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a:solidFill>
                  <a:schemeClr val="tx2"/>
                </a:solidFill>
                <a:latin typeface="+mj-lt"/>
                <a:ea typeface="ヒラギノ角ゴ Pro W3" charset="0"/>
                <a:cs typeface="Geneva" charset="0"/>
              </a:defRPr>
            </a:lvl1pPr>
            <a:lvl2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pPr algn="ctr"/>
            <a:r>
              <a:rPr lang="en-US" sz="2800" b="1" dirty="0">
                <a:solidFill>
                  <a:srgbClr val="000000"/>
                </a:solidFill>
                <a:latin typeface="Arial"/>
                <a:ea typeface="ＭＳ Ｐゴシック" charset="0"/>
                <a:cs typeface="Arial"/>
              </a:rPr>
              <a:t>Scalable Runtime Data Indexing and Querying for Scientific Simulation Workflows</a:t>
            </a:r>
            <a:endParaRPr lang="en-US" sz="2800" b="1" dirty="0">
              <a:solidFill>
                <a:srgbClr val="000000"/>
              </a:solidFill>
              <a:latin typeface="Arial"/>
              <a:cs typeface="Arial"/>
            </a:endParaRPr>
          </a:p>
        </p:txBody>
      </p:sp>
    </p:spTree>
    <p:extLst>
      <p:ext uri="{BB962C8B-B14F-4D97-AF65-F5344CB8AC3E}">
        <p14:creationId xmlns:p14="http://schemas.microsoft.com/office/powerpoint/2010/main" val="14349906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Shape 173"/>
        <p:cNvGrpSpPr/>
        <p:nvPr/>
      </p:nvGrpSpPr>
      <p:grpSpPr>
        <a:xfrm>
          <a:off x="0" y="0"/>
          <a:ext cx="0" cy="0"/>
          <a:chOff x="0" y="0"/>
          <a:chExt cx="0" cy="0"/>
        </a:xfrm>
      </p:grpSpPr>
      <p:pic>
        <p:nvPicPr>
          <p:cNvPr id="176" name="Shape 176"/>
          <p:cNvPicPr preferRelativeResize="0"/>
          <p:nvPr/>
        </p:nvPicPr>
        <p:blipFill>
          <a:blip r:embed="rId3" cstate="print">
            <a:alphaModFix/>
          </a:blip>
          <a:stretch>
            <a:fillRect/>
          </a:stretch>
        </p:blipFill>
        <p:spPr>
          <a:xfrm>
            <a:off x="457200" y="3368612"/>
            <a:ext cx="4286250" cy="3000375"/>
          </a:xfrm>
          <a:prstGeom prst="rect">
            <a:avLst/>
          </a:prstGeom>
          <a:noFill/>
          <a:ln>
            <a:noFill/>
          </a:ln>
        </p:spPr>
      </p:pic>
      <p:sp>
        <p:nvSpPr>
          <p:cNvPr id="177" name="Shape 177"/>
          <p:cNvSpPr txBox="1"/>
          <p:nvPr/>
        </p:nvSpPr>
        <p:spPr>
          <a:xfrm>
            <a:off x="4956125" y="4082999"/>
            <a:ext cx="3860400" cy="1974899"/>
          </a:xfrm>
          <a:prstGeom prst="rect">
            <a:avLst/>
          </a:prstGeom>
          <a:noFill/>
          <a:ln>
            <a:noFill/>
          </a:ln>
        </p:spPr>
        <p:txBody>
          <a:bodyPr lIns="91425" tIns="91425" rIns="91425" bIns="91425" anchor="t" anchorCtr="0">
            <a:noAutofit/>
          </a:bodyPr>
          <a:lstStyle/>
          <a:p>
            <a:pPr>
              <a:spcBef>
                <a:spcPts val="0"/>
              </a:spcBef>
              <a:buNone/>
            </a:pPr>
            <a:r>
              <a:rPr lang="en" sz="1600" i="1" dirty="0"/>
              <a:t>Fig. End-to-End query execution times for S3D data sets with varying query selectivity, varying core counts (simulation and staging) and varying data sizes. X axis represents number of S3D cores/number of server cores.</a:t>
            </a:r>
          </a:p>
        </p:txBody>
      </p:sp>
      <p:sp>
        <p:nvSpPr>
          <p:cNvPr id="8" name="Title 3"/>
          <p:cNvSpPr txBox="1">
            <a:spLocks/>
          </p:cNvSpPr>
          <p:nvPr/>
        </p:nvSpPr>
        <p:spPr bwMode="auto">
          <a:xfrm>
            <a:off x="50" y="700743"/>
            <a:ext cx="9143999"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a:solidFill>
                  <a:schemeClr val="tx2"/>
                </a:solidFill>
                <a:latin typeface="+mj-lt"/>
                <a:ea typeface="ヒラギノ角ゴ Pro W3" charset="0"/>
                <a:cs typeface="Geneva" charset="0"/>
              </a:defRPr>
            </a:lvl1pPr>
            <a:lvl2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pPr algn="ctr"/>
            <a:r>
              <a:rPr lang="en-US" sz="2800" b="1" dirty="0" smtClean="0">
                <a:solidFill>
                  <a:srgbClr val="000000"/>
                </a:solidFill>
                <a:latin typeface="Arial"/>
                <a:ea typeface="ＭＳ Ｐゴシック" charset="0"/>
                <a:cs typeface="Arial"/>
              </a:rPr>
              <a:t>Scalable Runtime Data Indexing and Querying for Scientific Simulation Workflows</a:t>
            </a:r>
            <a:endParaRPr lang="en-US" sz="2800" b="1" dirty="0">
              <a:solidFill>
                <a:srgbClr val="000000"/>
              </a:solidFill>
              <a:latin typeface="Arial"/>
              <a:cs typeface="Arial"/>
            </a:endParaRPr>
          </a:p>
        </p:txBody>
      </p:sp>
      <p:sp>
        <p:nvSpPr>
          <p:cNvPr id="9" name="TextShape 2"/>
          <p:cNvSpPr txBox="1"/>
          <p:nvPr/>
        </p:nvSpPr>
        <p:spPr>
          <a:xfrm>
            <a:off x="182929" y="1679575"/>
            <a:ext cx="8961071" cy="1554483"/>
          </a:xfrm>
          <a:prstGeom prst="rect">
            <a:avLst/>
          </a:prstGeom>
        </p:spPr>
        <p:txBody>
          <a:bodyPr/>
          <a:lstStyle/>
          <a:p>
            <a:pPr>
              <a:lnSpc>
                <a:spcPct val="100000"/>
              </a:lnSpc>
            </a:pPr>
            <a:r>
              <a:rPr lang="en-US" sz="2200" b="1" dirty="0" smtClean="0">
                <a:solidFill>
                  <a:srgbClr val="000000"/>
                </a:solidFill>
                <a:latin typeface="Arial"/>
                <a:ea typeface="ＭＳ Ｐゴシック"/>
              </a:rPr>
              <a:t>Scaling Performance</a:t>
            </a:r>
            <a:endParaRPr dirty="0"/>
          </a:p>
          <a:p>
            <a:pPr marL="0" lvl="1">
              <a:buFont typeface="Arial" pitchFamily="34" charset="0"/>
              <a:buChar char="•"/>
            </a:pPr>
            <a:r>
              <a:rPr lang="en-US" sz="2000" dirty="0" smtClean="0">
                <a:solidFill>
                  <a:srgbClr val="000000"/>
                </a:solidFill>
                <a:latin typeface="Arial"/>
                <a:ea typeface="ＭＳ Ｐゴシック"/>
              </a:rPr>
              <a:t>  </a:t>
            </a:r>
            <a:r>
              <a:rPr lang="en-US" sz="2000" dirty="0" smtClean="0">
                <a:solidFill>
                  <a:srgbClr val="000000"/>
                </a:solidFill>
                <a:latin typeface="+mj-lt"/>
                <a:ea typeface="ＭＳ Ｐゴシック"/>
              </a:rPr>
              <a:t>The query time for high selectivity is larger than for low selectivity</a:t>
            </a:r>
          </a:p>
          <a:p>
            <a:pPr marL="0" lvl="1">
              <a:buFont typeface="Arial" pitchFamily="34" charset="0"/>
              <a:buChar char="•"/>
            </a:pPr>
            <a:r>
              <a:rPr lang="en-US" dirty="0" smtClean="0">
                <a:latin typeface="+mj-lt"/>
              </a:rPr>
              <a:t>  </a:t>
            </a:r>
            <a:r>
              <a:rPr lang="en-US" sz="2000" dirty="0" smtClean="0">
                <a:latin typeface="+mj-lt"/>
              </a:rPr>
              <a:t>Query time only increases by less than a factor of 3, while the size of the entire data set is increased by a factor of 32</a:t>
            </a:r>
          </a:p>
          <a:p>
            <a:pPr marL="0" lvl="1">
              <a:buFont typeface="Arial" pitchFamily="34" charset="0"/>
              <a:buChar char="•"/>
            </a:pPr>
            <a:endParaRPr dirty="0"/>
          </a:p>
          <a:p>
            <a:pPr>
              <a:lnSpc>
                <a:spcPct val="100000"/>
              </a:lnSpc>
            </a:pPr>
            <a:endParaRPr dirty="0"/>
          </a:p>
        </p:txBody>
      </p:sp>
    </p:spTree>
    <p:extLst>
      <p:ext uri="{BB962C8B-B14F-4D97-AF65-F5344CB8AC3E}">
        <p14:creationId xmlns:p14="http://schemas.microsoft.com/office/powerpoint/2010/main" val="266261121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Shape 181"/>
        <p:cNvGrpSpPr/>
        <p:nvPr/>
      </p:nvGrpSpPr>
      <p:grpSpPr>
        <a:xfrm>
          <a:off x="0" y="0"/>
          <a:ext cx="0" cy="0"/>
          <a:chOff x="0" y="0"/>
          <a:chExt cx="0" cy="0"/>
        </a:xfrm>
      </p:grpSpPr>
      <p:pic>
        <p:nvPicPr>
          <p:cNvPr id="184" name="Shape 184"/>
          <p:cNvPicPr preferRelativeResize="0"/>
          <p:nvPr/>
        </p:nvPicPr>
        <p:blipFill>
          <a:blip r:embed="rId3" cstate="print">
            <a:alphaModFix/>
          </a:blip>
          <a:stretch>
            <a:fillRect/>
          </a:stretch>
        </p:blipFill>
        <p:spPr>
          <a:xfrm>
            <a:off x="889000" y="4349729"/>
            <a:ext cx="3733325" cy="2508271"/>
          </a:xfrm>
          <a:prstGeom prst="rect">
            <a:avLst/>
          </a:prstGeom>
          <a:noFill/>
          <a:ln>
            <a:noFill/>
          </a:ln>
        </p:spPr>
      </p:pic>
      <p:sp>
        <p:nvSpPr>
          <p:cNvPr id="185" name="Shape 185"/>
          <p:cNvSpPr txBox="1"/>
          <p:nvPr/>
        </p:nvSpPr>
        <p:spPr>
          <a:xfrm>
            <a:off x="4627400" y="4960512"/>
            <a:ext cx="4213800" cy="1413900"/>
          </a:xfrm>
          <a:prstGeom prst="rect">
            <a:avLst/>
          </a:prstGeom>
          <a:noFill/>
          <a:ln>
            <a:noFill/>
          </a:ln>
        </p:spPr>
        <p:txBody>
          <a:bodyPr lIns="91425" tIns="91425" rIns="91425" bIns="91425" anchor="t" anchorCtr="0">
            <a:noAutofit/>
          </a:bodyPr>
          <a:lstStyle/>
          <a:p>
            <a:pPr>
              <a:spcBef>
                <a:spcPts val="0"/>
              </a:spcBef>
              <a:buNone/>
            </a:pPr>
            <a:r>
              <a:rPr lang="en" sz="1600" i="1" dirty="0"/>
              <a:t>Fig. End-to-end query execution time compared with FastQuery and In memory Scan for a 128GB S3D dataset.</a:t>
            </a:r>
          </a:p>
        </p:txBody>
      </p:sp>
      <p:sp>
        <p:nvSpPr>
          <p:cNvPr id="7" name="Title 3"/>
          <p:cNvSpPr txBox="1">
            <a:spLocks/>
          </p:cNvSpPr>
          <p:nvPr/>
        </p:nvSpPr>
        <p:spPr bwMode="auto">
          <a:xfrm>
            <a:off x="50" y="700743"/>
            <a:ext cx="9143999"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a:solidFill>
                  <a:schemeClr val="tx2"/>
                </a:solidFill>
                <a:latin typeface="+mj-lt"/>
                <a:ea typeface="ヒラギノ角ゴ Pro W3" charset="0"/>
                <a:cs typeface="Geneva" charset="0"/>
              </a:defRPr>
            </a:lvl1pPr>
            <a:lvl2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pPr algn="ctr"/>
            <a:r>
              <a:rPr lang="en-US" sz="2800" b="1" dirty="0" smtClean="0">
                <a:solidFill>
                  <a:srgbClr val="000000"/>
                </a:solidFill>
                <a:latin typeface="Arial"/>
                <a:ea typeface="ＭＳ Ｐゴシック" charset="0"/>
                <a:cs typeface="Arial"/>
              </a:rPr>
              <a:t>Scalable Runtime Data Indexing and Querying for Scientific Simulation Workflows</a:t>
            </a:r>
            <a:endParaRPr lang="en-US" sz="2800" b="1" dirty="0">
              <a:solidFill>
                <a:srgbClr val="000000"/>
              </a:solidFill>
              <a:latin typeface="Arial"/>
              <a:cs typeface="Arial"/>
            </a:endParaRPr>
          </a:p>
        </p:txBody>
      </p:sp>
      <p:sp>
        <p:nvSpPr>
          <p:cNvPr id="9" name="Content Placeholder 4"/>
          <p:cNvSpPr txBox="1">
            <a:spLocks/>
          </p:cNvSpPr>
          <p:nvPr/>
        </p:nvSpPr>
        <p:spPr bwMode="auto">
          <a:xfrm>
            <a:off x="182929" y="1587500"/>
            <a:ext cx="8961071"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fontScale="92500" lnSpcReduction="20000"/>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b="1" kern="0" noProof="0" dirty="0" smtClean="0">
                <a:solidFill>
                  <a:srgbClr val="000000"/>
                </a:solidFill>
                <a:latin typeface="Arial" charset="0"/>
                <a:ea typeface="ＭＳ Ｐゴシック" charset="0"/>
                <a:cs typeface="Geneva" charset="0"/>
              </a:rPr>
              <a:t>Query performance comparison</a:t>
            </a:r>
            <a:endParaRPr kumimoji="0" lang="en-US" sz="2400" b="1" i="0" u="none" strike="noStrike" kern="0" cap="none" spc="0" normalizeH="0" baseline="0" noProof="0" dirty="0" smtClean="0">
              <a:ln>
                <a:noFill/>
              </a:ln>
              <a:solidFill>
                <a:srgbClr val="000000"/>
              </a:solidFill>
              <a:effectLst/>
              <a:uLnTx/>
              <a:uFillTx/>
              <a:latin typeface="Arial" charset="0"/>
              <a:ea typeface="ＭＳ Ｐゴシック" charset="0"/>
              <a:cs typeface="Geneva" charset="0"/>
            </a:endParaRPr>
          </a:p>
          <a:p>
            <a:pPr marL="342900" indent="-342900" eaLnBrk="0" hangingPunct="0">
              <a:spcBef>
                <a:spcPct val="20000"/>
              </a:spcBef>
              <a:buFontTx/>
              <a:buChar char="•"/>
            </a:pPr>
            <a:r>
              <a:rPr lang="en-US" sz="2000" kern="0" dirty="0" smtClean="0">
                <a:solidFill>
                  <a:srgbClr val="000000"/>
                </a:solidFill>
                <a:latin typeface="Arial" charset="0"/>
                <a:ea typeface="ＭＳ Ｐゴシック" charset="0"/>
                <a:cs typeface="Geneva" charset="0"/>
              </a:rPr>
              <a:t>Approaches</a:t>
            </a:r>
          </a:p>
          <a:p>
            <a:pPr marL="799435" lvl="1" indent="-342900" eaLnBrk="0" hangingPunct="0">
              <a:spcBef>
                <a:spcPct val="20000"/>
              </a:spcBef>
              <a:buFontTx/>
              <a:buChar char="•"/>
            </a:pPr>
            <a:r>
              <a:rPr lang="en-US" sz="2000" kern="0" dirty="0" smtClean="0">
                <a:solidFill>
                  <a:srgbClr val="000000"/>
                </a:solidFill>
                <a:latin typeface="Arial" charset="0"/>
                <a:ea typeface="ＭＳ Ｐゴシック" charset="0"/>
                <a:cs typeface="Geneva" charset="0"/>
              </a:rPr>
              <a:t>In-</a:t>
            </a:r>
            <a:r>
              <a:rPr lang="en-US" sz="2000" kern="0" dirty="0" err="1" smtClean="0">
                <a:solidFill>
                  <a:srgbClr val="000000"/>
                </a:solidFill>
                <a:latin typeface="Arial" charset="0"/>
                <a:ea typeface="ＭＳ Ｐゴシック" charset="0"/>
                <a:cs typeface="Geneva" charset="0"/>
              </a:rPr>
              <a:t>mem</a:t>
            </a:r>
            <a:r>
              <a:rPr lang="en-US" sz="2000" kern="0" dirty="0" smtClean="0">
                <a:solidFill>
                  <a:srgbClr val="000000"/>
                </a:solidFill>
                <a:latin typeface="Arial" charset="0"/>
                <a:ea typeface="ＭＳ Ｐゴシック" charset="0"/>
                <a:cs typeface="Geneva" charset="0"/>
              </a:rPr>
              <a:t> Index: our runtime in-memory indexing and querying</a:t>
            </a:r>
          </a:p>
          <a:p>
            <a:pPr marL="799435" lvl="1" indent="-342900" eaLnBrk="0" hangingPunct="0">
              <a:spcBef>
                <a:spcPct val="20000"/>
              </a:spcBef>
              <a:buFontTx/>
              <a:buChar char="•"/>
            </a:pPr>
            <a:r>
              <a:rPr lang="en-US" sz="2000" kern="0" dirty="0" smtClean="0">
                <a:solidFill>
                  <a:srgbClr val="000000"/>
                </a:solidFill>
                <a:latin typeface="Arial" charset="0"/>
                <a:ea typeface="ＭＳ Ｐゴシック" charset="0"/>
                <a:cs typeface="Geneva" charset="0"/>
              </a:rPr>
              <a:t>In-</a:t>
            </a:r>
            <a:r>
              <a:rPr lang="en-US" sz="2000" kern="0" dirty="0" err="1" smtClean="0">
                <a:solidFill>
                  <a:srgbClr val="000000"/>
                </a:solidFill>
                <a:latin typeface="Arial" charset="0"/>
                <a:ea typeface="ＭＳ Ｐゴシック" charset="0"/>
                <a:cs typeface="Geneva" charset="0"/>
              </a:rPr>
              <a:t>mem</a:t>
            </a:r>
            <a:r>
              <a:rPr lang="en-US" sz="2000" kern="0" dirty="0" smtClean="0">
                <a:solidFill>
                  <a:srgbClr val="000000"/>
                </a:solidFill>
                <a:latin typeface="Arial" charset="0"/>
                <a:ea typeface="ＭＳ Ｐゴシック" charset="0"/>
                <a:cs typeface="Geneva" charset="0"/>
              </a:rPr>
              <a:t> Scan: in memory sequential scan without index</a:t>
            </a:r>
          </a:p>
          <a:p>
            <a:pPr marL="799435" lvl="1" indent="-342900" eaLnBrk="0" hangingPunct="0">
              <a:spcBef>
                <a:spcPct val="20000"/>
              </a:spcBef>
              <a:buFontTx/>
              <a:buChar char="•"/>
            </a:pPr>
            <a:r>
              <a:rPr lang="en-US" sz="2000" kern="0" dirty="0" err="1" smtClean="0">
                <a:solidFill>
                  <a:srgbClr val="000000"/>
                </a:solidFill>
                <a:latin typeface="Arial" charset="0"/>
                <a:ea typeface="ＭＳ Ｐゴシック" charset="0"/>
                <a:cs typeface="Geneva" charset="0"/>
              </a:rPr>
              <a:t>FastQuery</a:t>
            </a:r>
            <a:endParaRPr lang="en-US" sz="2000" kern="0" dirty="0" smtClean="0">
              <a:solidFill>
                <a:srgbClr val="000000"/>
              </a:solidFill>
              <a:latin typeface="Arial" charset="0"/>
              <a:ea typeface="ＭＳ Ｐゴシック" charset="0"/>
              <a:cs typeface="Geneva" charset="0"/>
            </a:endParaRPr>
          </a:p>
          <a:p>
            <a:pPr marL="342900" indent="-342900" eaLnBrk="0" hangingPunct="0">
              <a:spcBef>
                <a:spcPct val="20000"/>
              </a:spcBef>
              <a:buFontTx/>
              <a:buChar char="•"/>
            </a:pPr>
            <a:r>
              <a:rPr lang="en-US" sz="2000" kern="0" dirty="0" smtClean="0">
                <a:solidFill>
                  <a:srgbClr val="000000"/>
                </a:solidFill>
                <a:latin typeface="Arial" charset="0"/>
                <a:ea typeface="ＭＳ Ｐゴシック" charset="0"/>
                <a:cs typeface="Geneva" charset="0"/>
              </a:rPr>
              <a:t>Results</a:t>
            </a:r>
          </a:p>
          <a:p>
            <a:pPr marL="799435" lvl="1" indent="-342900" eaLnBrk="0" hangingPunct="0">
              <a:spcBef>
                <a:spcPct val="20000"/>
              </a:spcBef>
              <a:buFontTx/>
              <a:buChar char="•"/>
            </a:pPr>
            <a:r>
              <a:rPr lang="en-US" sz="2000" kern="0" dirty="0" smtClean="0">
                <a:solidFill>
                  <a:srgbClr val="000000"/>
                </a:solidFill>
                <a:latin typeface="Arial" charset="0"/>
                <a:ea typeface="ＭＳ Ｐゴシック" charset="0"/>
                <a:cs typeface="Geneva" charset="0"/>
              </a:rPr>
              <a:t>In-</a:t>
            </a:r>
            <a:r>
              <a:rPr lang="en-US" sz="2000" kern="0" dirty="0" err="1" smtClean="0">
                <a:solidFill>
                  <a:srgbClr val="000000"/>
                </a:solidFill>
                <a:latin typeface="Arial" charset="0"/>
                <a:ea typeface="ＭＳ Ｐゴシック" charset="0"/>
                <a:cs typeface="Geneva" charset="0"/>
              </a:rPr>
              <a:t>mem</a:t>
            </a:r>
            <a:r>
              <a:rPr lang="en-US" sz="2000" kern="0" dirty="0" smtClean="0">
                <a:solidFill>
                  <a:srgbClr val="000000"/>
                </a:solidFill>
                <a:latin typeface="Arial" charset="0"/>
                <a:ea typeface="ＭＳ Ｐゴシック" charset="0"/>
                <a:cs typeface="Geneva" charset="0"/>
              </a:rPr>
              <a:t> Index achieve 10 times speedup than In-</a:t>
            </a:r>
            <a:r>
              <a:rPr lang="en-US" sz="2000" kern="0" dirty="0" err="1" smtClean="0">
                <a:solidFill>
                  <a:srgbClr val="000000"/>
                </a:solidFill>
                <a:latin typeface="Arial" charset="0"/>
                <a:ea typeface="ＭＳ Ｐゴシック" charset="0"/>
                <a:cs typeface="Geneva" charset="0"/>
              </a:rPr>
              <a:t>mem</a:t>
            </a:r>
            <a:r>
              <a:rPr lang="en-US" sz="2000" kern="0" dirty="0" smtClean="0">
                <a:solidFill>
                  <a:srgbClr val="000000"/>
                </a:solidFill>
                <a:latin typeface="Arial" charset="0"/>
                <a:ea typeface="ＭＳ Ｐゴシック" charset="0"/>
                <a:cs typeface="Geneva" charset="0"/>
              </a:rPr>
              <a:t> Scan</a:t>
            </a:r>
          </a:p>
          <a:p>
            <a:pPr marL="799435" lvl="1" indent="-342900" eaLnBrk="0" hangingPunct="0">
              <a:spcBef>
                <a:spcPct val="20000"/>
              </a:spcBef>
              <a:buFontTx/>
              <a:buChar char="•"/>
            </a:pPr>
            <a:r>
              <a:rPr lang="en-US" sz="2000" kern="0" dirty="0" err="1" smtClean="0">
                <a:solidFill>
                  <a:srgbClr val="000000"/>
                </a:solidFill>
                <a:latin typeface="Arial" charset="0"/>
                <a:ea typeface="ＭＳ Ｐゴシック" charset="0"/>
                <a:cs typeface="Geneva" charset="0"/>
              </a:rPr>
              <a:t>FastQuery</a:t>
            </a:r>
            <a:r>
              <a:rPr lang="en-US" sz="2000" kern="0" dirty="0" smtClean="0">
                <a:solidFill>
                  <a:srgbClr val="000000"/>
                </a:solidFill>
                <a:latin typeface="Arial" charset="0"/>
                <a:ea typeface="ＭＳ Ｐゴシック" charset="0"/>
                <a:cs typeface="Geneva" charset="0"/>
              </a:rPr>
              <a:t> performs better than In-</a:t>
            </a:r>
            <a:r>
              <a:rPr lang="en-US" sz="2000" kern="0" dirty="0" err="1" smtClean="0">
                <a:solidFill>
                  <a:srgbClr val="000000"/>
                </a:solidFill>
                <a:latin typeface="Arial" charset="0"/>
                <a:ea typeface="ＭＳ Ｐゴシック" charset="0"/>
                <a:cs typeface="Geneva" charset="0"/>
              </a:rPr>
              <a:t>mem</a:t>
            </a:r>
            <a:r>
              <a:rPr lang="en-US" sz="2000" kern="0" dirty="0" smtClean="0">
                <a:solidFill>
                  <a:srgbClr val="000000"/>
                </a:solidFill>
                <a:latin typeface="Arial" charset="0"/>
                <a:ea typeface="ＭＳ Ｐゴシック" charset="0"/>
                <a:cs typeface="Geneva" charset="0"/>
              </a:rPr>
              <a:t> Scan for larger data size</a:t>
            </a:r>
          </a:p>
          <a:p>
            <a:pPr marL="799435" lvl="1" indent="-342900" eaLnBrk="0" hangingPunct="0">
              <a:spcBef>
                <a:spcPct val="20000"/>
              </a:spcBef>
              <a:buFontTx/>
              <a:buChar char="•"/>
            </a:pPr>
            <a:r>
              <a:rPr lang="en-US" sz="2000" kern="0" dirty="0" smtClean="0">
                <a:solidFill>
                  <a:srgbClr val="000000"/>
                </a:solidFill>
                <a:latin typeface="Arial" charset="0"/>
                <a:ea typeface="ＭＳ Ｐゴシック" charset="0"/>
                <a:cs typeface="Geneva" charset="0"/>
              </a:rPr>
              <a:t>In-</a:t>
            </a:r>
            <a:r>
              <a:rPr lang="en-US" sz="2000" kern="0" dirty="0" err="1" smtClean="0">
                <a:solidFill>
                  <a:srgbClr val="000000"/>
                </a:solidFill>
                <a:latin typeface="Arial" charset="0"/>
                <a:ea typeface="ＭＳ Ｐゴシック" charset="0"/>
                <a:cs typeface="Geneva" charset="0"/>
              </a:rPr>
              <a:t>mem</a:t>
            </a:r>
            <a:r>
              <a:rPr lang="en-US" sz="2000" kern="0" dirty="0" smtClean="0">
                <a:solidFill>
                  <a:srgbClr val="000000"/>
                </a:solidFill>
                <a:latin typeface="Arial" charset="0"/>
                <a:ea typeface="ＭＳ Ｐゴシック" charset="0"/>
                <a:cs typeface="Geneva" charset="0"/>
              </a:rPr>
              <a:t> Scan outperforms </a:t>
            </a:r>
            <a:r>
              <a:rPr lang="en-US" sz="2000" kern="0" dirty="0" err="1" smtClean="0">
                <a:solidFill>
                  <a:srgbClr val="000000"/>
                </a:solidFill>
                <a:latin typeface="Arial" charset="0"/>
                <a:ea typeface="ＭＳ Ｐゴシック" charset="0"/>
                <a:cs typeface="Geneva" charset="0"/>
              </a:rPr>
              <a:t>FastQuery</a:t>
            </a:r>
            <a:r>
              <a:rPr lang="en-US" sz="2000" kern="0" dirty="0" smtClean="0">
                <a:solidFill>
                  <a:srgbClr val="000000"/>
                </a:solidFill>
                <a:latin typeface="Arial" charset="0"/>
                <a:ea typeface="ＭＳ Ｐゴシック" charset="0"/>
                <a:cs typeface="Geneva" charset="0"/>
              </a:rPr>
              <a:t> due to eliminating I/O</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rial" charset="0"/>
              <a:ea typeface="ＭＳ Ｐゴシック" charset="0"/>
              <a:cs typeface="Geneva" charset="0"/>
            </a:endParaRPr>
          </a:p>
        </p:txBody>
      </p:sp>
    </p:spTree>
    <p:extLst>
      <p:ext uri="{BB962C8B-B14F-4D97-AF65-F5344CB8AC3E}">
        <p14:creationId xmlns:p14="http://schemas.microsoft.com/office/powerpoint/2010/main" val="284189300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RU_Template_Arial_G">
  <a:themeElements>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_Template_Verdana_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tailEnd type="arrow"/>
        </a:ln>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_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_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_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_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_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_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_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_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_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_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_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19393</TotalTime>
  <Words>14500</Words>
  <Application>Microsoft Macintosh PowerPoint</Application>
  <PresentationFormat>On-screen Show (4:3)</PresentationFormat>
  <Paragraphs>1848</Paragraphs>
  <Slides>156</Slides>
  <Notes>117</Notes>
  <HiddenSlides>55</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156</vt:i4>
      </vt:variant>
    </vt:vector>
  </HeadingPairs>
  <TitlesOfParts>
    <vt:vector size="159" baseType="lpstr">
      <vt:lpstr>RU_Template_Arial_G</vt:lpstr>
      <vt:lpstr>Equation</vt:lpstr>
      <vt:lpstr>Acrobat Document</vt:lpstr>
      <vt:lpstr>An Introduction to DataSpaces Part I – Overview</vt:lpstr>
      <vt:lpstr>DataSpaces Team @ RU</vt:lpstr>
      <vt:lpstr>Outline</vt:lpstr>
      <vt:lpstr>Data-driven Discovery in Science </vt:lpstr>
      <vt:lpstr>Scientific Discovery through Simulations </vt:lpstr>
      <vt:lpstr>Scientific Discovery through Simulations</vt:lpstr>
      <vt:lpstr>Traditional Simulation -&gt; Insight  Pipelines Break Down</vt:lpstr>
      <vt:lpstr>Challenges Faced by Traditional HPC Data Pipelines</vt:lpstr>
      <vt:lpstr>PowerPoint Presentation</vt:lpstr>
      <vt:lpstr>Challenges Faced by Traditional HPC Data Pipelines</vt:lpstr>
      <vt:lpstr>Rethinking the Data Management Pipeline – Data Staging + In-Situ &amp; In-Transit Analysis</vt:lpstr>
      <vt:lpstr>Rethinking the Data Management Pipeline – Hybrid Staging + In-Situ &amp; In-Transit Execution</vt:lpstr>
      <vt:lpstr>DataSpaces  In-situ/In-transit Data Management &amp; Analytics </vt:lpstr>
      <vt:lpstr>DataSpaces: A Scalable Shared Space Abstraction for Hybrid Data Staging [JCC12]</vt:lpstr>
      <vt:lpstr>DataSpaces: A Scalable Shared Space Abstraction for Hybrid Data Staging [JCC12]</vt:lpstr>
      <vt:lpstr>PowerPoint Presentation</vt:lpstr>
      <vt:lpstr>DataSpaces Abstraction: Indexing + Storage</vt:lpstr>
      <vt:lpstr>DataSpaces: Indexing Hilbert SFC</vt:lpstr>
      <vt:lpstr>PowerPoint Presentation</vt:lpstr>
      <vt:lpstr>DataSpaces: Publish Data</vt:lpstr>
      <vt:lpstr>DataSpaces: Query Data</vt:lpstr>
      <vt:lpstr>Query Engine Optimization</vt:lpstr>
      <vt:lpstr>Query Engine Optimization (cont’d)</vt:lpstr>
      <vt:lpstr>Query Optimization </vt:lpstr>
      <vt:lpstr>DataSpaces: Multiple Custom Indexes</vt:lpstr>
      <vt:lpstr>PowerPoint Presentation</vt:lpstr>
      <vt:lpstr>PowerPoint Presentation</vt:lpstr>
      <vt:lpstr>DataSpaces: Enabling Coupled Scientific Workflows at Extreme Scales </vt:lpstr>
      <vt:lpstr>Coupling Patterns for Simulation Workflows</vt:lpstr>
      <vt:lpstr>Overview of Research Work @ RU </vt:lpstr>
      <vt:lpstr>PowerPoint Presentation</vt:lpstr>
      <vt:lpstr>In-Situ Feature Extraction and Tracking using Decentralized Online Clustering (DISC’12)</vt:lpstr>
      <vt:lpstr>PowerPoint Presentation</vt:lpstr>
      <vt:lpstr>Scalable Online Data Indexing and Querying (BDAC’14, CCPE’15)</vt:lpstr>
      <vt:lpstr>PowerPoint Presentation</vt:lpstr>
      <vt:lpstr>Data Staging-as-a-Service</vt:lpstr>
      <vt:lpstr>Wide-area Staging (Demo at SC’14)</vt:lpstr>
      <vt:lpstr>Network/System Supported by DataSpaces</vt:lpstr>
      <vt:lpstr>PowerPoint Presentation</vt:lpstr>
      <vt:lpstr>DataSpaces Collaborators</vt:lpstr>
      <vt:lpstr>In this presentation</vt:lpstr>
      <vt:lpstr>S3D Simulation Data Sets</vt:lpstr>
      <vt:lpstr>Integrating In-situ and In-transit Analytics [SC’12]</vt:lpstr>
      <vt:lpstr>Integrating In-situ and In-transit Analytics – Motivation</vt:lpstr>
      <vt:lpstr>Integrating In-situ and In-transit Analytics – Design</vt:lpstr>
      <vt:lpstr>In-situ/In-transit Data Analytics </vt:lpstr>
      <vt:lpstr>PowerPoint Presentation</vt:lpstr>
      <vt:lpstr>Integrating In-Situ and In-Transit Analytics (SC’12)</vt:lpstr>
      <vt:lpstr>Integrating In-Situ and In-Transit Analytics (SC’12)</vt:lpstr>
      <vt:lpstr>Simulation case study with S3D:  Experimental set up</vt:lpstr>
      <vt:lpstr>Simulation case study with S3D:  Timing results for 4896 cores and analysis every simulation time step</vt:lpstr>
      <vt:lpstr>Simulation case study with S3D:  Timing results for 4896 cores and analysis every simulation time step</vt:lpstr>
      <vt:lpstr>Simulation case study with S3D:  Timing results for 4896 cores and analysis every 10th simulation time step</vt:lpstr>
      <vt:lpstr>Simulation case study with S3D:  Timing results for 4896 cores and analysis every 100th simulation time step</vt:lpstr>
      <vt:lpstr>Related Publications</vt:lpstr>
      <vt:lpstr>PowerPoint Presentation</vt:lpstr>
      <vt:lpstr>Autonomic Adaptation for Dynamic Online Data Management - Motivation</vt:lpstr>
      <vt:lpstr>Autonomic Cross-Layer Adaptations – Overall Architecture</vt:lpstr>
      <vt:lpstr>Autonomic Cross-Layer Adaptations – Results</vt:lpstr>
      <vt:lpstr>Autonomic Cross-Layer Adaptations – Results - Adaptation on Data Resolution </vt:lpstr>
      <vt:lpstr>Autonomic Cross-Layer Adaptations – Results - Adaptation on Analytic Placement</vt:lpstr>
      <vt:lpstr>Autonomic Cross-Layer Adaptations – Results  - Adaptation on Analytic Placement</vt:lpstr>
      <vt:lpstr>Autonomic Cross-Layer Adaptations – Results - Combined Adaptation</vt:lpstr>
      <vt:lpstr>Motivation I</vt:lpstr>
      <vt:lpstr>Motivation II</vt:lpstr>
      <vt:lpstr>Motivation III</vt:lpstr>
      <vt:lpstr>Cross-Layer Adaptation for Dynamic Data Management</vt:lpstr>
      <vt:lpstr>Solution – Cross-Layer Adaptations</vt:lpstr>
      <vt:lpstr>Defining Adaptation Policies</vt:lpstr>
      <vt:lpstr>Experimental Evaluation</vt:lpstr>
      <vt:lpstr>New Characteristics and Challenges in staging-based online data-to-insight pipeline</vt:lpstr>
      <vt:lpstr>Architectural View of Autonomic Runtime</vt:lpstr>
      <vt:lpstr>Preliminary Result: Adaptation on Data Resolution</vt:lpstr>
      <vt:lpstr>Preliminary Result: Adaptation on Analytic Placement</vt:lpstr>
      <vt:lpstr>PowerPoint Presentation</vt:lpstr>
      <vt:lpstr>PowerPoint Presentation</vt:lpstr>
      <vt:lpstr>Multi-tiered Data Staging with Autonomic  Data Placement Adaptation – Application Drivers</vt:lpstr>
      <vt:lpstr>PowerPoint Presentation</vt:lpstr>
      <vt:lpstr>Multi-tiered Data Staging with Autonomic  Data Placement Adaptation – Results</vt:lpstr>
      <vt:lpstr>Related Publications</vt:lpstr>
      <vt:lpstr>Scalable In-Memory Data Indexing and Querying for Scientific Simulation Workflows</vt:lpstr>
      <vt:lpstr>Scalable In-Memory Data Indexing and Querying for Scientific Simulation Workflows – Motivation</vt:lpstr>
      <vt:lpstr>Problems of Existing Approaches</vt:lpstr>
      <vt:lpstr>Approach</vt:lpstr>
      <vt:lpstr>Scalable In-Memory Data Indexing and Querying for Scientific Simulation Workflows</vt:lpstr>
      <vt:lpstr>Scalable In-Memory Data Indexing and Querying for Scientific Simulation Workflows</vt:lpstr>
      <vt:lpstr>Experiments Setup</vt:lpstr>
      <vt:lpstr>Evaluation - Scalability of runtime indexing and querying</vt:lpstr>
      <vt:lpstr>Evaluation - Scalability of runtime indexing and querying</vt:lpstr>
      <vt:lpstr>Evaluation - Scalability of runtime indexing and querying</vt:lpstr>
      <vt:lpstr>Evaluation - Query performance comparison</vt:lpstr>
      <vt:lpstr>Related Publications</vt:lpstr>
      <vt:lpstr>Index and Query Challenges</vt:lpstr>
      <vt:lpstr>PowerPoint Presentation</vt:lpstr>
      <vt:lpstr>PowerPoint Presentation</vt:lpstr>
      <vt:lpstr>PowerPoint Presentation</vt:lpstr>
      <vt:lpstr>PowerPoint Presentation</vt:lpstr>
      <vt:lpstr>PowerPoint Presentation</vt:lpstr>
      <vt:lpstr>PowerPoint Presentation</vt:lpstr>
      <vt:lpstr>ActiveSpaces: Move Code to the Data - Motivation</vt:lpstr>
      <vt:lpstr>Programming with ActiveSpaces: Data Kernel Execution</vt:lpstr>
      <vt:lpstr>ActiveSpace: Third-Party Plugins in the Staging Area</vt:lpstr>
      <vt:lpstr>ActiveSpaces: Evaluation-I</vt:lpstr>
      <vt:lpstr>ActiveSpace: Evaluation-II</vt:lpstr>
      <vt:lpstr>ActiveSpaces for Remote Online Debugging</vt:lpstr>
      <vt:lpstr>Related Publications</vt:lpstr>
      <vt:lpstr>Power Behaviors and Trade-offs for Data-Intensive Application Workflows - Motivation</vt:lpstr>
      <vt:lpstr>In-situ Topological Analysis as Part of S3D*</vt:lpstr>
      <vt:lpstr>In-situ Topological Analysis Properties</vt:lpstr>
      <vt:lpstr>PowerPoint Presentation</vt:lpstr>
      <vt:lpstr>PowerPoint Presentation</vt:lpstr>
      <vt:lpstr>PowerPoint Presentation</vt:lpstr>
      <vt:lpstr>PowerPoint Presentation</vt:lpstr>
      <vt:lpstr>Evaluation: Study of Co-design Tradeoffs</vt:lpstr>
      <vt:lpstr>Exploring power/performance trade-offs for topology analysis  </vt:lpstr>
      <vt:lpstr>Impact of Co-design Choices on Communication Behavior</vt:lpstr>
      <vt:lpstr>Impact of task mapping on communication behavior and energy consumption</vt:lpstr>
      <vt:lpstr>Impact of Co-design Choices on Communication Behavior and Energy Consumption</vt:lpstr>
      <vt:lpstr>Impact of Co-design Choices on Communication Behavior and Energy Consumption</vt:lpstr>
      <vt:lpstr>Impact of Co-design Choices on Communication Behavior and Energy Consumption</vt:lpstr>
      <vt:lpstr>Impact of Co-design Choices on Communication Behavior and Energy Consumption</vt:lpstr>
      <vt:lpstr>Impact of Co-design Choices on Communication Behavior and Energy Consumption</vt:lpstr>
      <vt:lpstr>Data Staging over Deep Memory Hierarchy</vt:lpstr>
      <vt:lpstr>Data Staging over Deep Memory Hierarchy</vt:lpstr>
      <vt:lpstr>PowerPoint Presentation</vt:lpstr>
      <vt:lpstr>Energy-Performance Tradeoffs in the Data Analytics Pipeline</vt:lpstr>
      <vt:lpstr>Characterizing Power/Performance of the DMH </vt:lpstr>
      <vt:lpstr>Energy-Performance Tradeoffs in the Analytics Pipeline</vt:lpstr>
      <vt:lpstr>Related Publications</vt:lpstr>
      <vt:lpstr>Summary &amp; Conclusions</vt:lpstr>
      <vt:lpstr>Thank You!</vt:lpstr>
      <vt:lpstr>DataSpaces Team @ RU</vt:lpstr>
      <vt:lpstr>Hands-On DataSpaces: Environment Setup</vt:lpstr>
      <vt:lpstr>Data-centric Task Mapping for Coupled Simulation Workflow - Motivation</vt:lpstr>
      <vt:lpstr>Data-centric Task Mapping for Coupled Simulation Workflow - Approach</vt:lpstr>
      <vt:lpstr>Overview of Task Mapping Implementation</vt:lpstr>
      <vt:lpstr>Evaluation</vt:lpstr>
      <vt:lpstr>Evaluation</vt:lpstr>
      <vt:lpstr>Size of Data Movement over Network</vt:lpstr>
      <vt:lpstr>Network Hop-bytes</vt:lpstr>
      <vt:lpstr>Total Communication Time</vt:lpstr>
      <vt:lpstr>Related Publications</vt:lpstr>
      <vt:lpstr>Data Staging as a Service - Overview</vt:lpstr>
      <vt:lpstr>Data Staging as a Service – System Architecture</vt:lpstr>
      <vt:lpstr>Example application: FEM-AMR workflow </vt:lpstr>
      <vt:lpstr>Example application: Plasma edge physics workflow</vt:lpstr>
      <vt:lpstr>Options for Coupling (I/III)</vt:lpstr>
      <vt:lpstr>Options for Coupling (II/III)</vt:lpstr>
      <vt:lpstr>Options for Coupling (III/III)</vt:lpstr>
      <vt:lpstr>Experimental evaluation</vt:lpstr>
      <vt:lpstr>PowerPoint Presentation</vt:lpstr>
      <vt:lpstr>PowerPoint Presentation</vt:lpstr>
      <vt:lpstr>PowerPoint Presentation</vt:lpstr>
      <vt:lpstr>PowerPoint Presentation</vt:lpstr>
      <vt:lpstr>PowerPoint Presentation</vt:lpstr>
      <vt:lpstr>Related Publications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eburris</dc:creator>
  <cp:lastModifiedBy>Manish Parashar</cp:lastModifiedBy>
  <cp:revision>557</cp:revision>
  <dcterms:created xsi:type="dcterms:W3CDTF">2012-05-15T15:26:04Z</dcterms:created>
  <dcterms:modified xsi:type="dcterms:W3CDTF">2015-07-27T14:23:47Z</dcterms:modified>
</cp:coreProperties>
</file>